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2.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6.xml" ContentType="application/vnd.openxmlformats-officedocument.presentationml.notesSlide+xml"/>
  <Override PartName="/ppt/charts/chart11.xml" ContentType="application/vnd.openxmlformats-officedocument.drawingml.chart+xml"/>
  <Override PartName="/ppt/theme/themeOverride1.xml" ContentType="application/vnd.openxmlformats-officedocument.themeOverride+xml"/>
  <Override PartName="/ppt/drawings/drawing1.xml" ContentType="application/vnd.openxmlformats-officedocument.drawingml.chartshapes+xml"/>
  <Override PartName="/ppt/notesSlides/notesSlide17.xml" ContentType="application/vnd.openxmlformats-officedocument.presentationml.notesSl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8.xml" ContentType="application/vnd.openxmlformats-officedocument.presentationml.notesSlide+xml"/>
  <Override PartName="/ppt/charts/chart14.xml" ContentType="application/vnd.openxmlformats-officedocument.drawingml.chart+xml"/>
  <Override PartName="/ppt/theme/themeOverride2.xml" ContentType="application/vnd.openxmlformats-officedocument.themeOverride+xml"/>
  <Override PartName="/ppt/drawings/drawing2.xml" ContentType="application/vnd.openxmlformats-officedocument.drawingml.chartshapes+xml"/>
  <Override PartName="/ppt/charts/chart15.xml" ContentType="application/vnd.openxmlformats-officedocument.drawingml.chart+xml"/>
  <Override PartName="/ppt/charts/style13.xml" ContentType="application/vnd.ms-office.chartstyle+xml"/>
  <Override PartName="/ppt/charts/colors13.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6.xml" ContentType="application/vnd.openxmlformats-officedocument.drawingml.chart+xml"/>
  <Override PartName="/ppt/charts/style14.xml" ContentType="application/vnd.ms-office.chartstyle+xml"/>
  <Override PartName="/ppt/charts/colors14.xml" ContentType="application/vnd.ms-office.chartcolorstyle+xml"/>
  <Override PartName="/ppt/notesSlides/notesSlide21.xml" ContentType="application/vnd.openxmlformats-officedocument.presentationml.notesSlide+xml"/>
  <Override PartName="/ppt/charts/chart17.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8.xml" ContentType="application/vnd.openxmlformats-officedocument.drawingml.chart+xml"/>
  <Override PartName="/ppt/charts/style16.xml" ContentType="application/vnd.ms-office.chartstyle+xml"/>
  <Override PartName="/ppt/charts/colors16.xml" ContentType="application/vnd.ms-office.chartcolorstyle+xml"/>
  <Override PartName="/ppt/notesSlides/notesSlide22.xml" ContentType="application/vnd.openxmlformats-officedocument.presentationml.notesSlide+xml"/>
  <Override PartName="/ppt/charts/chart19.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23.xml" ContentType="application/vnd.openxmlformats-officedocument.presentationml.notesSlide+xml"/>
  <Override PartName="/ppt/charts/chart20.xml" ContentType="application/vnd.openxmlformats-officedocument.drawingml.chart+xml"/>
  <Override PartName="/ppt/theme/themeOverride3.xml" ContentType="application/vnd.openxmlformats-officedocument.themeOverride+xml"/>
  <Override PartName="/ppt/drawings/drawing3.xml" ContentType="application/vnd.openxmlformats-officedocument.drawingml.chartshapes+xml"/>
  <Override PartName="/ppt/notesSlides/notesSlide24.xml" ContentType="application/vnd.openxmlformats-officedocument.presentationml.notesSlide+xml"/>
  <Override PartName="/ppt/charts/chart21.xml" ContentType="application/vnd.openxmlformats-officedocument.drawingml.chart+xml"/>
  <Override PartName="/ppt/charts/style18.xml" ContentType="application/vnd.ms-office.chartstyle+xml"/>
  <Override PartName="/ppt/charts/colors18.xml" ContentType="application/vnd.ms-office.chartcolorstyle+xml"/>
  <Override PartName="/ppt/notesSlides/notesSlide25.xml" ContentType="application/vnd.openxmlformats-officedocument.presentationml.notesSlide+xml"/>
  <Override PartName="/ppt/charts/chart22.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800" r:id="rId4"/>
  </p:sldMasterIdLst>
  <p:notesMasterIdLst>
    <p:notesMasterId r:id="rId31"/>
  </p:notesMasterIdLst>
  <p:handoutMasterIdLst>
    <p:handoutMasterId r:id="rId32"/>
  </p:handoutMasterIdLst>
  <p:sldIdLst>
    <p:sldId id="2147347853" r:id="rId5"/>
    <p:sldId id="2147347790" r:id="rId6"/>
    <p:sldId id="2147347796" r:id="rId7"/>
    <p:sldId id="2147347619" r:id="rId8"/>
    <p:sldId id="2147347836" r:id="rId9"/>
    <p:sldId id="2147347720" r:id="rId10"/>
    <p:sldId id="2147347702" r:id="rId11"/>
    <p:sldId id="2147347703" r:id="rId12"/>
    <p:sldId id="2147347488" r:id="rId13"/>
    <p:sldId id="2147347658" r:id="rId14"/>
    <p:sldId id="2147347657" r:id="rId15"/>
    <p:sldId id="2147347865" r:id="rId16"/>
    <p:sldId id="2147347665" r:id="rId17"/>
    <p:sldId id="2147348109" r:id="rId18"/>
    <p:sldId id="2147348097" r:id="rId19"/>
    <p:sldId id="2147348079" r:id="rId20"/>
    <p:sldId id="2147348098" r:id="rId21"/>
    <p:sldId id="2147348085" r:id="rId22"/>
    <p:sldId id="2147348036" r:id="rId23"/>
    <p:sldId id="2147347651" r:id="rId24"/>
    <p:sldId id="2147348101" r:id="rId25"/>
    <p:sldId id="2147348025" r:id="rId26"/>
    <p:sldId id="302" r:id="rId27"/>
    <p:sldId id="2147348103" r:id="rId28"/>
    <p:sldId id="2147348112" r:id="rId29"/>
    <p:sldId id="2147348104" r:id="rId30"/>
  </p:sldIdLst>
  <p:sldSz cx="12192000" cy="6858000"/>
  <p:notesSz cx="7010400" cy="9296400"/>
  <p:embeddedFontLst>
    <p:embeddedFont>
      <p:font typeface="Calibri" panose="020F0502020204030204" pitchFamily="34" charset="0"/>
      <p:regular r:id="rId33"/>
      <p:bold r:id="rId34"/>
      <p:italic r:id="rId35"/>
      <p:boldItalic r:id="rId36"/>
    </p:embeddedFont>
    <p:embeddedFont>
      <p:font typeface="Inter Tight Black" pitchFamily="2" charset="0"/>
      <p:bold r:id="rId37"/>
      <p:italic r:id="rId38"/>
      <p:boldItalic r:id="rId39"/>
    </p:embeddedFont>
    <p:embeddedFont>
      <p:font typeface="Inter Tight Light" pitchFamily="2" charset="0"/>
      <p:regular r:id="rId40"/>
      <p:italic r:id="rId41"/>
    </p:embeddedFont>
    <p:embeddedFont>
      <p:font typeface="Inter Tight Medium" pitchFamily="2" charset="0"/>
      <p:regular r:id="rId42"/>
      <p:italic r:id="rId43"/>
    </p:embeddedFont>
    <p:embeddedFont>
      <p:font typeface="Inter Tight SemiBold" pitchFamily="2" charset="0"/>
      <p:regular r:id="rId44"/>
      <p:bold r:id="rId45"/>
      <p:italic r:id="rId46"/>
      <p:boldItalic r:id="rId47"/>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75665A06-C589-47D4-8E6B-F27B0785E5CC}">
          <p14:sldIdLst>
            <p14:sldId id="2147347853"/>
            <p14:sldId id="2147347790"/>
            <p14:sldId id="2147347796"/>
          </p14:sldIdLst>
        </p14:section>
        <p14:section name="FACING ECONOMIC FEARS WITHOUT A TRUST SAFETY NET" id="{D3D24E84-8261-624E-91A6-66CD4158B4C8}">
          <p14:sldIdLst>
            <p14:sldId id="2147347619"/>
            <p14:sldId id="2147347836"/>
            <p14:sldId id="2147347720"/>
            <p14:sldId id="2147347702"/>
            <p14:sldId id="2147347703"/>
          </p14:sldIdLst>
        </p14:section>
        <p14:section name="GREAT EXPECTATIONS, HEIGHTENED RISK FOR BUSINESS" id="{32F465B9-C5C2-45B1-8413-B0948792781A}">
          <p14:sldIdLst>
            <p14:sldId id="2147347488"/>
            <p14:sldId id="2147347658"/>
            <p14:sldId id="2147347657"/>
          </p14:sldIdLst>
        </p14:section>
        <p14:section name="NAVIGATING A POLARIZED WORLD" id="{B376A3E4-41F5-2846-93AB-5B737286400A}">
          <p14:sldIdLst>
            <p14:sldId id="2147347865"/>
            <p14:sldId id="2147347665"/>
            <p14:sldId id="2147348109"/>
            <p14:sldId id="2147348097"/>
            <p14:sldId id="2147348079"/>
            <p14:sldId id="2147348098"/>
            <p14:sldId id="2147348085"/>
            <p14:sldId id="2147348036"/>
            <p14:sldId id="2147347651"/>
            <p14:sldId id="2147348101"/>
            <p14:sldId id="2147348025"/>
            <p14:sldId id="302"/>
            <p14:sldId id="2147348103"/>
            <p14:sldId id="2147348112"/>
            <p14:sldId id="2147348104"/>
          </p14:sldIdLst>
        </p14:section>
      </p14:sectionLst>
    </p:ext>
    <p:ext uri="{EFAFB233-063F-42B5-8137-9DF3F51BA10A}">
      <p15:sldGuideLst xmlns:p15="http://schemas.microsoft.com/office/powerpoint/2012/main">
        <p15:guide id="1" orient="horz" pos="2256" userDrawn="1">
          <p15:clr>
            <a:srgbClr val="A4A3A4"/>
          </p15:clr>
        </p15:guide>
        <p15:guide id="3" pos="4104" userDrawn="1">
          <p15:clr>
            <a:srgbClr val="A4A3A4"/>
          </p15:clr>
        </p15:guide>
        <p15:guide id="4" orient="horz" pos="3312" userDrawn="1">
          <p15:clr>
            <a:srgbClr val="A4A3A4"/>
          </p15:clr>
        </p15:guide>
        <p15:guide id="6" pos="7392" userDrawn="1">
          <p15:clr>
            <a:srgbClr val="A4A3A4"/>
          </p15:clr>
        </p15:guide>
        <p15:guide id="7" orient="horz" pos="3648" userDrawn="1">
          <p15:clr>
            <a:srgbClr val="A4A3A4"/>
          </p15:clr>
        </p15:guide>
        <p15:guide id="10" orient="horz" pos="2592" userDrawn="1">
          <p15:clr>
            <a:srgbClr val="A4A3A4"/>
          </p15:clr>
        </p15:guide>
        <p15:guide id="11" orient="horz" pos="2904" userDrawn="1">
          <p15:clr>
            <a:srgbClr val="A4A3A4"/>
          </p15:clr>
        </p15:guide>
        <p15:guide id="12" orient="horz" pos="1584" userDrawn="1">
          <p15:clr>
            <a:srgbClr val="A4A3A4"/>
          </p15:clr>
        </p15:guide>
        <p15:guide id="13" orient="horz" pos="432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774D506-1951-2BF5-797C-AFD3A19DAB2B}" name="Bersoff, David" initials="BD" userId="S::David.Bersoff@edelmanDXI.com::a0b55168-4ef1-4673-b52f-4ca3b6483eca" providerId="AD"/>
  <p188:author id="{B6328736-F534-9FC3-A30D-FF7B0EA6C813}" name="Baer, Drake" initials="DB" userId="S::Drake.Baer@edelman.com::ed4dc6cc-eb39-4e83-904b-0c1130744c25" providerId="AD"/>
  <p188:author id="{F563E256-D503-F4D7-AAA8-22BE9E9AD996}" name="Ries, Tonia" initials="RT" userId="S::Tonia.Ries@edelman.com::10146a56-7c2e-499d-b1c4-80be90c0bae2"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C000"/>
    <a:srgbClr val="A9A9A9"/>
    <a:srgbClr val="91BAC0"/>
    <a:srgbClr val="F7F7F7"/>
    <a:srgbClr val="FF3F3F"/>
    <a:srgbClr val="7F7F7F"/>
    <a:srgbClr val="040404"/>
    <a:srgbClr val="041CFF"/>
    <a:srgbClr val="DEDED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686"/>
  </p:normalViewPr>
  <p:slideViewPr>
    <p:cSldViewPr snapToGrid="0">
      <p:cViewPr varScale="1">
        <p:scale>
          <a:sx n="101" d="100"/>
          <a:sy n="101" d="100"/>
        </p:scale>
        <p:origin x="1000" y="192"/>
      </p:cViewPr>
      <p:guideLst>
        <p:guide orient="horz" pos="2256"/>
        <p:guide pos="4104"/>
        <p:guide orient="horz" pos="3312"/>
        <p:guide pos="7392"/>
        <p:guide orient="horz" pos="3648"/>
        <p:guide orient="horz" pos="2592"/>
        <p:guide orient="horz" pos="2904"/>
        <p:guide orient="horz" pos="1584"/>
        <p:guide orient="horz" pos="432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7.fntdata"/><Relationship Id="rId21" Type="http://schemas.openxmlformats.org/officeDocument/2006/relationships/slide" Target="slides/slide17.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font" Target="fonts/font15.fntdata"/><Relationship Id="rId50"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4.fntdata"/><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4" Type="http://schemas.openxmlformats.org/officeDocument/2006/relationships/font" Target="fonts/font12.fntdata"/><Relationship Id="rId52"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font" Target="fonts/font14.fntdata"/><Relationship Id="rId20" Type="http://schemas.openxmlformats.org/officeDocument/2006/relationships/slide" Target="slides/slide16.xml"/><Relationship Id="rId41" Type="http://schemas.openxmlformats.org/officeDocument/2006/relationships/font" Target="fonts/font9.fntdata"/><Relationship Id="rId1" Type="http://schemas.openxmlformats.org/officeDocument/2006/relationships/customXml" Target="../customXml/item1.xml"/><Relationship Id="rId6"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package" Target="../embeddings/Microsoft_Excel_Worksheet10.xlsx"/><Relationship Id="rId1" Type="http://schemas.openxmlformats.org/officeDocument/2006/relationships/themeOverride" Target="../theme/themeOverride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chartUserShapes" Target="../drawings/drawing2.xml"/><Relationship Id="rId2" Type="http://schemas.openxmlformats.org/officeDocument/2006/relationships/package" Target="../embeddings/Microsoft_Excel_Worksheet13.xlsx"/><Relationship Id="rId1" Type="http://schemas.openxmlformats.org/officeDocument/2006/relationships/themeOverride" Target="../theme/themeOverride2.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3.xml"/><Relationship Id="rId1" Type="http://schemas.microsoft.com/office/2011/relationships/chartStyle" Target="style13.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4.xml"/><Relationship Id="rId1" Type="http://schemas.microsoft.com/office/2011/relationships/chartStyle" Target="style14.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5.xml"/><Relationship Id="rId1" Type="http://schemas.microsoft.com/office/2011/relationships/chartStyle" Target="style15.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16.xml"/><Relationship Id="rId1" Type="http://schemas.microsoft.com/office/2011/relationships/chartStyle" Target="style16.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7.xml"/><Relationship Id="rId1" Type="http://schemas.microsoft.com/office/2011/relationships/chartStyle" Target="style17.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chartUserShapes" Target="../drawings/drawing3.xml"/><Relationship Id="rId2" Type="http://schemas.openxmlformats.org/officeDocument/2006/relationships/package" Target="../embeddings/Microsoft_Excel_Worksheet19.xlsx"/><Relationship Id="rId1" Type="http://schemas.openxmlformats.org/officeDocument/2006/relationships/themeOverride" Target="../theme/themeOverride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18.xml"/><Relationship Id="rId1" Type="http://schemas.microsoft.com/office/2011/relationships/chartStyle" Target="style18.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19.xml"/><Relationship Id="rId1" Type="http://schemas.microsoft.com/office/2011/relationships/chartStyle" Target="style1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2"/>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1487-FD4B-B013-91555DEB7F12}"/>
              </c:ext>
            </c:extLst>
          </c:dPt>
          <c:dPt>
            <c:idx val="1"/>
            <c:invertIfNegative val="0"/>
            <c:bubble3D val="0"/>
            <c:spPr>
              <a:solidFill>
                <a:schemeClr val="tx1"/>
              </a:solidFill>
              <a:ln>
                <a:noFill/>
              </a:ln>
              <a:effectLst/>
            </c:spPr>
            <c:extLst>
              <c:ext xmlns:c16="http://schemas.microsoft.com/office/drawing/2014/chart" uri="{C3380CC4-5D6E-409C-BE32-E72D297353CC}">
                <c16:uniqueId val="{00000002-1487-FD4B-B013-91555DEB7F12}"/>
              </c:ext>
            </c:extLst>
          </c:dPt>
          <c:dPt>
            <c:idx val="2"/>
            <c:invertIfNegative val="0"/>
            <c:bubble3D val="0"/>
            <c:spPr>
              <a:solidFill>
                <a:schemeClr val="tx1"/>
              </a:solidFill>
              <a:ln>
                <a:noFill/>
              </a:ln>
              <a:effectLst/>
            </c:spPr>
            <c:extLst>
              <c:ext xmlns:c16="http://schemas.microsoft.com/office/drawing/2014/chart" uri="{C3380CC4-5D6E-409C-BE32-E72D297353CC}">
                <c16:uniqueId val="{00000003-1487-FD4B-B013-91555DEB7F12}"/>
              </c:ext>
            </c:extLst>
          </c:dPt>
          <c:dPt>
            <c:idx val="3"/>
            <c:invertIfNegative val="0"/>
            <c:bubble3D val="0"/>
            <c:spPr>
              <a:solidFill>
                <a:schemeClr val="tx1"/>
              </a:solidFill>
              <a:ln>
                <a:noFill/>
              </a:ln>
              <a:effectLst/>
            </c:spPr>
            <c:extLst>
              <c:ext xmlns:c16="http://schemas.microsoft.com/office/drawing/2014/chart" uri="{C3380CC4-5D6E-409C-BE32-E72D297353CC}">
                <c16:uniqueId val="{00000004-1487-FD4B-B013-91555DEB7F12}"/>
              </c:ext>
            </c:extLst>
          </c:dPt>
          <c:dPt>
            <c:idx val="4"/>
            <c:invertIfNegative val="0"/>
            <c:bubble3D val="0"/>
            <c:spPr>
              <a:solidFill>
                <a:schemeClr val="tx1"/>
              </a:solidFill>
              <a:ln>
                <a:noFill/>
              </a:ln>
              <a:effectLst/>
            </c:spPr>
            <c:extLst>
              <c:ext xmlns:c16="http://schemas.microsoft.com/office/drawing/2014/chart" uri="{C3380CC4-5D6E-409C-BE32-E72D297353CC}">
                <c16:uniqueId val="{00000005-1487-FD4B-B013-91555DEB7F12}"/>
              </c:ext>
            </c:extLst>
          </c:dPt>
          <c:dPt>
            <c:idx val="5"/>
            <c:invertIfNegative val="0"/>
            <c:bubble3D val="0"/>
            <c:spPr>
              <a:solidFill>
                <a:schemeClr val="tx1"/>
              </a:solidFill>
              <a:ln>
                <a:noFill/>
              </a:ln>
              <a:effectLst/>
            </c:spPr>
            <c:extLst>
              <c:ext xmlns:c16="http://schemas.microsoft.com/office/drawing/2014/chart" uri="{C3380CC4-5D6E-409C-BE32-E72D297353CC}">
                <c16:uniqueId val="{00000006-1487-FD4B-B013-91555DEB7F12}"/>
              </c:ext>
            </c:extLst>
          </c:dPt>
          <c:dPt>
            <c:idx val="6"/>
            <c:invertIfNegative val="0"/>
            <c:bubble3D val="0"/>
            <c:spPr>
              <a:solidFill>
                <a:schemeClr val="tx1"/>
              </a:solidFill>
              <a:ln>
                <a:noFill/>
              </a:ln>
              <a:effectLst/>
            </c:spPr>
            <c:extLst>
              <c:ext xmlns:c16="http://schemas.microsoft.com/office/drawing/2014/chart" uri="{C3380CC4-5D6E-409C-BE32-E72D297353CC}">
                <c16:uniqueId val="{00000007-1487-FD4B-B013-91555DEB7F12}"/>
              </c:ext>
            </c:extLst>
          </c:dPt>
          <c:dPt>
            <c:idx val="7"/>
            <c:invertIfNegative val="0"/>
            <c:bubble3D val="0"/>
            <c:spPr>
              <a:solidFill>
                <a:schemeClr val="tx1"/>
              </a:solidFill>
              <a:ln>
                <a:noFill/>
              </a:ln>
              <a:effectLst/>
            </c:spPr>
            <c:extLst>
              <c:ext xmlns:c16="http://schemas.microsoft.com/office/drawing/2014/chart" uri="{C3380CC4-5D6E-409C-BE32-E72D297353CC}">
                <c16:uniqueId val="{00000008-1487-FD4B-B013-91555DEB7F12}"/>
              </c:ext>
            </c:extLst>
          </c:dPt>
          <c:dPt>
            <c:idx val="8"/>
            <c:invertIfNegative val="0"/>
            <c:bubble3D val="0"/>
            <c:spPr>
              <a:solidFill>
                <a:schemeClr val="tx1"/>
              </a:solidFill>
              <a:ln>
                <a:noFill/>
              </a:ln>
              <a:effectLst/>
            </c:spPr>
            <c:extLst>
              <c:ext xmlns:c16="http://schemas.microsoft.com/office/drawing/2014/chart" uri="{C3380CC4-5D6E-409C-BE32-E72D297353CC}">
                <c16:uniqueId val="{00000009-1487-FD4B-B013-91555DEB7F12}"/>
              </c:ext>
            </c:extLst>
          </c:dPt>
          <c:dPt>
            <c:idx val="9"/>
            <c:invertIfNegative val="0"/>
            <c:bubble3D val="0"/>
            <c:spPr>
              <a:solidFill>
                <a:schemeClr val="tx1"/>
              </a:solidFill>
              <a:ln>
                <a:noFill/>
              </a:ln>
              <a:effectLst/>
            </c:spPr>
            <c:extLst>
              <c:ext xmlns:c16="http://schemas.microsoft.com/office/drawing/2014/chart" uri="{C3380CC4-5D6E-409C-BE32-E72D297353CC}">
                <c16:uniqueId val="{0000000A-1487-FD4B-B013-91555DEB7F12}"/>
              </c:ext>
            </c:extLst>
          </c:dPt>
          <c:dPt>
            <c:idx val="10"/>
            <c:invertIfNegative val="0"/>
            <c:bubble3D val="0"/>
            <c:spPr>
              <a:solidFill>
                <a:schemeClr val="tx1"/>
              </a:solidFill>
              <a:ln>
                <a:noFill/>
              </a:ln>
              <a:effectLst/>
            </c:spPr>
            <c:extLst>
              <c:ext xmlns:c16="http://schemas.microsoft.com/office/drawing/2014/chart" uri="{C3380CC4-5D6E-409C-BE32-E72D297353CC}">
                <c16:uniqueId val="{0000000B-1487-FD4B-B013-91555DEB7F12}"/>
              </c:ext>
            </c:extLst>
          </c:dPt>
          <c:dPt>
            <c:idx val="11"/>
            <c:invertIfNegative val="0"/>
            <c:bubble3D val="0"/>
            <c:spPr>
              <a:solidFill>
                <a:schemeClr val="tx1"/>
              </a:solidFill>
              <a:ln>
                <a:noFill/>
              </a:ln>
              <a:effectLst/>
            </c:spPr>
            <c:extLst>
              <c:ext xmlns:c16="http://schemas.microsoft.com/office/drawing/2014/chart" uri="{C3380CC4-5D6E-409C-BE32-E72D297353CC}">
                <c16:uniqueId val="{0000000C-1487-FD4B-B013-91555DEB7F12}"/>
              </c:ext>
            </c:extLst>
          </c:dPt>
          <c:dPt>
            <c:idx val="13"/>
            <c:invertIfNegative val="0"/>
            <c:bubble3D val="0"/>
            <c:spPr>
              <a:solidFill>
                <a:schemeClr val="tx1"/>
              </a:solidFill>
              <a:ln>
                <a:noFill/>
              </a:ln>
              <a:effectLst/>
            </c:spPr>
            <c:extLst>
              <c:ext xmlns:c16="http://schemas.microsoft.com/office/drawing/2014/chart" uri="{C3380CC4-5D6E-409C-BE32-E72D297353CC}">
                <c16:uniqueId val="{0000000D-1487-FD4B-B013-91555DEB7F12}"/>
              </c:ext>
            </c:extLst>
          </c:dPt>
          <c:dPt>
            <c:idx val="14"/>
            <c:invertIfNegative val="0"/>
            <c:bubble3D val="0"/>
            <c:spPr>
              <a:solidFill>
                <a:schemeClr val="tx1"/>
              </a:solidFill>
              <a:ln>
                <a:noFill/>
              </a:ln>
              <a:effectLst/>
            </c:spPr>
            <c:extLst>
              <c:ext xmlns:c16="http://schemas.microsoft.com/office/drawing/2014/chart" uri="{C3380CC4-5D6E-409C-BE32-E72D297353CC}">
                <c16:uniqueId val="{0000000E-1487-FD4B-B013-91555DEB7F12}"/>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Sheet1!$A$2:$A$29</c:f>
              <c:strCache>
                <c:ptCount val="28"/>
                <c:pt idx="0">
                  <c:v>Japan</c:v>
                </c:pt>
                <c:pt idx="1">
                  <c:v>France</c:v>
                </c:pt>
                <c:pt idx="2">
                  <c:v>Germany</c:v>
                </c:pt>
                <c:pt idx="3">
                  <c:v>Italy</c:v>
                </c:pt>
                <c:pt idx="4">
                  <c:v>The Netherlands</c:v>
                </c:pt>
                <c:pt idx="5">
                  <c:v>UK</c:v>
                </c:pt>
                <c:pt idx="6">
                  <c:v>Spain</c:v>
                </c:pt>
                <c:pt idx="7">
                  <c:v>Canada</c:v>
                </c:pt>
                <c:pt idx="8">
                  <c:v>S. Korea</c:v>
                </c:pt>
                <c:pt idx="9">
                  <c:v>*Sweden</c:v>
                </c:pt>
                <c:pt idx="10">
                  <c:v>Australia</c:v>
                </c:pt>
                <c:pt idx="11">
                  <c:v>Ireland</c:v>
                </c:pt>
                <c:pt idx="12">
                  <c:v>Malaysia</c:v>
                </c:pt>
                <c:pt idx="13">
                  <c:v>Singapore</c:v>
                </c:pt>
                <c:pt idx="14">
                  <c:v>U.S.</c:v>
                </c:pt>
                <c:pt idx="15">
                  <c:v>Argentina</c:v>
                </c:pt>
                <c:pt idx="16">
                  <c:v>Mexico</c:v>
                </c:pt>
                <c:pt idx="17">
                  <c:v>S. Africa</c:v>
                </c:pt>
                <c:pt idx="18">
                  <c:v>Brazil</c:v>
                </c:pt>
                <c:pt idx="19">
                  <c:v>Thailand</c:v>
                </c:pt>
                <c:pt idx="20">
                  <c:v>Colombia</c:v>
                </c:pt>
                <c:pt idx="21">
                  <c:v>Saudi Arabia</c:v>
                </c:pt>
                <c:pt idx="22">
                  <c:v>China</c:v>
                </c:pt>
                <c:pt idx="23">
                  <c:v>Nigeria</c:v>
                </c:pt>
                <c:pt idx="24">
                  <c:v>UAE</c:v>
                </c:pt>
                <c:pt idx="25">
                  <c:v>India</c:v>
                </c:pt>
                <c:pt idx="26">
                  <c:v>Indonesia</c:v>
                </c:pt>
                <c:pt idx="27">
                  <c:v>Kenya</c:v>
                </c:pt>
              </c:strCache>
            </c:strRef>
          </c:cat>
          <c:val>
            <c:numRef>
              <c:f>Sheet1!$B$2:$B$29</c:f>
              <c:numCache>
                <c:formatCode>General</c:formatCode>
                <c:ptCount val="28"/>
                <c:pt idx="0">
                  <c:v>9</c:v>
                </c:pt>
                <c:pt idx="1">
                  <c:v>12</c:v>
                </c:pt>
                <c:pt idx="2">
                  <c:v>15</c:v>
                </c:pt>
                <c:pt idx="3">
                  <c:v>18</c:v>
                </c:pt>
                <c:pt idx="4">
                  <c:v>19</c:v>
                </c:pt>
                <c:pt idx="5">
                  <c:v>23</c:v>
                </c:pt>
                <c:pt idx="6">
                  <c:v>26</c:v>
                </c:pt>
                <c:pt idx="7">
                  <c:v>28</c:v>
                </c:pt>
                <c:pt idx="8">
                  <c:v>28</c:v>
                </c:pt>
                <c:pt idx="9">
                  <c:v>29</c:v>
                </c:pt>
                <c:pt idx="10">
                  <c:v>30</c:v>
                </c:pt>
                <c:pt idx="11">
                  <c:v>31</c:v>
                </c:pt>
                <c:pt idx="12">
                  <c:v>35</c:v>
                </c:pt>
                <c:pt idx="13">
                  <c:v>36</c:v>
                </c:pt>
                <c:pt idx="14">
                  <c:v>36</c:v>
                </c:pt>
                <c:pt idx="15">
                  <c:v>43</c:v>
                </c:pt>
                <c:pt idx="16">
                  <c:v>55</c:v>
                </c:pt>
                <c:pt idx="17">
                  <c:v>55</c:v>
                </c:pt>
                <c:pt idx="18">
                  <c:v>58</c:v>
                </c:pt>
                <c:pt idx="19">
                  <c:v>58</c:v>
                </c:pt>
                <c:pt idx="20">
                  <c:v>61</c:v>
                </c:pt>
                <c:pt idx="21">
                  <c:v>64</c:v>
                </c:pt>
                <c:pt idx="22">
                  <c:v>65</c:v>
                </c:pt>
                <c:pt idx="23">
                  <c:v>68</c:v>
                </c:pt>
                <c:pt idx="24">
                  <c:v>72</c:v>
                </c:pt>
                <c:pt idx="25">
                  <c:v>73</c:v>
                </c:pt>
                <c:pt idx="26">
                  <c:v>73</c:v>
                </c:pt>
                <c:pt idx="27">
                  <c:v>80</c:v>
                </c:pt>
              </c:numCache>
            </c:numRef>
          </c:val>
          <c:extLst>
            <c:ext xmlns:c16="http://schemas.microsoft.com/office/drawing/2014/chart" uri="{C3380CC4-5D6E-409C-BE32-E72D297353CC}">
              <c16:uniqueId val="{00000000-1487-FD4B-B013-91555DEB7F12}"/>
            </c:ext>
          </c:extLst>
        </c:ser>
        <c:dLbls>
          <c:dLblPos val="outEnd"/>
          <c:showLegendKey val="0"/>
          <c:showVal val="1"/>
          <c:showCatName val="0"/>
          <c:showSerName val="0"/>
          <c:showPercent val="0"/>
          <c:showBubbleSize val="0"/>
        </c:dLbls>
        <c:gapWidth val="120"/>
        <c:overlap val="-44"/>
        <c:axId val="1667371935"/>
        <c:axId val="750763391"/>
      </c:barChart>
      <c:catAx>
        <c:axId val="1667371935"/>
        <c:scaling>
          <c:orientation val="minMax"/>
        </c:scaling>
        <c:delete val="0"/>
        <c:axPos val="b"/>
        <c:numFmt formatCode="General" sourceLinked="1"/>
        <c:majorTickMark val="none"/>
        <c:minorTickMark val="none"/>
        <c:tickLblPos val="nextTo"/>
        <c:spPr>
          <a:noFill/>
          <a:ln w="9525" cap="flat" cmpd="sng" algn="ctr">
            <a:noFill/>
            <a:round/>
          </a:ln>
          <a:effectLst/>
        </c:spPr>
        <c:txPr>
          <a:bodyPr rot="2700000" spcFirstLastPara="1" vertOverflow="ellipsis" wrap="square" anchor="ctr" anchorCtr="1"/>
          <a:lstStyle/>
          <a:p>
            <a:pPr>
              <a:defRPr sz="1000" b="1" i="0" u="none" strike="noStrike" kern="1200" spc="-20" baseline="0">
                <a:solidFill>
                  <a:schemeClr val="tx1"/>
                </a:solidFill>
                <a:latin typeface="Arial" panose="020B0604020202020204" pitchFamily="34" charset="0"/>
                <a:ea typeface="+mn-ea"/>
                <a:cs typeface="Arial" panose="020B0604020202020204" pitchFamily="34" charset="0"/>
              </a:defRPr>
            </a:pPr>
            <a:endParaRPr lang="en-US"/>
          </a:p>
        </c:txPr>
        <c:crossAx val="750763391"/>
        <c:crosses val="autoZero"/>
        <c:auto val="1"/>
        <c:lblAlgn val="ctr"/>
        <c:lblOffset val="100"/>
        <c:noMultiLvlLbl val="0"/>
      </c:catAx>
      <c:valAx>
        <c:axId val="750763391"/>
        <c:scaling>
          <c:orientation val="minMax"/>
          <c:max val="100"/>
        </c:scaling>
        <c:delete val="1"/>
        <c:axPos val="l"/>
        <c:majorGridlines>
          <c:spPr>
            <a:ln w="9525" cap="flat" cmpd="sng" algn="ctr">
              <a:noFill/>
              <a:round/>
            </a:ln>
            <a:effectLst/>
          </c:spPr>
        </c:majorGridlines>
        <c:numFmt formatCode="General" sourceLinked="1"/>
        <c:majorTickMark val="out"/>
        <c:minorTickMark val="none"/>
        <c:tickLblPos val="nextTo"/>
        <c:crossAx val="166737193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solidFill>
              <a:ln w="19050">
                <a:noFill/>
              </a:ln>
              <a:effectLst/>
            </c:spPr>
            <c:extLst>
              <c:ext xmlns:c16="http://schemas.microsoft.com/office/drawing/2014/chart" uri="{C3380CC4-5D6E-409C-BE32-E72D297353CC}">
                <c16:uniqueId val="{00000002-7D25-4C4F-BB0D-C18F6B9DBBC6}"/>
              </c:ext>
            </c:extLst>
          </c:dPt>
          <c:dPt>
            <c:idx val="1"/>
            <c:bubble3D val="0"/>
            <c:spPr>
              <a:noFill/>
              <a:ln w="19050">
                <a:noFill/>
              </a:ln>
              <a:effectLst/>
            </c:spPr>
            <c:extLst>
              <c:ext xmlns:c16="http://schemas.microsoft.com/office/drawing/2014/chart" uri="{C3380CC4-5D6E-409C-BE32-E72D297353CC}">
                <c16:uniqueId val="{00000001-7D25-4C4F-BB0D-C18F6B9DBBC6}"/>
              </c:ext>
            </c:extLst>
          </c:dPt>
          <c:cat>
            <c:strRef>
              <c:f>Sheet1!$A$2:$A$3</c:f>
              <c:strCache>
                <c:ptCount val="2"/>
                <c:pt idx="0">
                  <c:v>Concerned</c:v>
                </c:pt>
                <c:pt idx="1">
                  <c:v>Not concerned</c:v>
                </c:pt>
              </c:strCache>
            </c:strRef>
          </c:cat>
          <c:val>
            <c:numRef>
              <c:f>Sheet1!$B$2:$B$3</c:f>
              <c:numCache>
                <c:formatCode>0.0%</c:formatCode>
                <c:ptCount val="2"/>
                <c:pt idx="0" formatCode="0%">
                  <c:v>0.8</c:v>
                </c:pt>
                <c:pt idx="1">
                  <c:v>0.19999999999999996</c:v>
                </c:pt>
              </c:numCache>
            </c:numRef>
          </c:val>
          <c:extLst>
            <c:ext xmlns:c16="http://schemas.microsoft.com/office/drawing/2014/chart" uri="{C3380CC4-5D6E-409C-BE32-E72D297353CC}">
              <c16:uniqueId val="{00000000-7D25-4C4F-BB0D-C18F6B9DBBC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758917793503665E-3"/>
          <c:y val="0"/>
          <c:w val="0.97559644171512994"/>
          <c:h val="0.67339647567201499"/>
        </c:manualLayout>
      </c:layout>
      <c:barChart>
        <c:barDir val="col"/>
        <c:grouping val="clustered"/>
        <c:varyColors val="0"/>
        <c:ser>
          <c:idx val="0"/>
          <c:order val="0"/>
          <c:tx>
            <c:strRef>
              <c:f>Sheet1!$B$1</c:f>
              <c:strCache>
                <c:ptCount val="1"/>
                <c:pt idx="0">
                  <c:v>2023</c:v>
                </c:pt>
              </c:strCache>
            </c:strRef>
          </c:tx>
          <c:spPr>
            <a:solidFill>
              <a:srgbClr val="0D0D0D"/>
            </a:solidFill>
          </c:spPr>
          <c:invertIfNegative val="0"/>
          <c:dPt>
            <c:idx val="0"/>
            <c:invertIfNegative val="0"/>
            <c:bubble3D val="0"/>
            <c:extLst xmlns:c15="http://schemas.microsoft.com/office/drawing/2012/chart">
              <c:ext xmlns:c16="http://schemas.microsoft.com/office/drawing/2014/chart" uri="{C3380CC4-5D6E-409C-BE32-E72D297353CC}">
                <c16:uniqueId val="{00000000-03A7-413F-B640-5BF284260543}"/>
              </c:ext>
            </c:extLst>
          </c:dPt>
          <c:dPt>
            <c:idx val="1"/>
            <c:invertIfNegative val="0"/>
            <c:bubble3D val="0"/>
            <c:extLst xmlns:c15="http://schemas.microsoft.com/office/drawing/2012/chart">
              <c:ext xmlns:c16="http://schemas.microsoft.com/office/drawing/2014/chart" uri="{C3380CC4-5D6E-409C-BE32-E72D297353CC}">
                <c16:uniqueId val="{00000002-03A7-413F-B640-5BF284260543}"/>
              </c:ext>
            </c:extLst>
          </c:dPt>
          <c:dPt>
            <c:idx val="2"/>
            <c:invertIfNegative val="0"/>
            <c:bubble3D val="0"/>
            <c:extLst xmlns:c15="http://schemas.microsoft.com/office/drawing/2012/chart">
              <c:ext xmlns:c16="http://schemas.microsoft.com/office/drawing/2014/chart" uri="{C3380CC4-5D6E-409C-BE32-E72D297353CC}">
                <c16:uniqueId val="{00000003-03A7-413F-B640-5BF284260543}"/>
              </c:ext>
            </c:extLst>
          </c:dPt>
          <c:dPt>
            <c:idx val="3"/>
            <c:invertIfNegative val="0"/>
            <c:bubble3D val="0"/>
            <c:extLst>
              <c:ext xmlns:c16="http://schemas.microsoft.com/office/drawing/2014/chart" uri="{C3380CC4-5D6E-409C-BE32-E72D297353CC}">
                <c16:uniqueId val="{00000004-03A7-413F-B640-5BF284260543}"/>
              </c:ext>
            </c:extLst>
          </c:dPt>
          <c:dPt>
            <c:idx val="4"/>
            <c:invertIfNegative val="0"/>
            <c:bubble3D val="0"/>
            <c:extLst xmlns:c15="http://schemas.microsoft.com/office/drawing/2012/chart">
              <c:ext xmlns:c16="http://schemas.microsoft.com/office/drawing/2014/chart" uri="{C3380CC4-5D6E-409C-BE32-E72D297353CC}">
                <c16:uniqueId val="{00000006-03A7-413F-B640-5BF284260543}"/>
              </c:ext>
            </c:extLst>
          </c:dPt>
          <c:dPt>
            <c:idx val="5"/>
            <c:invertIfNegative val="0"/>
            <c:bubble3D val="0"/>
            <c:extLst xmlns:c15="http://schemas.microsoft.com/office/drawing/2012/chart">
              <c:ext xmlns:c16="http://schemas.microsoft.com/office/drawing/2014/chart" uri="{C3380CC4-5D6E-409C-BE32-E72D297353CC}">
                <c16:uniqueId val="{00000008-03A7-413F-B640-5BF284260543}"/>
              </c:ext>
            </c:extLst>
          </c:dPt>
          <c:dPt>
            <c:idx val="6"/>
            <c:invertIfNegative val="0"/>
            <c:bubble3D val="0"/>
            <c:extLst>
              <c:ext xmlns:c16="http://schemas.microsoft.com/office/drawing/2014/chart" uri="{C3380CC4-5D6E-409C-BE32-E72D297353CC}">
                <c16:uniqueId val="{00000009-03A7-413F-B640-5BF284260543}"/>
              </c:ext>
            </c:extLst>
          </c:dPt>
          <c:dPt>
            <c:idx val="7"/>
            <c:invertIfNegative val="0"/>
            <c:bubble3D val="0"/>
            <c:extLst xmlns:c15="http://schemas.microsoft.com/office/drawing/2012/chart">
              <c:ext xmlns:c16="http://schemas.microsoft.com/office/drawing/2014/chart" uri="{C3380CC4-5D6E-409C-BE32-E72D297353CC}">
                <c16:uniqueId val="{0000000B-03A7-413F-B640-5BF284260543}"/>
              </c:ext>
            </c:extLst>
          </c:dPt>
          <c:dPt>
            <c:idx val="8"/>
            <c:invertIfNegative val="0"/>
            <c:bubble3D val="0"/>
            <c:extLst xmlns:c15="http://schemas.microsoft.com/office/drawing/2012/chart">
              <c:ext xmlns:c16="http://schemas.microsoft.com/office/drawing/2014/chart" uri="{C3380CC4-5D6E-409C-BE32-E72D297353CC}">
                <c16:uniqueId val="{0000000C-03A7-413F-B640-5BF284260543}"/>
              </c:ext>
            </c:extLst>
          </c:dPt>
          <c:dPt>
            <c:idx val="9"/>
            <c:invertIfNegative val="0"/>
            <c:bubble3D val="0"/>
            <c:extLst xmlns:c15="http://schemas.microsoft.com/office/drawing/2012/chart">
              <c:ext xmlns:c16="http://schemas.microsoft.com/office/drawing/2014/chart" uri="{C3380CC4-5D6E-409C-BE32-E72D297353CC}">
                <c16:uniqueId val="{0000000D-03A7-413F-B640-5BF284260543}"/>
              </c:ext>
            </c:extLst>
          </c:dPt>
          <c:dPt>
            <c:idx val="10"/>
            <c:invertIfNegative val="0"/>
            <c:bubble3D val="0"/>
            <c:extLst>
              <c:ext xmlns:c16="http://schemas.microsoft.com/office/drawing/2014/chart" uri="{C3380CC4-5D6E-409C-BE32-E72D297353CC}">
                <c16:uniqueId val="{0000000E-03A7-413F-B640-5BF284260543}"/>
              </c:ext>
            </c:extLst>
          </c:dPt>
          <c:dPt>
            <c:idx val="11"/>
            <c:invertIfNegative val="0"/>
            <c:bubble3D val="0"/>
            <c:extLst>
              <c:ext xmlns:c16="http://schemas.microsoft.com/office/drawing/2014/chart" uri="{C3380CC4-5D6E-409C-BE32-E72D297353CC}">
                <c16:uniqueId val="{0000000F-03A7-413F-B640-5BF284260543}"/>
              </c:ext>
            </c:extLst>
          </c:dPt>
          <c:dPt>
            <c:idx val="12"/>
            <c:invertIfNegative val="0"/>
            <c:bubble3D val="0"/>
            <c:extLst>
              <c:ext xmlns:c16="http://schemas.microsoft.com/office/drawing/2014/chart" uri="{C3380CC4-5D6E-409C-BE32-E72D297353CC}">
                <c16:uniqueId val="{00000010-03A7-413F-B640-5BF284260543}"/>
              </c:ext>
            </c:extLst>
          </c:dPt>
          <c:dPt>
            <c:idx val="13"/>
            <c:invertIfNegative val="0"/>
            <c:bubble3D val="0"/>
            <c:extLst>
              <c:ext xmlns:c16="http://schemas.microsoft.com/office/drawing/2014/chart" uri="{C3380CC4-5D6E-409C-BE32-E72D297353CC}">
                <c16:uniqueId val="{00000012-03A7-413F-B640-5BF284260543}"/>
              </c:ext>
            </c:extLst>
          </c:dPt>
          <c:dPt>
            <c:idx val="14"/>
            <c:invertIfNegative val="0"/>
            <c:bubble3D val="0"/>
            <c:extLst>
              <c:ext xmlns:c16="http://schemas.microsoft.com/office/drawing/2014/chart" uri="{C3380CC4-5D6E-409C-BE32-E72D297353CC}">
                <c16:uniqueId val="{00000014-03A7-413F-B640-5BF284260543}"/>
              </c:ext>
            </c:extLst>
          </c:dPt>
          <c:dPt>
            <c:idx val="15"/>
            <c:invertIfNegative val="0"/>
            <c:bubble3D val="0"/>
            <c:extLst>
              <c:ext xmlns:c16="http://schemas.microsoft.com/office/drawing/2014/chart" uri="{C3380CC4-5D6E-409C-BE32-E72D297353CC}">
                <c16:uniqueId val="{00000016-03A7-413F-B640-5BF284260543}"/>
              </c:ext>
            </c:extLst>
          </c:dPt>
          <c:dPt>
            <c:idx val="16"/>
            <c:invertIfNegative val="0"/>
            <c:bubble3D val="0"/>
            <c:extLst>
              <c:ext xmlns:c16="http://schemas.microsoft.com/office/drawing/2014/chart" uri="{C3380CC4-5D6E-409C-BE32-E72D297353CC}">
                <c16:uniqueId val="{00000018-03A7-413F-B640-5BF284260543}"/>
              </c:ext>
            </c:extLst>
          </c:dPt>
          <c:dPt>
            <c:idx val="17"/>
            <c:invertIfNegative val="0"/>
            <c:bubble3D val="0"/>
            <c:extLst>
              <c:ext xmlns:c16="http://schemas.microsoft.com/office/drawing/2014/chart" uri="{C3380CC4-5D6E-409C-BE32-E72D297353CC}">
                <c16:uniqueId val="{0000001A-03A7-413F-B640-5BF284260543}"/>
              </c:ext>
            </c:extLst>
          </c:dPt>
          <c:dPt>
            <c:idx val="18"/>
            <c:invertIfNegative val="0"/>
            <c:bubble3D val="0"/>
            <c:extLst>
              <c:ext xmlns:c16="http://schemas.microsoft.com/office/drawing/2014/chart" uri="{C3380CC4-5D6E-409C-BE32-E72D297353CC}">
                <c16:uniqueId val="{0000001C-03A7-413F-B640-5BF284260543}"/>
              </c:ext>
            </c:extLst>
          </c:dPt>
          <c:dPt>
            <c:idx val="19"/>
            <c:invertIfNegative val="0"/>
            <c:bubble3D val="0"/>
            <c:extLst>
              <c:ext xmlns:c16="http://schemas.microsoft.com/office/drawing/2014/chart" uri="{C3380CC4-5D6E-409C-BE32-E72D297353CC}">
                <c16:uniqueId val="{0000001E-03A7-413F-B640-5BF284260543}"/>
              </c:ext>
            </c:extLst>
          </c:dPt>
          <c:dPt>
            <c:idx val="20"/>
            <c:invertIfNegative val="0"/>
            <c:bubble3D val="0"/>
            <c:extLst>
              <c:ext xmlns:c16="http://schemas.microsoft.com/office/drawing/2014/chart" uri="{C3380CC4-5D6E-409C-BE32-E72D297353CC}">
                <c16:uniqueId val="{00000020-03A7-413F-B640-5BF284260543}"/>
              </c:ext>
            </c:extLst>
          </c:dPt>
          <c:dPt>
            <c:idx val="21"/>
            <c:invertIfNegative val="0"/>
            <c:bubble3D val="0"/>
            <c:extLst>
              <c:ext xmlns:c16="http://schemas.microsoft.com/office/drawing/2014/chart" uri="{C3380CC4-5D6E-409C-BE32-E72D297353CC}">
                <c16:uniqueId val="{00000022-03A7-413F-B640-5BF284260543}"/>
              </c:ext>
            </c:extLst>
          </c:dPt>
          <c:dPt>
            <c:idx val="22"/>
            <c:invertIfNegative val="0"/>
            <c:bubble3D val="0"/>
            <c:extLst>
              <c:ext xmlns:c16="http://schemas.microsoft.com/office/drawing/2014/chart" uri="{C3380CC4-5D6E-409C-BE32-E72D297353CC}">
                <c16:uniqueId val="{00000024-03A7-413F-B640-5BF284260543}"/>
              </c:ext>
            </c:extLst>
          </c:dPt>
          <c:dPt>
            <c:idx val="23"/>
            <c:invertIfNegative val="0"/>
            <c:bubble3D val="0"/>
            <c:extLst>
              <c:ext xmlns:c16="http://schemas.microsoft.com/office/drawing/2014/chart" uri="{C3380CC4-5D6E-409C-BE32-E72D297353CC}">
                <c16:uniqueId val="{00000026-03A7-413F-B640-5BF284260543}"/>
              </c:ext>
            </c:extLst>
          </c:dPt>
          <c:dPt>
            <c:idx val="24"/>
            <c:invertIfNegative val="0"/>
            <c:bubble3D val="0"/>
            <c:extLst>
              <c:ext xmlns:c16="http://schemas.microsoft.com/office/drawing/2014/chart" uri="{C3380CC4-5D6E-409C-BE32-E72D297353CC}">
                <c16:uniqueId val="{00000028-03A7-413F-B640-5BF284260543}"/>
              </c:ext>
            </c:extLst>
          </c:dPt>
          <c:dPt>
            <c:idx val="25"/>
            <c:invertIfNegative val="0"/>
            <c:bubble3D val="0"/>
            <c:extLst>
              <c:ext xmlns:c16="http://schemas.microsoft.com/office/drawing/2014/chart" uri="{C3380CC4-5D6E-409C-BE32-E72D297353CC}">
                <c16:uniqueId val="{0000002A-03A7-413F-B640-5BF284260543}"/>
              </c:ext>
            </c:extLst>
          </c:dPt>
          <c:dPt>
            <c:idx val="26"/>
            <c:invertIfNegative val="0"/>
            <c:bubble3D val="0"/>
            <c:extLst>
              <c:ext xmlns:c16="http://schemas.microsoft.com/office/drawing/2014/chart" uri="{C3380CC4-5D6E-409C-BE32-E72D297353CC}">
                <c16:uniqueId val="{0000002C-03A7-413F-B640-5BF284260543}"/>
              </c:ext>
            </c:extLst>
          </c:dPt>
          <c:dPt>
            <c:idx val="27"/>
            <c:invertIfNegative val="0"/>
            <c:bubble3D val="0"/>
            <c:extLst>
              <c:ext xmlns:c16="http://schemas.microsoft.com/office/drawing/2014/chart" uri="{C3380CC4-5D6E-409C-BE32-E72D297353CC}">
                <c16:uniqueId val="{0000002E-03A7-413F-B640-5BF284260543}"/>
              </c:ext>
            </c:extLst>
          </c:dPt>
          <c:dLbls>
            <c:spPr>
              <a:noFill/>
              <a:ln>
                <a:noFill/>
              </a:ln>
              <a:effectLst/>
            </c:spPr>
            <c:txPr>
              <a:bodyPr/>
              <a:lstStyle/>
              <a:p>
                <a:pPr>
                  <a:defRPr sz="1000" b="0" i="0">
                    <a:solidFill>
                      <a:schemeClr val="tx1"/>
                    </a:solidFill>
                    <a:latin typeface="Arial" panose="020B0604020202020204" pitchFamily="34" charset="0"/>
                    <a:ea typeface="Helvetica" charset="0"/>
                    <a:cs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Sheet1!$A$2:$A$11</c:f>
              <c:strCache>
                <c:ptCount val="10"/>
                <c:pt idx="0">
                  <c:v>Men</c:v>
                </c:pt>
                <c:pt idx="1">
                  <c:v>Women</c:v>
                </c:pt>
                <c:pt idx="3">
                  <c:v>Age
18-34</c:v>
                </c:pt>
                <c:pt idx="4">
                  <c:v>Age
35-54</c:v>
                </c:pt>
                <c:pt idx="5">
                  <c:v>Age
55+</c:v>
                </c:pt>
                <c:pt idx="7">
                  <c:v>Under $40,000</c:v>
                </c:pt>
                <c:pt idx="8">
                  <c:v>$40,000 - $99,999</c:v>
                </c:pt>
                <c:pt idx="9">
                  <c:v>$100,00 or more</c:v>
                </c:pt>
              </c:strCache>
            </c:strRef>
          </c:cat>
          <c:val>
            <c:numRef>
              <c:f>Sheet1!$B$2:$B$11</c:f>
              <c:numCache>
                <c:formatCode>General</c:formatCode>
                <c:ptCount val="10"/>
                <c:pt idx="0">
                  <c:v>61</c:v>
                </c:pt>
                <c:pt idx="1">
                  <c:v>69</c:v>
                </c:pt>
                <c:pt idx="3">
                  <c:v>67</c:v>
                </c:pt>
                <c:pt idx="4">
                  <c:v>69</c:v>
                </c:pt>
                <c:pt idx="5">
                  <c:v>61</c:v>
                </c:pt>
                <c:pt idx="7">
                  <c:v>70</c:v>
                </c:pt>
                <c:pt idx="8">
                  <c:v>64</c:v>
                </c:pt>
                <c:pt idx="9">
                  <c:v>64</c:v>
                </c:pt>
              </c:numCache>
            </c:numRef>
          </c:val>
          <c:extLst xmlns:c15="http://schemas.microsoft.com/office/drawing/2012/chart">
            <c:ext xmlns:c16="http://schemas.microsoft.com/office/drawing/2014/chart" uri="{C3380CC4-5D6E-409C-BE32-E72D297353CC}">
              <c16:uniqueId val="{0000002F-03A7-413F-B640-5BF284260543}"/>
            </c:ext>
          </c:extLst>
        </c:ser>
        <c:dLbls>
          <c:showLegendKey val="0"/>
          <c:showVal val="1"/>
          <c:showCatName val="0"/>
          <c:showSerName val="0"/>
          <c:showPercent val="0"/>
          <c:showBubbleSize val="0"/>
        </c:dLbls>
        <c:gapWidth val="120"/>
        <c:overlap val="-44"/>
        <c:axId val="245215024"/>
        <c:axId val="245217072"/>
        <c:extLst/>
      </c:barChart>
      <c:catAx>
        <c:axId val="245215024"/>
        <c:scaling>
          <c:orientation val="minMax"/>
        </c:scaling>
        <c:delete val="0"/>
        <c:axPos val="b"/>
        <c:numFmt formatCode="General" sourceLinked="1"/>
        <c:majorTickMark val="none"/>
        <c:minorTickMark val="none"/>
        <c:tickLblPos val="nextTo"/>
        <c:spPr>
          <a:ln w="6350">
            <a:noFill/>
          </a:ln>
        </c:spPr>
        <c:txPr>
          <a:bodyPr rot="0" vert="horz"/>
          <a:lstStyle/>
          <a:p>
            <a:pPr>
              <a:defRPr sz="1000" b="1" i="0">
                <a:solidFill>
                  <a:schemeClr val="tx1"/>
                </a:solidFill>
                <a:latin typeface="Arial" panose="020B0604020202020204" pitchFamily="34" charset="0"/>
                <a:ea typeface="Helvetica Neue" charset="0"/>
                <a:cs typeface="Arial" panose="020B0604020202020204" pitchFamily="34" charset="0"/>
              </a:defRPr>
            </a:pPr>
            <a:endParaRPr lang="en-US"/>
          </a:p>
        </c:txPr>
        <c:crossAx val="245217072"/>
        <c:crossesAt val="0"/>
        <c:auto val="1"/>
        <c:lblAlgn val="ctr"/>
        <c:lblOffset val="150"/>
        <c:noMultiLvlLbl val="0"/>
      </c:catAx>
      <c:valAx>
        <c:axId val="245217072"/>
        <c:scaling>
          <c:orientation val="minMax"/>
          <c:max val="100"/>
        </c:scaling>
        <c:delete val="1"/>
        <c:axPos val="l"/>
        <c:numFmt formatCode="0%" sourceLinked="0"/>
        <c:majorTickMark val="out"/>
        <c:minorTickMark val="none"/>
        <c:tickLblPos val="nextTo"/>
        <c:crossAx val="245215024"/>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Not At All Concerned</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Sheet1!$B$2</c:f>
              <c:numCache>
                <c:formatCode>0%</c:formatCode>
                <c:ptCount val="1"/>
                <c:pt idx="0">
                  <c:v>0.22</c:v>
                </c:pt>
              </c:numCache>
            </c:numRef>
          </c:val>
          <c:extLst>
            <c:ext xmlns:c16="http://schemas.microsoft.com/office/drawing/2014/chart" uri="{C3380CC4-5D6E-409C-BE32-E72D297353CC}">
              <c16:uniqueId val="{00000000-F821-7345-B764-82960B748289}"/>
            </c:ext>
          </c:extLst>
        </c:ser>
        <c:ser>
          <c:idx val="1"/>
          <c:order val="1"/>
          <c:tx>
            <c:strRef>
              <c:f>Sheet1!$C$1</c:f>
              <c:strCache>
                <c:ptCount val="1"/>
                <c:pt idx="0">
                  <c:v>Not Too Concerned</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Sheet1!$C$2</c:f>
              <c:numCache>
                <c:formatCode>0%</c:formatCode>
                <c:ptCount val="1"/>
                <c:pt idx="0">
                  <c:v>0.38</c:v>
                </c:pt>
              </c:numCache>
            </c:numRef>
          </c:val>
          <c:extLst>
            <c:ext xmlns:c16="http://schemas.microsoft.com/office/drawing/2014/chart" uri="{C3380CC4-5D6E-409C-BE32-E72D297353CC}">
              <c16:uniqueId val="{00000001-F821-7345-B764-82960B748289}"/>
            </c:ext>
          </c:extLst>
        </c:ser>
        <c:ser>
          <c:idx val="2"/>
          <c:order val="2"/>
          <c:tx>
            <c:strRef>
              <c:f>Sheet1!$D$1</c:f>
              <c:strCache>
                <c:ptCount val="1"/>
                <c:pt idx="0">
                  <c:v>Somewhat Concerned</c:v>
                </c:pt>
              </c:strCache>
            </c:strRef>
          </c:tx>
          <c:spPr>
            <a:solidFill>
              <a:schemeClr val="tx1">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Sheet1!$D$2</c:f>
              <c:numCache>
                <c:formatCode>0%</c:formatCode>
                <c:ptCount val="1"/>
                <c:pt idx="0">
                  <c:v>0.28000000000000003</c:v>
                </c:pt>
              </c:numCache>
            </c:numRef>
          </c:val>
          <c:extLst>
            <c:ext xmlns:c16="http://schemas.microsoft.com/office/drawing/2014/chart" uri="{C3380CC4-5D6E-409C-BE32-E72D297353CC}">
              <c16:uniqueId val="{00000002-F821-7345-B764-82960B748289}"/>
            </c:ext>
          </c:extLst>
        </c:ser>
        <c:ser>
          <c:idx val="3"/>
          <c:order val="3"/>
          <c:tx>
            <c:strRef>
              <c:f>Sheet1!$E$1</c:f>
              <c:strCache>
                <c:ptCount val="1"/>
                <c:pt idx="0">
                  <c:v>Very Concerned</c:v>
                </c:pt>
              </c:strCache>
            </c:strRef>
          </c:tx>
          <c:spPr>
            <a:solidFill>
              <a:schemeClr val="tx1">
                <a:lumMod val="10000"/>
                <a:lumOff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Sheet1!$E$2</c:f>
              <c:numCache>
                <c:formatCode>0%</c:formatCode>
                <c:ptCount val="1"/>
                <c:pt idx="0">
                  <c:v>0.13</c:v>
                </c:pt>
              </c:numCache>
            </c:numRef>
          </c:val>
          <c:extLst>
            <c:ext xmlns:c16="http://schemas.microsoft.com/office/drawing/2014/chart" uri="{C3380CC4-5D6E-409C-BE32-E72D297353CC}">
              <c16:uniqueId val="{00000003-F821-7345-B764-82960B748289}"/>
            </c:ext>
          </c:extLst>
        </c:ser>
        <c:dLbls>
          <c:showLegendKey val="0"/>
          <c:showVal val="0"/>
          <c:showCatName val="0"/>
          <c:showSerName val="0"/>
          <c:showPercent val="0"/>
          <c:showBubbleSize val="0"/>
        </c:dLbls>
        <c:gapWidth val="150"/>
        <c:overlap val="100"/>
        <c:axId val="276798288"/>
        <c:axId val="52083808"/>
      </c:barChart>
      <c:catAx>
        <c:axId val="276798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2083808"/>
        <c:crosses val="autoZero"/>
        <c:auto val="1"/>
        <c:lblAlgn val="ctr"/>
        <c:lblOffset val="100"/>
        <c:noMultiLvlLbl val="0"/>
      </c:catAx>
      <c:valAx>
        <c:axId val="52083808"/>
        <c:scaling>
          <c:orientation val="minMax"/>
        </c:scaling>
        <c:delete val="1"/>
        <c:axPos val="l"/>
        <c:numFmt formatCode="0%" sourceLinked="1"/>
        <c:majorTickMark val="none"/>
        <c:minorTickMark val="none"/>
        <c:tickLblPos val="nextTo"/>
        <c:crossAx val="27679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Sheet1!$B$1</c:f>
              <c:strCache>
                <c:ptCount val="1"/>
                <c:pt idx="0">
                  <c:v>Not At All Concerned</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Sheet1!$B$2</c:f>
              <c:numCache>
                <c:formatCode>0%</c:formatCode>
                <c:ptCount val="1"/>
                <c:pt idx="0">
                  <c:v>0.14000000000000001</c:v>
                </c:pt>
              </c:numCache>
            </c:numRef>
          </c:val>
          <c:extLst>
            <c:ext xmlns:c16="http://schemas.microsoft.com/office/drawing/2014/chart" uri="{C3380CC4-5D6E-409C-BE32-E72D297353CC}">
              <c16:uniqueId val="{00000000-F821-7345-B764-82960B748289}"/>
            </c:ext>
          </c:extLst>
        </c:ser>
        <c:ser>
          <c:idx val="1"/>
          <c:order val="1"/>
          <c:tx>
            <c:strRef>
              <c:f>Sheet1!$C$1</c:f>
              <c:strCache>
                <c:ptCount val="1"/>
                <c:pt idx="0">
                  <c:v>Not Too Concerned</c:v>
                </c:pt>
              </c:strCache>
            </c:strRef>
          </c:tx>
          <c:spPr>
            <a:solidFill>
              <a:schemeClr val="bg1">
                <a:lumMod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Sheet1!$C$2</c:f>
              <c:numCache>
                <c:formatCode>0%</c:formatCode>
                <c:ptCount val="1"/>
                <c:pt idx="0">
                  <c:v>0.31</c:v>
                </c:pt>
              </c:numCache>
            </c:numRef>
          </c:val>
          <c:extLst>
            <c:ext xmlns:c16="http://schemas.microsoft.com/office/drawing/2014/chart" uri="{C3380CC4-5D6E-409C-BE32-E72D297353CC}">
              <c16:uniqueId val="{00000001-F821-7345-B764-82960B748289}"/>
            </c:ext>
          </c:extLst>
        </c:ser>
        <c:ser>
          <c:idx val="2"/>
          <c:order val="2"/>
          <c:tx>
            <c:strRef>
              <c:f>Sheet1!$D$1</c:f>
              <c:strCache>
                <c:ptCount val="1"/>
                <c:pt idx="0">
                  <c:v>Somewhat Concerned</c:v>
                </c:pt>
              </c:strCache>
            </c:strRef>
          </c:tx>
          <c:spPr>
            <a:solidFill>
              <a:schemeClr val="tx1">
                <a:lumMod val="25000"/>
                <a:lumOff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Sheet1!$D$2</c:f>
              <c:numCache>
                <c:formatCode>0%</c:formatCode>
                <c:ptCount val="1"/>
                <c:pt idx="0">
                  <c:v>0.37</c:v>
                </c:pt>
              </c:numCache>
            </c:numRef>
          </c:val>
          <c:extLst>
            <c:ext xmlns:c16="http://schemas.microsoft.com/office/drawing/2014/chart" uri="{C3380CC4-5D6E-409C-BE32-E72D297353CC}">
              <c16:uniqueId val="{00000002-F821-7345-B764-82960B748289}"/>
            </c:ext>
          </c:extLst>
        </c:ser>
        <c:ser>
          <c:idx val="3"/>
          <c:order val="3"/>
          <c:tx>
            <c:strRef>
              <c:f>Sheet1!$E$1</c:f>
              <c:strCache>
                <c:ptCount val="1"/>
                <c:pt idx="0">
                  <c:v>Very Concerned</c:v>
                </c:pt>
              </c:strCache>
            </c:strRef>
          </c:tx>
          <c:spPr>
            <a:solidFill>
              <a:schemeClr val="tx1">
                <a:lumMod val="10000"/>
                <a:lumOff val="9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U.S. Gen Pop</c:v>
                </c:pt>
              </c:strCache>
            </c:strRef>
          </c:cat>
          <c:val>
            <c:numRef>
              <c:f>Sheet1!$E$2</c:f>
              <c:numCache>
                <c:formatCode>0%</c:formatCode>
                <c:ptCount val="1"/>
                <c:pt idx="0">
                  <c:v>0.18</c:v>
                </c:pt>
              </c:numCache>
            </c:numRef>
          </c:val>
          <c:extLst>
            <c:ext xmlns:c16="http://schemas.microsoft.com/office/drawing/2014/chart" uri="{C3380CC4-5D6E-409C-BE32-E72D297353CC}">
              <c16:uniqueId val="{00000003-F821-7345-B764-82960B748289}"/>
            </c:ext>
          </c:extLst>
        </c:ser>
        <c:dLbls>
          <c:showLegendKey val="0"/>
          <c:showVal val="0"/>
          <c:showCatName val="0"/>
          <c:showSerName val="0"/>
          <c:showPercent val="0"/>
          <c:showBubbleSize val="0"/>
        </c:dLbls>
        <c:gapWidth val="150"/>
        <c:overlap val="100"/>
        <c:axId val="276798288"/>
        <c:axId val="52083808"/>
      </c:barChart>
      <c:catAx>
        <c:axId val="27679828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chemeClr val="tx1">
                    <a:lumMod val="65000"/>
                    <a:lumOff val="35000"/>
                  </a:schemeClr>
                </a:solidFill>
                <a:latin typeface="+mn-lt"/>
                <a:ea typeface="+mn-ea"/>
                <a:cs typeface="+mn-cs"/>
              </a:defRPr>
            </a:pPr>
            <a:endParaRPr lang="en-US"/>
          </a:p>
        </c:txPr>
        <c:crossAx val="52083808"/>
        <c:crosses val="autoZero"/>
        <c:auto val="1"/>
        <c:lblAlgn val="ctr"/>
        <c:lblOffset val="100"/>
        <c:noMultiLvlLbl val="0"/>
      </c:catAx>
      <c:valAx>
        <c:axId val="52083808"/>
        <c:scaling>
          <c:orientation val="minMax"/>
        </c:scaling>
        <c:delete val="1"/>
        <c:axPos val="l"/>
        <c:numFmt formatCode="0%" sourceLinked="1"/>
        <c:majorTickMark val="none"/>
        <c:minorTickMark val="none"/>
        <c:tickLblPos val="nextTo"/>
        <c:crossAx val="2767982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078423800779325E-2"/>
          <c:y val="0"/>
          <c:w val="0.94667619703288897"/>
          <c:h val="1"/>
        </c:manualLayout>
      </c:layout>
      <c:barChart>
        <c:barDir val="col"/>
        <c:grouping val="clustered"/>
        <c:varyColors val="0"/>
        <c:ser>
          <c:idx val="0"/>
          <c:order val="0"/>
          <c:spPr>
            <a:solidFill>
              <a:srgbClr val="0D0D0D">
                <a:lumMod val="25000"/>
                <a:lumOff val="75000"/>
              </a:srgbClr>
            </a:solidFill>
            <a:ln>
              <a:noFill/>
            </a:ln>
          </c:spPr>
          <c:invertIfNegative val="0"/>
          <c:dLbls>
            <c:spPr>
              <a:noFill/>
              <a:ln>
                <a:noFill/>
              </a:ln>
              <a:effectLst/>
            </c:spPr>
            <c:txPr>
              <a:bodyPr wrap="square" lIns="38100" tIns="19050" rIns="38100" bIns="19050" anchor="ctr">
                <a:spAutoFit/>
              </a:bodyPr>
              <a:lstStyle/>
              <a:p>
                <a:pPr>
                  <a:defRPr sz="1100" b="0">
                    <a:solidFill>
                      <a:schemeClr val="tx1"/>
                    </a:solidFill>
                    <a:latin typeface="Arial" panose="020B0604020202020204" pitchFamily="34" charset="0"/>
                    <a:cs typeface="Arial" panose="020B0604020202020204" pitchFamily="34" charset="0"/>
                  </a:defRPr>
                </a:pPr>
                <a:endParaRPr lang="en-US"/>
              </a:p>
            </c:txPr>
            <c:dLblPos val="outEnd"/>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Sheet1!$A$3:$A$8</c:f>
              <c:strCache>
                <c:ptCount val="6"/>
                <c:pt idx="0">
                  <c:v>Take action at own bank</c:v>
                </c:pt>
                <c:pt idx="1">
                  <c:v>Read more about other banks that are bigger or potentially more solvent vs. others</c:v>
                </c:pt>
                <c:pt idx="2">
                  <c:v>Look for an alternative bank to place my deposits</c:v>
                </c:pt>
                <c:pt idx="3">
                  <c:v>Reach out to a financial advisor for advice</c:v>
                </c:pt>
                <c:pt idx="4">
                  <c:v>Ask friends or family members about recommendations of other banks</c:v>
                </c:pt>
                <c:pt idx="5">
                  <c:v>None of these </c:v>
                </c:pt>
              </c:strCache>
            </c:strRef>
          </c:cat>
          <c:val>
            <c:numRef>
              <c:f>Sheet1!$B$3:$B$8</c:f>
              <c:numCache>
                <c:formatCode>General</c:formatCode>
                <c:ptCount val="6"/>
              </c:numCache>
            </c:numRef>
          </c:val>
          <c:extLst xmlns:c15="http://schemas.microsoft.com/office/drawing/2012/chart">
            <c:ext xmlns:c16="http://schemas.microsoft.com/office/drawing/2014/chart" uri="{C3380CC4-5D6E-409C-BE32-E72D297353CC}">
              <c16:uniqueId val="{00000000-C285-40F7-A9D3-41A2FC353CF0}"/>
            </c:ext>
          </c:extLst>
        </c:ser>
        <c:ser>
          <c:idx val="1"/>
          <c:order val="1"/>
          <c:spPr>
            <a:solidFill>
              <a:srgbClr val="F7F7F7">
                <a:lumMod val="90000"/>
              </a:srgbClr>
            </a:solidFill>
            <a:ln>
              <a:solidFill>
                <a:srgbClr val="A9A9A9"/>
              </a:solidFill>
            </a:ln>
          </c:spPr>
          <c:invertIfNegative val="0"/>
          <c:dPt>
            <c:idx val="5"/>
            <c:invertIfNegative val="0"/>
            <c:bubble3D val="0"/>
            <c:spPr>
              <a:solidFill>
                <a:srgbClr val="0D0D0D"/>
              </a:solidFill>
              <a:ln>
                <a:solidFill>
                  <a:srgbClr val="A9A9A9"/>
                </a:solidFill>
              </a:ln>
            </c:spPr>
            <c:extLst>
              <c:ext xmlns:c16="http://schemas.microsoft.com/office/drawing/2014/chart" uri="{C3380CC4-5D6E-409C-BE32-E72D297353CC}">
                <c16:uniqueId val="{00000000-DBF9-3E47-AEC8-0A623D9DE3F2}"/>
              </c:ext>
            </c:extLst>
          </c:dPt>
          <c:dLbls>
            <c:spPr>
              <a:noFill/>
              <a:ln>
                <a:noFill/>
              </a:ln>
              <a:effectLst/>
            </c:spPr>
            <c:txPr>
              <a:bodyPr wrap="square" lIns="38100" tIns="19050" rIns="38100" bIns="19050" anchor="ctr">
                <a:spAutoFit/>
              </a:bodyPr>
              <a:lstStyle/>
              <a:p>
                <a:pPr>
                  <a:defRPr sz="1000"/>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Sheet1!$A$3:$A$8</c:f>
              <c:strCache>
                <c:ptCount val="6"/>
                <c:pt idx="0">
                  <c:v>Take action at own bank</c:v>
                </c:pt>
                <c:pt idx="1">
                  <c:v>Read more about other banks that are bigger or potentially more solvent vs. others</c:v>
                </c:pt>
                <c:pt idx="2">
                  <c:v>Look for an alternative bank to place my deposits</c:v>
                </c:pt>
                <c:pt idx="3">
                  <c:v>Reach out to a financial advisor for advice</c:v>
                </c:pt>
                <c:pt idx="4">
                  <c:v>Ask friends or family members about recommendations of other banks</c:v>
                </c:pt>
                <c:pt idx="5">
                  <c:v>None of these </c:v>
                </c:pt>
              </c:strCache>
            </c:strRef>
          </c:cat>
          <c:val>
            <c:numRef>
              <c:f>Sheet1!$C$3:$C$8</c:f>
              <c:numCache>
                <c:formatCode>General</c:formatCode>
                <c:ptCount val="6"/>
                <c:pt idx="0">
                  <c:v>33</c:v>
                </c:pt>
                <c:pt idx="1">
                  <c:v>24</c:v>
                </c:pt>
                <c:pt idx="2">
                  <c:v>22</c:v>
                </c:pt>
                <c:pt idx="3">
                  <c:v>19</c:v>
                </c:pt>
                <c:pt idx="4">
                  <c:v>18</c:v>
                </c:pt>
                <c:pt idx="5">
                  <c:v>28</c:v>
                </c:pt>
              </c:numCache>
            </c:numRef>
          </c:val>
          <c:extLst>
            <c:ext xmlns:c16="http://schemas.microsoft.com/office/drawing/2014/chart" uri="{C3380CC4-5D6E-409C-BE32-E72D297353CC}">
              <c16:uniqueId val="{00000000-31CC-084F-B2EB-205D12C0B011}"/>
            </c:ext>
          </c:extLst>
        </c:ser>
        <c:dLbls>
          <c:showLegendKey val="0"/>
          <c:showVal val="1"/>
          <c:showCatName val="0"/>
          <c:showSerName val="0"/>
          <c:showPercent val="0"/>
          <c:showBubbleSize val="0"/>
        </c:dLbls>
        <c:gapWidth val="219"/>
        <c:axId val="245215024"/>
        <c:axId val="245217072"/>
        <c:extLst/>
      </c:barChart>
      <c:catAx>
        <c:axId val="245215024"/>
        <c:scaling>
          <c:orientation val="minMax"/>
        </c:scaling>
        <c:delete val="1"/>
        <c:axPos val="b"/>
        <c:numFmt formatCode="General" sourceLinked="1"/>
        <c:majorTickMark val="out"/>
        <c:minorTickMark val="none"/>
        <c:tickLblPos val="nextTo"/>
        <c:crossAx val="245217072"/>
        <c:crossesAt val="0"/>
        <c:auto val="1"/>
        <c:lblAlgn val="ctr"/>
        <c:lblOffset val="150"/>
        <c:noMultiLvlLbl val="0"/>
      </c:catAx>
      <c:valAx>
        <c:axId val="245217072"/>
        <c:scaling>
          <c:orientation val="minMax"/>
          <c:max val="100"/>
          <c:min val="0"/>
        </c:scaling>
        <c:delete val="1"/>
        <c:axPos val="l"/>
        <c:numFmt formatCode="0%" sourceLinked="0"/>
        <c:majorTickMark val="out"/>
        <c:minorTickMark val="none"/>
        <c:tickLblPos val="nextTo"/>
        <c:crossAx val="245215024"/>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A lot less likely</c:v>
                </c:pt>
              </c:strCache>
            </c:strRef>
          </c:tx>
          <c:spPr>
            <a:noFill/>
            <a:ln>
              <a:solidFill>
                <a:schemeClr val="tx2"/>
              </a:solidFill>
            </a:ln>
          </c:spPr>
          <c:dPt>
            <c:idx val="0"/>
            <c:bubble3D val="0"/>
            <c:spPr>
              <a:solidFill>
                <a:schemeClr val="bg2">
                  <a:lumMod val="90000"/>
                </a:schemeClr>
              </a:solidFill>
              <a:ln>
                <a:solidFill>
                  <a:schemeClr val="tx2"/>
                </a:solidFill>
              </a:ln>
              <a:effectLst/>
            </c:spPr>
            <c:extLst>
              <c:ext xmlns:c16="http://schemas.microsoft.com/office/drawing/2014/chart" uri="{C3380CC4-5D6E-409C-BE32-E72D297353CC}">
                <c16:uniqueId val="{00000001-3392-1C4A-BA50-83B997D31BC2}"/>
              </c:ext>
            </c:extLst>
          </c:dPt>
          <c:dPt>
            <c:idx val="1"/>
            <c:bubble3D val="0"/>
            <c:spPr>
              <a:noFill/>
              <a:ln>
                <a:solidFill>
                  <a:schemeClr val="tx2"/>
                </a:solidFill>
              </a:ln>
              <a:effectLst/>
            </c:spPr>
            <c:extLst>
              <c:ext xmlns:c16="http://schemas.microsoft.com/office/drawing/2014/chart" uri="{C3380CC4-5D6E-409C-BE32-E72D297353CC}">
                <c16:uniqueId val="{00000003-3392-1C4A-BA50-83B997D31BC2}"/>
              </c:ext>
            </c:extLst>
          </c:dPt>
          <c:cat>
            <c:strRef>
              <c:f>Sheet1!$A$2:$A$3</c:f>
              <c:strCache>
                <c:ptCount val="2"/>
                <c:pt idx="0">
                  <c:v>Concerned</c:v>
                </c:pt>
                <c:pt idx="1">
                  <c:v>Not Concerned</c:v>
                </c:pt>
              </c:strCache>
            </c:strRef>
          </c:cat>
          <c:val>
            <c:numRef>
              <c:f>Sheet1!$B$2:$B$3</c:f>
              <c:numCache>
                <c:formatCode>0%</c:formatCode>
                <c:ptCount val="2"/>
                <c:pt idx="0">
                  <c:v>0.41</c:v>
                </c:pt>
                <c:pt idx="1">
                  <c:v>0.59</c:v>
                </c:pt>
              </c:numCache>
            </c:numRef>
          </c:val>
          <c:extLst>
            <c:ext xmlns:c16="http://schemas.microsoft.com/office/drawing/2014/chart" uri="{C3380CC4-5D6E-409C-BE32-E72D297353CC}">
              <c16:uniqueId val="{00000004-3392-1C4A-BA50-83B997D31BC2}"/>
            </c:ext>
          </c:extLst>
        </c:ser>
        <c:dLbls>
          <c:showLegendKey val="0"/>
          <c:showVal val="0"/>
          <c:showCatName val="0"/>
          <c:showSerName val="0"/>
          <c:showPercent val="0"/>
          <c:showBubbleSize val="0"/>
          <c:showLeaderLines val="1"/>
        </c:dLbls>
        <c:firstSliceAng val="0"/>
        <c:holeSize val="61"/>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38084048465448"/>
          <c:h val="1"/>
        </c:manualLayout>
      </c:layout>
      <c:barChart>
        <c:barDir val="bar"/>
        <c:grouping val="clustered"/>
        <c:varyColors val="0"/>
        <c:ser>
          <c:idx val="0"/>
          <c:order val="0"/>
          <c:tx>
            <c:strRef>
              <c:f>Sheet1!$B$1</c:f>
              <c:strCache>
                <c:ptCount val="1"/>
                <c:pt idx="0">
                  <c:v>Mandatory</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DA9D-EA4E-A6ED-F6212A3E9C96}"/>
              </c:ext>
            </c:extLst>
          </c:dPt>
          <c:dPt>
            <c:idx val="2"/>
            <c:invertIfNegative val="0"/>
            <c:bubble3D val="0"/>
            <c:extLst>
              <c:ext xmlns:c16="http://schemas.microsoft.com/office/drawing/2014/chart" uri="{C3380CC4-5D6E-409C-BE32-E72D297353CC}">
                <c16:uniqueId val="{00000001-DA9D-EA4E-A6ED-F6212A3E9C96}"/>
              </c:ext>
            </c:extLst>
          </c:dPt>
          <c:dPt>
            <c:idx val="3"/>
            <c:invertIfNegative val="0"/>
            <c:bubble3D val="0"/>
            <c:extLst>
              <c:ext xmlns:c16="http://schemas.microsoft.com/office/drawing/2014/chart" uri="{C3380CC4-5D6E-409C-BE32-E72D297353CC}">
                <c16:uniqueId val="{00000002-DA9D-EA4E-A6ED-F6212A3E9C96}"/>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taxes</c:v>
                </c:pt>
                <c:pt idx="1">
                  <c:v>retrain</c:v>
                </c:pt>
                <c:pt idx="2">
                  <c:v>community</c:v>
                </c:pt>
                <c:pt idx="3">
                  <c:v>wage</c:v>
                </c:pt>
              </c:strCache>
            </c:strRef>
          </c:cat>
          <c:val>
            <c:numRef>
              <c:f>Sheet1!$B$2:$B$5</c:f>
              <c:numCache>
                <c:formatCode>General</c:formatCode>
                <c:ptCount val="4"/>
                <c:pt idx="0">
                  <c:v>78</c:v>
                </c:pt>
                <c:pt idx="1">
                  <c:v>78</c:v>
                </c:pt>
                <c:pt idx="2">
                  <c:v>79</c:v>
                </c:pt>
                <c:pt idx="3">
                  <c:v>84</c:v>
                </c:pt>
              </c:numCache>
            </c:numRef>
          </c:val>
          <c:extLst>
            <c:ext xmlns:c16="http://schemas.microsoft.com/office/drawing/2014/chart" uri="{C3380CC4-5D6E-409C-BE32-E72D297353CC}">
              <c16:uniqueId val="{00000003-DA9D-EA4E-A6ED-F6212A3E9C96}"/>
            </c:ext>
          </c:extLst>
        </c:ser>
        <c:dLbls>
          <c:showLegendKey val="0"/>
          <c:showVal val="1"/>
          <c:showCatName val="0"/>
          <c:showSerName val="0"/>
          <c:showPercent val="0"/>
          <c:showBubbleSize val="0"/>
        </c:dLbls>
        <c:gapWidth val="125"/>
        <c:axId val="1027162096"/>
        <c:axId val="1331502143"/>
      </c:barChart>
      <c:catAx>
        <c:axId val="1027162096"/>
        <c:scaling>
          <c:orientation val="minMax"/>
        </c:scaling>
        <c:delete val="1"/>
        <c:axPos val="l"/>
        <c:numFmt formatCode="General" sourceLinked="1"/>
        <c:majorTickMark val="out"/>
        <c:minorTickMark val="none"/>
        <c:tickLblPos val="nextTo"/>
        <c:crossAx val="1331502143"/>
        <c:crosses val="autoZero"/>
        <c:auto val="0"/>
        <c:lblAlgn val="ctr"/>
        <c:lblOffset val="100"/>
        <c:noMultiLvlLbl val="0"/>
      </c:catAx>
      <c:valAx>
        <c:axId val="1331502143"/>
        <c:scaling>
          <c:orientation val="minMax"/>
          <c:max val="100"/>
          <c:min val="0"/>
        </c:scaling>
        <c:delete val="1"/>
        <c:axPos val="b"/>
        <c:numFmt formatCode="General" sourceLinked="1"/>
        <c:majorTickMark val="out"/>
        <c:minorTickMark val="none"/>
        <c:tickLblPos val="nextTo"/>
        <c:crossAx val="102716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38084048465448"/>
          <c:h val="1"/>
        </c:manualLayout>
      </c:layout>
      <c:barChart>
        <c:barDir val="bar"/>
        <c:grouping val="clustered"/>
        <c:varyColors val="0"/>
        <c:ser>
          <c:idx val="0"/>
          <c:order val="0"/>
          <c:tx>
            <c:strRef>
              <c:f>Sheet1!$B$1</c:f>
              <c:strCache>
                <c:ptCount val="1"/>
                <c:pt idx="0">
                  <c:v>Mandatory</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1E6F-4E07-AC2C-FC291EE83CEE}"/>
              </c:ext>
            </c:extLst>
          </c:dPt>
          <c:dPt>
            <c:idx val="2"/>
            <c:invertIfNegative val="0"/>
            <c:bubble3D val="0"/>
            <c:extLst>
              <c:ext xmlns:c16="http://schemas.microsoft.com/office/drawing/2014/chart" uri="{C3380CC4-5D6E-409C-BE32-E72D297353CC}">
                <c16:uniqueId val="{00000001-C4DC-4DE5-9DAD-3E1F964736A6}"/>
              </c:ext>
            </c:extLst>
          </c:dPt>
          <c:dPt>
            <c:idx val="3"/>
            <c:invertIfNegative val="0"/>
            <c:bubble3D val="0"/>
            <c:extLst>
              <c:ext xmlns:c16="http://schemas.microsoft.com/office/drawing/2014/chart" uri="{C3380CC4-5D6E-409C-BE32-E72D297353CC}">
                <c16:uniqueId val="{00000002-1E6F-4E07-AC2C-FC291EE83CEE}"/>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honest</c:v>
                </c:pt>
                <c:pt idx="1">
                  <c:v>positive impact</c:v>
                </c:pt>
                <c:pt idx="2">
                  <c:v>promises</c:v>
                </c:pt>
                <c:pt idx="3">
                  <c:v>good at what they do</c:v>
                </c:pt>
              </c:strCache>
            </c:strRef>
          </c:cat>
          <c:val>
            <c:numRef>
              <c:f>Sheet1!$B$2:$B$5</c:f>
              <c:numCache>
                <c:formatCode>General</c:formatCode>
                <c:ptCount val="4"/>
                <c:pt idx="0">
                  <c:v>51</c:v>
                </c:pt>
                <c:pt idx="1">
                  <c:v>52</c:v>
                </c:pt>
                <c:pt idx="2">
                  <c:v>55</c:v>
                </c:pt>
                <c:pt idx="3">
                  <c:v>64</c:v>
                </c:pt>
              </c:numCache>
            </c:numRef>
          </c:val>
          <c:extLst>
            <c:ext xmlns:c16="http://schemas.microsoft.com/office/drawing/2014/chart" uri="{C3380CC4-5D6E-409C-BE32-E72D297353CC}">
              <c16:uniqueId val="{00000003-C4DC-4DE5-9DAD-3E1F964736A6}"/>
            </c:ext>
          </c:extLst>
        </c:ser>
        <c:dLbls>
          <c:showLegendKey val="0"/>
          <c:showVal val="1"/>
          <c:showCatName val="0"/>
          <c:showSerName val="0"/>
          <c:showPercent val="0"/>
          <c:showBubbleSize val="0"/>
        </c:dLbls>
        <c:gapWidth val="125"/>
        <c:axId val="1027162096"/>
        <c:axId val="1331502143"/>
      </c:barChart>
      <c:catAx>
        <c:axId val="1027162096"/>
        <c:scaling>
          <c:orientation val="minMax"/>
        </c:scaling>
        <c:delete val="1"/>
        <c:axPos val="l"/>
        <c:numFmt formatCode="General" sourceLinked="1"/>
        <c:majorTickMark val="out"/>
        <c:minorTickMark val="none"/>
        <c:tickLblPos val="nextTo"/>
        <c:crossAx val="1331502143"/>
        <c:crosses val="autoZero"/>
        <c:auto val="0"/>
        <c:lblAlgn val="ctr"/>
        <c:lblOffset val="100"/>
        <c:noMultiLvlLbl val="0"/>
      </c:catAx>
      <c:valAx>
        <c:axId val="1331502143"/>
        <c:scaling>
          <c:orientation val="minMax"/>
          <c:max val="100"/>
          <c:min val="0"/>
        </c:scaling>
        <c:delete val="1"/>
        <c:axPos val="b"/>
        <c:numFmt formatCode="General" sourceLinked="1"/>
        <c:majorTickMark val="out"/>
        <c:minorTickMark val="none"/>
        <c:tickLblPos val="nextTo"/>
        <c:crossAx val="102716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904179076061093E-4"/>
          <c:y val="0"/>
          <c:w val="0.99938084048465448"/>
          <c:h val="1"/>
        </c:manualLayout>
      </c:layout>
      <c:barChart>
        <c:barDir val="bar"/>
        <c:grouping val="clustered"/>
        <c:varyColors val="0"/>
        <c:dLbls>
          <c:showLegendKey val="0"/>
          <c:showVal val="1"/>
          <c:showCatName val="0"/>
          <c:showSerName val="0"/>
          <c:showPercent val="0"/>
          <c:showBubbleSize val="0"/>
        </c:dLbls>
        <c:gapWidth val="125"/>
        <c:axId val="1027162096"/>
        <c:axId val="1331502143"/>
      </c:barChart>
      <c:catAx>
        <c:axId val="1027162096"/>
        <c:scaling>
          <c:orientation val="minMax"/>
        </c:scaling>
        <c:delete val="1"/>
        <c:axPos val="l"/>
        <c:numFmt formatCode="General" sourceLinked="1"/>
        <c:majorTickMark val="out"/>
        <c:minorTickMark val="none"/>
        <c:tickLblPos val="nextTo"/>
        <c:crossAx val="1331502143"/>
        <c:crosses val="autoZero"/>
        <c:auto val="0"/>
        <c:lblAlgn val="ctr"/>
        <c:lblOffset val="100"/>
        <c:noMultiLvlLbl val="0"/>
      </c:catAx>
      <c:valAx>
        <c:axId val="1331502143"/>
        <c:scaling>
          <c:orientation val="minMax"/>
          <c:max val="100"/>
          <c:min val="0"/>
        </c:scaling>
        <c:delete val="1"/>
        <c:axPos val="b"/>
        <c:numFmt formatCode="General" sourceLinked="1"/>
        <c:majorTickMark val="out"/>
        <c:minorTickMark val="none"/>
        <c:tickLblPos val="nextTo"/>
        <c:crossAx val="102716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5757232592318548E-2"/>
          <c:y val="0.1745932044703066"/>
          <c:w val="0.91521334300348423"/>
          <c:h val="0.49605693628158104"/>
        </c:manualLayout>
      </c:layout>
      <c:barChart>
        <c:barDir val="col"/>
        <c:grouping val="clustered"/>
        <c:varyColors val="0"/>
        <c:ser>
          <c:idx val="0"/>
          <c:order val="0"/>
          <c:tx>
            <c:strRef>
              <c:f>Sheet1!$B$1</c:f>
              <c:strCache>
                <c:ptCount val="1"/>
                <c:pt idx="0">
                  <c:v>Series 1</c:v>
                </c:pt>
              </c:strCache>
            </c:strRef>
          </c:tx>
          <c:spPr>
            <a:solidFill>
              <a:srgbClr val="041CF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Sheet1!$A$2:$A$16</c:f>
              <c:strCache>
                <c:ptCount val="15"/>
                <c:pt idx="0">
                  <c:v>Financial services</c:v>
                </c:pt>
                <c:pt idx="1">
                  <c:v>Technology</c:v>
                </c:pt>
                <c:pt idx="2">
                  <c:v>Manufacturing </c:v>
                </c:pt>
                <c:pt idx="3">
                  <c:v>Automotive </c:v>
                </c:pt>
                <c:pt idx="4">
                  <c:v>CPG </c:v>
                </c:pt>
                <c:pt idx="5">
                  <c:v>Energy</c:v>
                </c:pt>
                <c:pt idx="6">
                  <c:v>Retail </c:v>
                </c:pt>
                <c:pt idx="7">
                  <c:v>Education </c:v>
                </c:pt>
                <c:pt idx="8">
                  <c:v>Professional services </c:v>
                </c:pt>
                <c:pt idx="9">
                  <c:v>Food &amp; beverage</c:v>
                </c:pt>
                <c:pt idx="10">
                  <c:v>Telecommunications</c:v>
                </c:pt>
                <c:pt idx="11">
                  <c:v>Entertainment </c:v>
                </c:pt>
                <c:pt idx="12">
                  <c:v>Fashion </c:v>
                </c:pt>
                <c:pt idx="13">
                  <c:v>Healthcare</c:v>
                </c:pt>
                <c:pt idx="14">
                  <c:v>Travel/hospitality </c:v>
                </c:pt>
              </c:strCache>
            </c:strRef>
          </c:cat>
          <c:val>
            <c:numRef>
              <c:f>Sheet1!$B$2:$B$16</c:f>
              <c:numCache>
                <c:formatCode>General</c:formatCode>
                <c:ptCount val="15"/>
                <c:pt idx="0">
                  <c:v>83</c:v>
                </c:pt>
                <c:pt idx="1">
                  <c:v>82</c:v>
                </c:pt>
                <c:pt idx="2">
                  <c:v>81</c:v>
                </c:pt>
                <c:pt idx="3">
                  <c:v>80</c:v>
                </c:pt>
                <c:pt idx="4">
                  <c:v>79</c:v>
                </c:pt>
                <c:pt idx="5">
                  <c:v>79</c:v>
                </c:pt>
                <c:pt idx="6">
                  <c:v>78</c:v>
                </c:pt>
                <c:pt idx="7">
                  <c:v>77</c:v>
                </c:pt>
                <c:pt idx="8">
                  <c:v>77</c:v>
                </c:pt>
                <c:pt idx="9">
                  <c:v>76</c:v>
                </c:pt>
                <c:pt idx="10">
                  <c:v>76</c:v>
                </c:pt>
                <c:pt idx="11">
                  <c:v>74</c:v>
                </c:pt>
                <c:pt idx="12">
                  <c:v>74</c:v>
                </c:pt>
                <c:pt idx="13">
                  <c:v>73</c:v>
                </c:pt>
                <c:pt idx="14">
                  <c:v>72</c:v>
                </c:pt>
              </c:numCache>
            </c:numRef>
          </c:val>
          <c:extLst>
            <c:ext xmlns:c16="http://schemas.microsoft.com/office/drawing/2014/chart" uri="{C3380CC4-5D6E-409C-BE32-E72D297353CC}">
              <c16:uniqueId val="{00000000-EF16-40DF-94AB-6901C0B0F2F3}"/>
            </c:ext>
          </c:extLst>
        </c:ser>
        <c:dLbls>
          <c:dLblPos val="outEnd"/>
          <c:showLegendKey val="0"/>
          <c:showVal val="1"/>
          <c:showCatName val="0"/>
          <c:showSerName val="0"/>
          <c:showPercent val="0"/>
          <c:showBubbleSize val="0"/>
        </c:dLbls>
        <c:gapWidth val="145"/>
        <c:overlap val="-27"/>
        <c:axId val="1667371935"/>
        <c:axId val="750763391"/>
      </c:barChart>
      <c:catAx>
        <c:axId val="1667371935"/>
        <c:scaling>
          <c:orientation val="minMax"/>
        </c:scaling>
        <c:delete val="0"/>
        <c:axPos val="b"/>
        <c:numFmt formatCode="General" sourceLinked="1"/>
        <c:majorTickMark val="none"/>
        <c:minorTickMark val="none"/>
        <c:tickLblPos val="nextTo"/>
        <c:spPr>
          <a:noFill/>
          <a:ln w="9525" cap="flat" cmpd="sng" algn="ctr">
            <a:noFill/>
            <a:round/>
          </a:ln>
          <a:effectLst/>
        </c:spPr>
        <c:txPr>
          <a:bodyPr rot="2700000" spcFirstLastPara="1" vertOverflow="ellipsis" wrap="square" anchor="ctr" anchorCtr="1"/>
          <a:lstStyle/>
          <a:p>
            <a:pPr>
              <a:defRPr sz="100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50763391"/>
        <c:crosses val="autoZero"/>
        <c:auto val="1"/>
        <c:lblAlgn val="ctr"/>
        <c:lblOffset val="100"/>
        <c:noMultiLvlLbl val="0"/>
      </c:catAx>
      <c:valAx>
        <c:axId val="750763391"/>
        <c:scaling>
          <c:orientation val="minMax"/>
          <c:max val="100"/>
          <c:min val="0"/>
        </c:scaling>
        <c:delete val="1"/>
        <c:axPos val="l"/>
        <c:majorGridlines>
          <c:spPr>
            <a:ln w="9525" cap="flat" cmpd="sng" algn="ctr">
              <a:noFill/>
              <a:round/>
            </a:ln>
            <a:effectLst/>
          </c:spPr>
        </c:majorGridlines>
        <c:numFmt formatCode="General" sourceLinked="1"/>
        <c:majorTickMark val="out"/>
        <c:minorTickMark val="none"/>
        <c:tickLblPos val="nextTo"/>
        <c:crossAx val="1667371935"/>
        <c:crossesAt val="1"/>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66321265779851"/>
          <c:y val="0.2319700325485291"/>
          <c:w val="0.77116992028463927"/>
          <c:h val="0.48193763950603635"/>
        </c:manualLayout>
      </c:layout>
      <c:lineChart>
        <c:grouping val="standard"/>
        <c:varyColors val="0"/>
        <c:ser>
          <c:idx val="0"/>
          <c:order val="0"/>
          <c:tx>
            <c:strRef>
              <c:f>Sheet1!$B$1</c:f>
              <c:strCache>
                <c:ptCount val="1"/>
                <c:pt idx="0">
                  <c:v>Better off</c:v>
                </c:pt>
              </c:strCache>
            </c:strRef>
          </c:tx>
          <c:spPr>
            <a:ln w="12700" cap="rnd">
              <a:solidFill>
                <a:schemeClr val="tx1"/>
              </a:solidFill>
              <a:round/>
            </a:ln>
            <a:effectLst/>
          </c:spPr>
          <c:marker>
            <c:symbol val="square"/>
            <c:size val="9"/>
            <c:spPr>
              <a:pattFill prst="dkUpDiag">
                <a:fgClr>
                  <a:schemeClr val="tx1"/>
                </a:fgClr>
                <a:bgClr>
                  <a:schemeClr val="tx1">
                    <a:lumMod val="50000"/>
                    <a:lumOff val="50000"/>
                  </a:schemeClr>
                </a:bgClr>
              </a:pattFill>
              <a:ln w="9525">
                <a:solidFill>
                  <a:schemeClr val="tx1"/>
                </a:solidFill>
              </a:ln>
              <a:effectLst/>
            </c:spPr>
          </c:marker>
          <c:dPt>
            <c:idx val="1"/>
            <c:marker>
              <c:symbol val="square"/>
              <c:size val="9"/>
              <c:spPr>
                <a:pattFill prst="dkUpDiag">
                  <a:fgClr>
                    <a:schemeClr val="tx1"/>
                  </a:fgClr>
                  <a:bgClr>
                    <a:schemeClr val="tx1">
                      <a:lumMod val="50000"/>
                      <a:lumOff val="50000"/>
                    </a:schemeClr>
                  </a:bgClr>
                </a:pattFill>
                <a:ln w="9525">
                  <a:solidFill>
                    <a:schemeClr val="tx1"/>
                  </a:solidFill>
                </a:ln>
                <a:effectLst/>
              </c:spPr>
            </c:marker>
            <c:bubble3D val="0"/>
            <c:extLst>
              <c:ext xmlns:c16="http://schemas.microsoft.com/office/drawing/2014/chart" uri="{C3380CC4-5D6E-409C-BE32-E72D297353CC}">
                <c16:uniqueId val="{00000000-B305-1D49-B393-2082F8158235}"/>
              </c:ext>
            </c:extLst>
          </c:dPt>
          <c:dPt>
            <c:idx val="2"/>
            <c:marker>
              <c:symbol val="square"/>
              <c:size val="9"/>
              <c:spPr>
                <a:pattFill prst="dkUpDiag">
                  <a:fgClr>
                    <a:schemeClr val="tx1"/>
                  </a:fgClr>
                  <a:bgClr>
                    <a:schemeClr val="tx1">
                      <a:lumMod val="50000"/>
                      <a:lumOff val="50000"/>
                    </a:schemeClr>
                  </a:bgClr>
                </a:pattFill>
                <a:ln w="9525">
                  <a:solidFill>
                    <a:schemeClr val="tx1"/>
                  </a:solidFill>
                </a:ln>
                <a:effectLst/>
              </c:spPr>
            </c:marker>
            <c:bubble3D val="0"/>
            <c:extLst>
              <c:ext xmlns:c16="http://schemas.microsoft.com/office/drawing/2014/chart" uri="{C3380CC4-5D6E-409C-BE32-E72D297353CC}">
                <c16:uniqueId val="{00000001-B305-1D49-B393-2082F8158235}"/>
              </c:ext>
            </c:extLst>
          </c:dPt>
          <c:dPt>
            <c:idx val="3"/>
            <c:marker>
              <c:symbol val="square"/>
              <c:size val="16"/>
              <c:spPr>
                <a:pattFill prst="dkUpDiag">
                  <a:fgClr>
                    <a:schemeClr val="tx1"/>
                  </a:fgClr>
                  <a:bgClr>
                    <a:schemeClr val="tx1">
                      <a:lumMod val="50000"/>
                      <a:lumOff val="50000"/>
                    </a:schemeClr>
                  </a:bgClr>
                </a:pattFill>
                <a:ln w="9525">
                  <a:solidFill>
                    <a:schemeClr val="tx1"/>
                  </a:solidFill>
                </a:ln>
                <a:effectLst/>
              </c:spPr>
            </c:marker>
            <c:bubble3D val="0"/>
            <c:extLst>
              <c:ext xmlns:c16="http://schemas.microsoft.com/office/drawing/2014/chart" uri="{C3380CC4-5D6E-409C-BE32-E72D297353CC}">
                <c16:uniqueId val="{00000002-B305-1D49-B393-2082F8158235}"/>
              </c:ext>
            </c:extLst>
          </c:dPt>
          <c:dPt>
            <c:idx val="4"/>
            <c:marker>
              <c:symbol val="square"/>
              <c:size val="16"/>
              <c:spPr>
                <a:pattFill prst="dkUpDiag">
                  <a:fgClr>
                    <a:schemeClr val="tx1"/>
                  </a:fgClr>
                  <a:bgClr>
                    <a:schemeClr val="tx1">
                      <a:lumMod val="50000"/>
                      <a:lumOff val="50000"/>
                    </a:schemeClr>
                  </a:bgClr>
                </a:pattFill>
                <a:ln w="9525">
                  <a:solidFill>
                    <a:schemeClr val="tx1"/>
                  </a:solidFill>
                </a:ln>
                <a:effectLst/>
              </c:spPr>
            </c:marker>
            <c:bubble3D val="0"/>
            <c:extLst>
              <c:ext xmlns:c16="http://schemas.microsoft.com/office/drawing/2014/chart" uri="{C3380CC4-5D6E-409C-BE32-E72D297353CC}">
                <c16:uniqueId val="{00000003-B305-1D49-B393-2082F8158235}"/>
              </c:ext>
            </c:extLst>
          </c:dPt>
          <c:dPt>
            <c:idx val="8"/>
            <c:marker>
              <c:symbol val="square"/>
              <c:size val="9"/>
              <c:spPr>
                <a:pattFill prst="dkUpDiag">
                  <a:fgClr>
                    <a:schemeClr val="tx1"/>
                  </a:fgClr>
                  <a:bgClr>
                    <a:schemeClr val="tx1">
                      <a:lumMod val="50000"/>
                      <a:lumOff val="50000"/>
                    </a:schemeClr>
                  </a:bgClr>
                </a:pattFill>
                <a:ln w="9525">
                  <a:solidFill>
                    <a:schemeClr val="tx1"/>
                  </a:solidFill>
                </a:ln>
                <a:effectLst/>
              </c:spPr>
            </c:marker>
            <c:bubble3D val="0"/>
            <c:extLst>
              <c:ext xmlns:c16="http://schemas.microsoft.com/office/drawing/2014/chart" uri="{C3380CC4-5D6E-409C-BE32-E72D297353CC}">
                <c16:uniqueId val="{00000004-B305-1D49-B393-2082F8158235}"/>
              </c:ext>
            </c:extLst>
          </c:dPt>
          <c:dPt>
            <c:idx val="9"/>
            <c:marker>
              <c:symbol val="square"/>
              <c:size val="9"/>
              <c:spPr>
                <a:pattFill prst="dkUpDiag">
                  <a:fgClr>
                    <a:schemeClr val="tx1"/>
                  </a:fgClr>
                  <a:bgClr>
                    <a:schemeClr val="tx1">
                      <a:lumMod val="50000"/>
                      <a:lumOff val="50000"/>
                    </a:schemeClr>
                  </a:bgClr>
                </a:pattFill>
                <a:ln w="12700">
                  <a:solidFill>
                    <a:schemeClr val="tx1"/>
                  </a:solidFill>
                </a:ln>
                <a:effectLst/>
              </c:spPr>
            </c:marker>
            <c:bubble3D val="0"/>
            <c:spPr>
              <a:ln w="12700" cap="rnd">
                <a:solidFill>
                  <a:schemeClr val="tx1"/>
                </a:solidFill>
                <a:round/>
              </a:ln>
              <a:effectLst/>
            </c:spPr>
            <c:extLst>
              <c:ext xmlns:c16="http://schemas.microsoft.com/office/drawing/2014/chart" uri="{C3380CC4-5D6E-409C-BE32-E72D297353CC}">
                <c16:uniqueId val="{00000006-B305-1D49-B393-2082F8158235}"/>
              </c:ext>
            </c:extLst>
          </c:dPt>
          <c:dLbls>
            <c:dLbl>
              <c:idx val="1"/>
              <c:delete val="1"/>
              <c:extLst>
                <c:ext xmlns:c15="http://schemas.microsoft.com/office/drawing/2012/chart" uri="{CE6537A1-D6FC-4f65-9D91-7224C49458BB}"/>
                <c:ext xmlns:c16="http://schemas.microsoft.com/office/drawing/2014/chart" uri="{C3380CC4-5D6E-409C-BE32-E72D297353CC}">
                  <c16:uniqueId val="{00000000-B305-1D49-B393-2082F8158235}"/>
                </c:ext>
              </c:extLst>
            </c:dLbl>
            <c:dLbl>
              <c:idx val="2"/>
              <c:delete val="1"/>
              <c:extLst>
                <c:ext xmlns:c15="http://schemas.microsoft.com/office/drawing/2012/chart" uri="{CE6537A1-D6FC-4f65-9D91-7224C49458BB}"/>
                <c:ext xmlns:c16="http://schemas.microsoft.com/office/drawing/2014/chart" uri="{C3380CC4-5D6E-409C-BE32-E72D297353CC}">
                  <c16:uniqueId val="{00000001-B305-1D49-B393-2082F8158235}"/>
                </c:ext>
              </c:extLst>
            </c:dLbl>
            <c:spPr>
              <a:noFill/>
              <a:ln>
                <a:noFill/>
              </a:ln>
              <a:effectLst/>
            </c:spPr>
            <c:txPr>
              <a:bodyPr rot="0" spcFirstLastPara="1" vertOverflow="ellipsis" vert="horz" wrap="square" lIns="38100" tIns="19050" rIns="38100" bIns="19050" anchor="ctr" anchorCtr="0">
                <a:spAutoFit/>
              </a:bodyPr>
              <a:lstStyle/>
              <a:p>
                <a:pPr algn="ctr">
                  <a:defRPr lang="en-US"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4">
                  <c:v>2023</c:v>
                </c:pt>
              </c:numCache>
            </c:numRef>
          </c:cat>
          <c:val>
            <c:numRef>
              <c:f>Sheet1!$B$2:$B$6</c:f>
              <c:numCache>
                <c:formatCode>General</c:formatCode>
                <c:ptCount val="5"/>
                <c:pt idx="0">
                  <c:v>53</c:v>
                </c:pt>
                <c:pt idx="1">
                  <c:v>48</c:v>
                </c:pt>
                <c:pt idx="2">
                  <c:v>50</c:v>
                </c:pt>
                <c:pt idx="3">
                  <c:v>50</c:v>
                </c:pt>
                <c:pt idx="4">
                  <c:v>40</c:v>
                </c:pt>
              </c:numCache>
            </c:numRef>
          </c:val>
          <c:smooth val="0"/>
          <c:extLst>
            <c:ext xmlns:c16="http://schemas.microsoft.com/office/drawing/2014/chart" uri="{C3380CC4-5D6E-409C-BE32-E72D297353CC}">
              <c16:uniqueId val="{00000008-B305-1D49-B393-2082F8158235}"/>
            </c:ext>
          </c:extLst>
        </c:ser>
        <c:dLbls>
          <c:showLegendKey val="0"/>
          <c:showVal val="1"/>
          <c:showCatName val="0"/>
          <c:showSerName val="0"/>
          <c:showPercent val="0"/>
          <c:showBubbleSize val="0"/>
        </c:dLbls>
        <c:marker val="1"/>
        <c:smooth val="0"/>
        <c:axId val="667913776"/>
        <c:axId val="719194624"/>
      </c:lineChart>
      <c:catAx>
        <c:axId val="667913776"/>
        <c:scaling>
          <c:orientation val="minMax"/>
        </c:scaling>
        <c:delete val="0"/>
        <c:axPos val="b"/>
        <c:numFmt formatCode="General" sourceLinked="1"/>
        <c:majorTickMark val="out"/>
        <c:minorTickMark val="none"/>
        <c:tickLblPos val="high"/>
        <c:spPr>
          <a:noFill/>
          <a:ln w="9525" cap="flat" cmpd="sng" algn="ctr">
            <a:noFill/>
            <a:round/>
          </a:ln>
          <a:effectLst/>
        </c:spPr>
        <c:txPr>
          <a:bodyPr rot="-60000000" spcFirstLastPara="1" vertOverflow="ellipsis" vert="horz" wrap="square" anchor="ctr" anchorCtr="0"/>
          <a:lstStyle/>
          <a:p>
            <a:pPr>
              <a:defRPr sz="1197" b="1" i="0" u="none" strike="noStrike" kern="1200" baseline="0">
                <a:solidFill>
                  <a:schemeClr val="tx1"/>
                </a:solidFill>
                <a:latin typeface="Arial" panose="020B0604020202020204" pitchFamily="34" charset="0"/>
                <a:ea typeface="Inter Tight SemiBold" pitchFamily="2" charset="0"/>
                <a:cs typeface="Arial" panose="020B0604020202020204" pitchFamily="34" charset="0"/>
              </a:defRPr>
            </a:pPr>
            <a:endParaRPr lang="en-US"/>
          </a:p>
        </c:txPr>
        <c:crossAx val="719194624"/>
        <c:crosses val="autoZero"/>
        <c:auto val="1"/>
        <c:lblAlgn val="ctr"/>
        <c:lblOffset val="500"/>
        <c:noMultiLvlLbl val="0"/>
      </c:catAx>
      <c:valAx>
        <c:axId val="719194624"/>
        <c:scaling>
          <c:orientation val="minMax"/>
          <c:max val="70"/>
          <c:min val="25"/>
        </c:scaling>
        <c:delete val="1"/>
        <c:axPos val="l"/>
        <c:numFmt formatCode="General" sourceLinked="1"/>
        <c:majorTickMark val="out"/>
        <c:minorTickMark val="none"/>
        <c:tickLblPos val="nextTo"/>
        <c:crossAx val="667913776"/>
        <c:crosses val="autoZero"/>
        <c:crossBetween val="midCat"/>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i="0">
          <a:solidFill>
            <a:schemeClr val="tx1"/>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4.6078423800779325E-2"/>
          <c:y val="0"/>
          <c:w val="0.94667619703288897"/>
          <c:h val="1"/>
        </c:manualLayout>
      </c:layout>
      <c:barChart>
        <c:barDir val="col"/>
        <c:grouping val="stacked"/>
        <c:varyColors val="0"/>
        <c:ser>
          <c:idx val="0"/>
          <c:order val="0"/>
          <c:tx>
            <c:strRef>
              <c:f>Sheet1!$C$1</c:f>
              <c:strCache>
                <c:ptCount val="1"/>
                <c:pt idx="0">
                  <c:v>Zero. If I see it here, I will automatically assume it is true</c:v>
                </c:pt>
              </c:strCache>
            </c:strRef>
          </c:tx>
          <c:spPr>
            <a:solidFill>
              <a:srgbClr val="000000"/>
            </a:solidFill>
            <a:ln>
              <a:noFill/>
            </a:ln>
          </c:spPr>
          <c:invertIfNegative val="0"/>
          <c:dLbls>
            <c:spPr>
              <a:noFill/>
              <a:ln>
                <a:noFill/>
              </a:ln>
              <a:effectLst/>
            </c:spPr>
            <c:txPr>
              <a:bodyPr wrap="square" lIns="38100" tIns="19050" rIns="38100" bIns="19050" anchor="ctr">
                <a:spAutoFit/>
              </a:bodyPr>
              <a:lstStyle/>
              <a:p>
                <a:pPr>
                  <a:defRPr sz="1100" b="0">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xmlns:c15="http://schemas.microsoft.com/office/drawing/2012/chart">
              <c:ext xmlns:c15="http://schemas.microsoft.com/office/drawing/2012/chart" uri="{CE6537A1-D6FC-4f65-9D91-7224C49458BB}">
                <c15:showLeaderLines val="0"/>
              </c:ext>
            </c:extLst>
          </c:dLbls>
          <c:cat>
            <c:strRef>
              <c:f>Sheet1!$A$2:$B$8</c:f>
              <c:strCache>
                <c:ptCount val="7"/>
                <c:pt idx="0">
                  <c:v>In a communication from my employer</c:v>
                </c:pt>
                <c:pt idx="1">
                  <c:v>In a communication put out by the national government</c:v>
                </c:pt>
                <c:pt idx="2">
                  <c:v>In a newspaper, on TV, or on a radio news programs attributed to a named source</c:v>
                </c:pt>
                <c:pt idx="3">
                  <c:v>In an informational or public policy communication put out by a major corporation</c:v>
                </c:pt>
                <c:pt idx="4">
                  <c:v>In advertising put out by a major corporation</c:v>
                </c:pt>
                <c:pt idx="5">
                  <c:v>In a newspaper, on TV, or on a radio news programs attributed to an anonymous source</c:v>
                </c:pt>
                <c:pt idx="6">
                  <c:v>On my social media news feed</c:v>
                </c:pt>
              </c:strCache>
            </c:strRef>
          </c:cat>
          <c:val>
            <c:numRef>
              <c:f>Sheet1!$C$2:$C$8</c:f>
              <c:numCache>
                <c:formatCode>General</c:formatCode>
                <c:ptCount val="7"/>
                <c:pt idx="0">
                  <c:v>18</c:v>
                </c:pt>
                <c:pt idx="1">
                  <c:v>16</c:v>
                </c:pt>
                <c:pt idx="2">
                  <c:v>13</c:v>
                </c:pt>
                <c:pt idx="3">
                  <c:v>12</c:v>
                </c:pt>
                <c:pt idx="4">
                  <c:v>11</c:v>
                </c:pt>
                <c:pt idx="5">
                  <c:v>9</c:v>
                </c:pt>
                <c:pt idx="6">
                  <c:v>8</c:v>
                </c:pt>
              </c:numCache>
            </c:numRef>
          </c:val>
          <c:extLst xmlns:c15="http://schemas.microsoft.com/office/drawing/2012/chart">
            <c:ext xmlns:c16="http://schemas.microsoft.com/office/drawing/2014/chart" uri="{C3380CC4-5D6E-409C-BE32-E72D297353CC}">
              <c16:uniqueId val="{00000000-C285-40F7-A9D3-41A2FC353CF0}"/>
            </c:ext>
          </c:extLst>
        </c:ser>
        <c:ser>
          <c:idx val="1"/>
          <c:order val="1"/>
          <c:tx>
            <c:strRef>
              <c:f>Sheet1!$D$1</c:f>
              <c:strCache>
                <c:ptCount val="1"/>
                <c:pt idx="0">
                  <c:v>Once or twice</c:v>
                </c:pt>
              </c:strCache>
            </c:strRef>
          </c:tx>
          <c:spPr>
            <a:solidFill>
              <a:srgbClr val="FFFFFF">
                <a:lumMod val="65000"/>
              </a:srgbClr>
            </a:solidFill>
            <a:ln>
              <a:noFill/>
            </a:ln>
          </c:spPr>
          <c:invertIfNegative val="0"/>
          <c:dLbls>
            <c:spPr>
              <a:noFill/>
              <a:ln>
                <a:noFill/>
              </a:ln>
              <a:effectLst/>
            </c:spPr>
            <c:txPr>
              <a:bodyPr wrap="square" lIns="38100" tIns="19050" rIns="38100" bIns="19050" anchor="ctr">
                <a:spAutoFit/>
              </a:bodyPr>
              <a:lstStyle/>
              <a:p>
                <a:pPr>
                  <a:defRPr sz="1100" b="0">
                    <a:solidFill>
                      <a:schemeClr val="bg1"/>
                    </a:solidFill>
                    <a:latin typeface="Arial" panose="020B0604020202020204" pitchFamily="34" charset="0"/>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Sheet1!$A$2:$B$8</c:f>
              <c:strCache>
                <c:ptCount val="7"/>
                <c:pt idx="0">
                  <c:v>In a communication from my employer</c:v>
                </c:pt>
                <c:pt idx="1">
                  <c:v>In a communication put out by the national government</c:v>
                </c:pt>
                <c:pt idx="2">
                  <c:v>In a newspaper, on TV, or on a radio news programs attributed to a named source</c:v>
                </c:pt>
                <c:pt idx="3">
                  <c:v>In an informational or public policy communication put out by a major corporation</c:v>
                </c:pt>
                <c:pt idx="4">
                  <c:v>In advertising put out by a major corporation</c:v>
                </c:pt>
                <c:pt idx="5">
                  <c:v>In a newspaper, on TV, or on a radio news programs attributed to an anonymous source</c:v>
                </c:pt>
                <c:pt idx="6">
                  <c:v>On my social media news feed</c:v>
                </c:pt>
              </c:strCache>
            </c:strRef>
          </c:cat>
          <c:val>
            <c:numRef>
              <c:f>Sheet1!$D$2:$D$8</c:f>
              <c:numCache>
                <c:formatCode>General</c:formatCode>
                <c:ptCount val="7"/>
                <c:pt idx="0">
                  <c:v>45</c:v>
                </c:pt>
                <c:pt idx="1">
                  <c:v>39</c:v>
                </c:pt>
                <c:pt idx="2">
                  <c:v>41</c:v>
                </c:pt>
                <c:pt idx="3">
                  <c:v>40</c:v>
                </c:pt>
                <c:pt idx="4">
                  <c:v>35</c:v>
                </c:pt>
                <c:pt idx="5">
                  <c:v>35</c:v>
                </c:pt>
                <c:pt idx="6">
                  <c:v>28</c:v>
                </c:pt>
              </c:numCache>
            </c:numRef>
          </c:val>
          <c:extLst>
            <c:ext xmlns:c16="http://schemas.microsoft.com/office/drawing/2014/chart" uri="{C3380CC4-5D6E-409C-BE32-E72D297353CC}">
              <c16:uniqueId val="{00000001-C285-40F7-A9D3-41A2FC353CF0}"/>
            </c:ext>
          </c:extLst>
        </c:ser>
        <c:ser>
          <c:idx val="3"/>
          <c:order val="2"/>
          <c:tx>
            <c:strRef>
              <c:f>Sheet1!$E$1</c:f>
              <c:strCache>
                <c:ptCount val="1"/>
                <c:pt idx="0">
                  <c:v>Total</c:v>
                </c:pt>
              </c:strCache>
            </c:strRef>
          </c:tx>
          <c:spPr>
            <a:noFill/>
          </c:spPr>
          <c:invertIfNegative val="0"/>
          <c:dLbls>
            <c:spPr>
              <a:noFill/>
              <a:ln>
                <a:noFill/>
              </a:ln>
              <a:effectLst/>
            </c:spPr>
            <c:txPr>
              <a:bodyPr wrap="square" lIns="38100" tIns="19050" rIns="38100" bIns="19050" anchor="ctr">
                <a:spAutoFit/>
              </a:bodyPr>
              <a:lstStyle/>
              <a:p>
                <a:pPr>
                  <a:defRPr sz="1200" b="1">
                    <a:solidFill>
                      <a:schemeClr val="tx1"/>
                    </a:solidFill>
                    <a:latin typeface="Arial" panose="020B0604020202020204" pitchFamily="34" charset="0"/>
                    <a:cs typeface="Arial" panose="020B0604020202020204" pitchFamily="34" charset="0"/>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Sheet1!$A$2:$B$8</c:f>
              <c:strCache>
                <c:ptCount val="7"/>
                <c:pt idx="0">
                  <c:v>In a communication from my employer</c:v>
                </c:pt>
                <c:pt idx="1">
                  <c:v>In a communication put out by the national government</c:v>
                </c:pt>
                <c:pt idx="2">
                  <c:v>In a newspaper, on TV, or on a radio news programs attributed to a named source</c:v>
                </c:pt>
                <c:pt idx="3">
                  <c:v>In an informational or public policy communication put out by a major corporation</c:v>
                </c:pt>
                <c:pt idx="4">
                  <c:v>In advertising put out by a major corporation</c:v>
                </c:pt>
                <c:pt idx="5">
                  <c:v>In a newspaper, on TV, or on a radio news programs attributed to an anonymous source</c:v>
                </c:pt>
                <c:pt idx="6">
                  <c:v>On my social media news feed</c:v>
                </c:pt>
              </c:strCache>
            </c:strRef>
          </c:cat>
          <c:val>
            <c:numRef>
              <c:f>Sheet1!$E$2:$E$8</c:f>
              <c:numCache>
                <c:formatCode>General</c:formatCode>
                <c:ptCount val="7"/>
                <c:pt idx="0">
                  <c:v>63</c:v>
                </c:pt>
                <c:pt idx="1">
                  <c:v>55</c:v>
                </c:pt>
                <c:pt idx="2">
                  <c:v>54</c:v>
                </c:pt>
                <c:pt idx="3">
                  <c:v>52</c:v>
                </c:pt>
                <c:pt idx="4">
                  <c:v>46</c:v>
                </c:pt>
                <c:pt idx="5">
                  <c:v>44</c:v>
                </c:pt>
                <c:pt idx="6">
                  <c:v>36</c:v>
                </c:pt>
              </c:numCache>
            </c:numRef>
          </c:val>
          <c:extLst>
            <c:ext xmlns:c16="http://schemas.microsoft.com/office/drawing/2014/chart" uri="{C3380CC4-5D6E-409C-BE32-E72D297353CC}">
              <c16:uniqueId val="{00000002-C285-40F7-A9D3-41A2FC353CF0}"/>
            </c:ext>
          </c:extLst>
        </c:ser>
        <c:dLbls>
          <c:showLegendKey val="0"/>
          <c:showVal val="1"/>
          <c:showCatName val="0"/>
          <c:showSerName val="0"/>
          <c:showPercent val="0"/>
          <c:showBubbleSize val="0"/>
        </c:dLbls>
        <c:gapWidth val="219"/>
        <c:overlap val="100"/>
        <c:axId val="245215024"/>
        <c:axId val="245217072"/>
        <c:extLst/>
      </c:barChart>
      <c:catAx>
        <c:axId val="245215024"/>
        <c:scaling>
          <c:orientation val="minMax"/>
        </c:scaling>
        <c:delete val="1"/>
        <c:axPos val="b"/>
        <c:numFmt formatCode="General" sourceLinked="1"/>
        <c:majorTickMark val="out"/>
        <c:minorTickMark val="none"/>
        <c:tickLblPos val="nextTo"/>
        <c:crossAx val="245217072"/>
        <c:crossesAt val="0"/>
        <c:auto val="1"/>
        <c:lblAlgn val="ctr"/>
        <c:lblOffset val="150"/>
        <c:noMultiLvlLbl val="0"/>
      </c:catAx>
      <c:valAx>
        <c:axId val="245217072"/>
        <c:scaling>
          <c:orientation val="minMax"/>
          <c:max val="100"/>
          <c:min val="0"/>
        </c:scaling>
        <c:delete val="1"/>
        <c:axPos val="l"/>
        <c:numFmt formatCode="0%" sourceLinked="0"/>
        <c:majorTickMark val="out"/>
        <c:minorTickMark val="none"/>
        <c:tickLblPos val="nextTo"/>
        <c:crossAx val="245215024"/>
        <c:crosses val="autoZero"/>
        <c:crossBetween val="between"/>
      </c:valAx>
    </c:plotArea>
    <c:plotVisOnly val="1"/>
    <c:dispBlanksAs val="gap"/>
    <c:showDLblsOverMax val="0"/>
  </c:chart>
  <c:txPr>
    <a:bodyPr/>
    <a:lstStyle/>
    <a:p>
      <a:pPr>
        <a:defRPr sz="1800"/>
      </a:pPr>
      <a:endParaRPr lang="en-US"/>
    </a:p>
  </c:txPr>
  <c:externalData r:id="rId2">
    <c:autoUpdate val="0"/>
  </c:externalData>
  <c:userShapes r:id="rId3"/>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3118300874850752E-2"/>
          <c:y val="0.23633473931423499"/>
          <c:w val="0.97468947329129907"/>
          <c:h val="0.58205779966144178"/>
        </c:manualLayout>
      </c:layout>
      <c:barChart>
        <c:barDir val="col"/>
        <c:grouping val="clustered"/>
        <c:varyColors val="0"/>
        <c:ser>
          <c:idx val="0"/>
          <c:order val="0"/>
          <c:tx>
            <c:strRef>
              <c:f>Sheet1!$B$1</c:f>
              <c:strCache>
                <c:ptCount val="1"/>
                <c:pt idx="0">
                  <c:v>Trusters</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CCF3-49A4-A879-16E01A57C543}"/>
              </c:ext>
            </c:extLst>
          </c:dPt>
          <c:dPt>
            <c:idx val="1"/>
            <c:invertIfNegative val="0"/>
            <c:bubble3D val="0"/>
            <c:spPr>
              <a:solidFill>
                <a:schemeClr val="tx1"/>
              </a:solidFill>
              <a:ln>
                <a:noFill/>
              </a:ln>
              <a:effectLst/>
            </c:spPr>
            <c:extLst>
              <c:ext xmlns:c16="http://schemas.microsoft.com/office/drawing/2014/chart" uri="{C3380CC4-5D6E-409C-BE32-E72D297353CC}">
                <c16:uniqueId val="{00000003-CCF3-49A4-A879-16E01A57C543}"/>
              </c:ext>
            </c:extLst>
          </c:dPt>
          <c:dPt>
            <c:idx val="2"/>
            <c:invertIfNegative val="0"/>
            <c:bubble3D val="0"/>
            <c:spPr>
              <a:solidFill>
                <a:schemeClr val="tx1"/>
              </a:solidFill>
              <a:ln>
                <a:noFill/>
              </a:ln>
              <a:effectLst/>
            </c:spPr>
            <c:extLst>
              <c:ext xmlns:c16="http://schemas.microsoft.com/office/drawing/2014/chart" uri="{C3380CC4-5D6E-409C-BE32-E72D297353CC}">
                <c16:uniqueId val="{00000005-CCF3-49A4-A879-16E01A57C543}"/>
              </c:ext>
            </c:extLst>
          </c:dPt>
          <c:dPt>
            <c:idx val="3"/>
            <c:invertIfNegative val="0"/>
            <c:bubble3D val="0"/>
            <c:spPr>
              <a:solidFill>
                <a:schemeClr val="tx1"/>
              </a:solidFill>
              <a:ln>
                <a:noFill/>
              </a:ln>
              <a:effectLst/>
            </c:spPr>
            <c:extLst>
              <c:ext xmlns:c16="http://schemas.microsoft.com/office/drawing/2014/chart" uri="{C3380CC4-5D6E-409C-BE32-E72D297353CC}">
                <c16:uniqueId val="{00000007-CCF3-49A4-A879-16E01A57C543}"/>
              </c:ext>
            </c:extLst>
          </c:dPt>
          <c:dPt>
            <c:idx val="4"/>
            <c:invertIfNegative val="0"/>
            <c:bubble3D val="0"/>
            <c:spPr>
              <a:solidFill>
                <a:schemeClr val="tx1"/>
              </a:solidFill>
              <a:ln>
                <a:noFill/>
              </a:ln>
              <a:effectLst/>
            </c:spPr>
            <c:extLst>
              <c:ext xmlns:c16="http://schemas.microsoft.com/office/drawing/2014/chart" uri="{C3380CC4-5D6E-409C-BE32-E72D297353CC}">
                <c16:uniqueId val="{00000013-EF88-4E77-8DA1-98B2DD3D5185}"/>
              </c:ext>
            </c:extLst>
          </c:dPt>
          <c:dPt>
            <c:idx val="5"/>
            <c:invertIfNegative val="0"/>
            <c:bubble3D val="0"/>
            <c:spPr>
              <a:solidFill>
                <a:schemeClr val="tx1"/>
              </a:solidFill>
              <a:ln>
                <a:noFill/>
              </a:ln>
              <a:effectLst/>
            </c:spPr>
            <c:extLst>
              <c:ext xmlns:c16="http://schemas.microsoft.com/office/drawing/2014/chart" uri="{C3380CC4-5D6E-409C-BE32-E72D297353CC}">
                <c16:uniqueId val="{0000000B-CCF3-49A4-A879-16E01A57C543}"/>
              </c:ext>
            </c:extLst>
          </c:dPt>
          <c:dPt>
            <c:idx val="7"/>
            <c:invertIfNegative val="0"/>
            <c:bubble3D val="0"/>
            <c:spPr>
              <a:solidFill>
                <a:schemeClr val="tx1"/>
              </a:solidFill>
              <a:ln>
                <a:noFill/>
              </a:ln>
              <a:effectLst/>
            </c:spPr>
            <c:extLst>
              <c:ext xmlns:c16="http://schemas.microsoft.com/office/drawing/2014/chart" uri="{C3380CC4-5D6E-409C-BE32-E72D297353CC}">
                <c16:uniqueId val="{0000000F-CCF3-49A4-A879-16E01A57C543}"/>
              </c:ext>
            </c:extLst>
          </c:dPt>
          <c:dPt>
            <c:idx val="8"/>
            <c:invertIfNegative val="0"/>
            <c:bubble3D val="0"/>
            <c:spPr>
              <a:solidFill>
                <a:schemeClr val="tx1"/>
              </a:solidFill>
              <a:ln>
                <a:noFill/>
              </a:ln>
              <a:effectLst/>
            </c:spPr>
            <c:extLst>
              <c:ext xmlns:c16="http://schemas.microsoft.com/office/drawing/2014/chart" uri="{C3380CC4-5D6E-409C-BE32-E72D297353CC}">
                <c16:uniqueId val="{00000011-CCF3-49A4-A879-16E01A57C543}"/>
              </c:ext>
            </c:extLst>
          </c:dPt>
          <c:dPt>
            <c:idx val="9"/>
            <c:invertIfNegative val="0"/>
            <c:bubble3D val="0"/>
            <c:spPr>
              <a:solidFill>
                <a:schemeClr val="tx1"/>
              </a:solidFill>
              <a:ln>
                <a:noFill/>
              </a:ln>
              <a:effectLst/>
            </c:spPr>
            <c:extLst>
              <c:ext xmlns:c16="http://schemas.microsoft.com/office/drawing/2014/chart" uri="{C3380CC4-5D6E-409C-BE32-E72D297353CC}">
                <c16:uniqueId val="{00000011-219B-4170-BB27-81B0244E9077}"/>
              </c:ext>
            </c:extLst>
          </c:dPt>
          <c:dLbls>
            <c:spPr>
              <a:noFill/>
              <a:ln>
                <a:noFill/>
              </a:ln>
              <a:effectLst/>
            </c:spPr>
            <c:txPr>
              <a:bodyPr rot="0" spcFirstLastPara="1" vertOverflow="ellipsis" vert="horz" wrap="square" lIns="38100" tIns="19050" rIns="38100" bIns="19050" anchor="ctr" anchorCtr="1">
                <a:spAutoFit/>
              </a:bodyPr>
              <a:lstStyle/>
              <a:p>
                <a:pPr>
                  <a:defRPr sz="11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A person 
like myself</c:v>
                </c:pt>
                <c:pt idx="1">
                  <c:v>Company expert</c:v>
                </c:pt>
                <c:pt idx="2">
                  <c:v>Academic expert </c:v>
                </c:pt>
                <c:pt idx="3">
                  <c:v>My CEO</c:v>
                </c:pt>
                <c:pt idx="4">
                  <c:v>NGO representative</c:v>
                </c:pt>
                <c:pt idx="5">
                  <c:v>CEOs</c:v>
                </c:pt>
                <c:pt idx="6">
                  <c:v>Regular employee of a company</c:v>
                </c:pt>
                <c:pt idx="7">
                  <c:v>Board of directors</c:v>
                </c:pt>
                <c:pt idx="8">
                  <c:v>Government 
official/
regulator </c:v>
                </c:pt>
                <c:pt idx="9">
                  <c:v>Journalist</c:v>
                </c:pt>
              </c:strCache>
            </c:strRef>
          </c:cat>
          <c:val>
            <c:numRef>
              <c:f>Sheet1!$B$2:$B$11</c:f>
              <c:numCache>
                <c:formatCode>General</c:formatCode>
                <c:ptCount val="10"/>
                <c:pt idx="0">
                  <c:v>72</c:v>
                </c:pt>
                <c:pt idx="1">
                  <c:v>70</c:v>
                </c:pt>
                <c:pt idx="2">
                  <c:v>66</c:v>
                </c:pt>
                <c:pt idx="3">
                  <c:v>63</c:v>
                </c:pt>
                <c:pt idx="4">
                  <c:v>51</c:v>
                </c:pt>
                <c:pt idx="5">
                  <c:v>50</c:v>
                </c:pt>
                <c:pt idx="6">
                  <c:v>48</c:v>
                </c:pt>
                <c:pt idx="7">
                  <c:v>47</c:v>
                </c:pt>
                <c:pt idx="8">
                  <c:v>43</c:v>
                </c:pt>
                <c:pt idx="9">
                  <c:v>42</c:v>
                </c:pt>
              </c:numCache>
            </c:numRef>
          </c:val>
          <c:extLst>
            <c:ext xmlns:c16="http://schemas.microsoft.com/office/drawing/2014/chart" uri="{C3380CC4-5D6E-409C-BE32-E72D297353CC}">
              <c16:uniqueId val="{00000012-CCF3-49A4-A879-16E01A57C543}"/>
            </c:ext>
          </c:extLst>
        </c:ser>
        <c:dLbls>
          <c:showLegendKey val="0"/>
          <c:showVal val="0"/>
          <c:showCatName val="0"/>
          <c:showSerName val="0"/>
          <c:showPercent val="0"/>
          <c:showBubbleSize val="0"/>
        </c:dLbls>
        <c:gapWidth val="295"/>
        <c:overlap val="-27"/>
        <c:axId val="750247247"/>
        <c:axId val="750208575"/>
      </c:barChart>
      <c:catAx>
        <c:axId val="750247247"/>
        <c:scaling>
          <c:orientation val="minMax"/>
        </c:scaling>
        <c:delete val="0"/>
        <c:axPos val="b"/>
        <c:numFmt formatCode="General" sourceLinked="1"/>
        <c:majorTickMark val="none"/>
        <c:minorTickMark val="none"/>
        <c:tickLblPos val="nextTo"/>
        <c:spPr>
          <a:noFill/>
          <a:ln w="6350" cap="flat" cmpd="sng" algn="ctr">
            <a:noFill/>
            <a:round/>
          </a:ln>
          <a:effectLst/>
        </c:spPr>
        <c:txPr>
          <a:bodyPr rot="-60000000" spcFirstLastPara="1" vertOverflow="ellipsis" vert="horz" wrap="square" anchor="ctr" anchorCtr="1"/>
          <a:lstStyle/>
          <a:p>
            <a:pPr>
              <a:defRPr sz="1050"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50208575"/>
        <c:crosses val="autoZero"/>
        <c:auto val="1"/>
        <c:lblAlgn val="ctr"/>
        <c:lblOffset val="100"/>
        <c:noMultiLvlLbl val="0"/>
      </c:catAx>
      <c:valAx>
        <c:axId val="750208575"/>
        <c:scaling>
          <c:orientation val="minMax"/>
        </c:scaling>
        <c:delete val="1"/>
        <c:axPos val="l"/>
        <c:numFmt formatCode="General" sourceLinked="1"/>
        <c:majorTickMark val="none"/>
        <c:minorTickMark val="none"/>
        <c:tickLblPos val="nextTo"/>
        <c:crossAx val="7502472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38084048465448"/>
          <c:h val="1"/>
        </c:manualLayout>
      </c:layout>
      <c:barChart>
        <c:barDir val="bar"/>
        <c:grouping val="clustered"/>
        <c:varyColors val="0"/>
        <c:ser>
          <c:idx val="0"/>
          <c:order val="0"/>
          <c:tx>
            <c:strRef>
              <c:f>Sheet1!$B$1</c:f>
              <c:strCache>
                <c:ptCount val="1"/>
                <c:pt idx="0">
                  <c:v>Mandatory</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7101-7B4C-83B5-9F2FAFDF27C4}"/>
              </c:ext>
            </c:extLst>
          </c:dPt>
          <c:dPt>
            <c:idx val="2"/>
            <c:invertIfNegative val="0"/>
            <c:bubble3D val="0"/>
            <c:extLst>
              <c:ext xmlns:c16="http://schemas.microsoft.com/office/drawing/2014/chart" uri="{C3380CC4-5D6E-409C-BE32-E72D297353CC}">
                <c16:uniqueId val="{00000001-7101-7B4C-83B5-9F2FAFDF27C4}"/>
              </c:ext>
            </c:extLst>
          </c:dPt>
          <c:dPt>
            <c:idx val="3"/>
            <c:invertIfNegative val="0"/>
            <c:bubble3D val="0"/>
            <c:extLst>
              <c:ext xmlns:c16="http://schemas.microsoft.com/office/drawing/2014/chart" uri="{C3380CC4-5D6E-409C-BE32-E72D297353CC}">
                <c16:uniqueId val="{00000002-7101-7B4C-83B5-9F2FAFDF27C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link actions</c:v>
                </c:pt>
                <c:pt idx="1">
                  <c:v>Tie actions to a consistent set of values over time</c:v>
                </c:pt>
                <c:pt idx="2">
                  <c:v>Do not consistently align with one political party</c:v>
                </c:pt>
                <c:pt idx="3">
                  <c:v>Base actions on facts or science</c:v>
                </c:pt>
                <c:pt idx="4">
                  <c:v>Be a trustworthy information source</c:v>
                </c:pt>
              </c:strCache>
            </c:strRef>
          </c:cat>
          <c:val>
            <c:numRef>
              <c:f>Sheet1!$B$2:$B$6</c:f>
              <c:numCache>
                <c:formatCode>General</c:formatCode>
                <c:ptCount val="5"/>
                <c:pt idx="0">
                  <c:v>33</c:v>
                </c:pt>
                <c:pt idx="1">
                  <c:v>36</c:v>
                </c:pt>
                <c:pt idx="2">
                  <c:v>39</c:v>
                </c:pt>
                <c:pt idx="3">
                  <c:v>43</c:v>
                </c:pt>
                <c:pt idx="4">
                  <c:v>46</c:v>
                </c:pt>
              </c:numCache>
            </c:numRef>
          </c:val>
          <c:extLst>
            <c:ext xmlns:c16="http://schemas.microsoft.com/office/drawing/2014/chart" uri="{C3380CC4-5D6E-409C-BE32-E72D297353CC}">
              <c16:uniqueId val="{00000003-7101-7B4C-83B5-9F2FAFDF27C4}"/>
            </c:ext>
          </c:extLst>
        </c:ser>
        <c:dLbls>
          <c:showLegendKey val="0"/>
          <c:showVal val="1"/>
          <c:showCatName val="0"/>
          <c:showSerName val="0"/>
          <c:showPercent val="0"/>
          <c:showBubbleSize val="0"/>
        </c:dLbls>
        <c:gapWidth val="100"/>
        <c:axId val="1027162096"/>
        <c:axId val="1331502143"/>
      </c:barChart>
      <c:catAx>
        <c:axId val="1027162096"/>
        <c:scaling>
          <c:orientation val="minMax"/>
        </c:scaling>
        <c:delete val="1"/>
        <c:axPos val="l"/>
        <c:numFmt formatCode="General" sourceLinked="1"/>
        <c:majorTickMark val="out"/>
        <c:minorTickMark val="none"/>
        <c:tickLblPos val="nextTo"/>
        <c:crossAx val="1331502143"/>
        <c:crosses val="autoZero"/>
        <c:auto val="0"/>
        <c:lblAlgn val="ctr"/>
        <c:lblOffset val="100"/>
        <c:noMultiLvlLbl val="0"/>
      </c:catAx>
      <c:valAx>
        <c:axId val="1331502143"/>
        <c:scaling>
          <c:orientation val="minMax"/>
          <c:max val="100"/>
          <c:min val="0"/>
        </c:scaling>
        <c:delete val="1"/>
        <c:axPos val="b"/>
        <c:numFmt formatCode="General" sourceLinked="1"/>
        <c:majorTickMark val="out"/>
        <c:minorTickMark val="none"/>
        <c:tickLblPos val="nextTo"/>
        <c:crossAx val="102716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192341195887602E-2"/>
          <c:y val="2.0873079078655349E-2"/>
          <c:w val="0.95117684936904723"/>
          <c:h val="0.81451959178216904"/>
        </c:manualLayout>
      </c:layout>
      <c:barChart>
        <c:barDir val="col"/>
        <c:grouping val="clustered"/>
        <c:varyColors val="0"/>
        <c:ser>
          <c:idx val="0"/>
          <c:order val="0"/>
          <c:tx>
            <c:strRef>
              <c:f>Sheet1!$B$1</c:f>
              <c:strCache>
                <c:ptCount val="1"/>
                <c:pt idx="0">
                  <c:v>Column1</c:v>
                </c:pt>
              </c:strCache>
            </c:strRef>
          </c:tx>
          <c:spPr>
            <a:gradFill>
              <a:gsLst>
                <a:gs pos="100000">
                  <a:srgbClr val="FFF2CA"/>
                </a:gs>
                <a:gs pos="85000">
                  <a:srgbClr val="FFC000"/>
                </a:gs>
                <a:gs pos="10000">
                  <a:schemeClr val="accent3"/>
                </a:gs>
                <a:gs pos="50000">
                  <a:srgbClr val="FF711C"/>
                </a:gs>
              </a:gsLst>
              <a:lin ang="5400000" scaled="1"/>
            </a:gradFill>
            <a:ln>
              <a:noFill/>
            </a:ln>
            <a:effectLst/>
          </c:spPr>
          <c:invertIfNegative val="0"/>
          <c:dPt>
            <c:idx val="0"/>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1-A8CC-AF4D-B110-17451A59867D}"/>
              </c:ext>
            </c:extLst>
          </c:dPt>
          <c:dPt>
            <c:idx val="1"/>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3-A8CC-AF4D-B110-17451A59867D}"/>
              </c:ext>
            </c:extLst>
          </c:dPt>
          <c:dPt>
            <c:idx val="2"/>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5-A8CC-AF4D-B110-17451A59867D}"/>
              </c:ext>
            </c:extLst>
          </c:dPt>
          <c:dPt>
            <c:idx val="3"/>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7-A8CC-AF4D-B110-17451A59867D}"/>
              </c:ext>
            </c:extLst>
          </c:dPt>
          <c:dPt>
            <c:idx val="4"/>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9-A8CC-AF4D-B110-17451A59867D}"/>
              </c:ext>
            </c:extLst>
          </c:dPt>
          <c:dPt>
            <c:idx val="5"/>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B-A8CC-AF4D-B110-17451A59867D}"/>
              </c:ext>
            </c:extLst>
          </c:dPt>
          <c:dPt>
            <c:idx val="6"/>
            <c:invertIfNegative val="0"/>
            <c:bubble3D val="0"/>
            <c:spPr>
              <a:gradFill>
                <a:gsLst>
                  <a:gs pos="100000">
                    <a:srgbClr val="FFF2CA"/>
                  </a:gs>
                  <a:gs pos="85000">
                    <a:srgbClr val="FFC000"/>
                  </a:gs>
                  <a:gs pos="10000">
                    <a:schemeClr val="accent3"/>
                  </a:gs>
                  <a:gs pos="50000">
                    <a:srgbClr val="FF711C"/>
                  </a:gs>
                </a:gsLst>
                <a:lin ang="5400000" scaled="1"/>
              </a:gradFill>
              <a:ln>
                <a:noFill/>
              </a:ln>
              <a:effectLst/>
            </c:spPr>
            <c:extLst>
              <c:ext xmlns:c16="http://schemas.microsoft.com/office/drawing/2014/chart" uri="{C3380CC4-5D6E-409C-BE32-E72D297353CC}">
                <c16:uniqueId val="{0000000C-A8CC-AF4D-B110-17451A59867D}"/>
              </c:ext>
            </c:extLst>
          </c:dPt>
          <c:dLbls>
            <c:dLbl>
              <c:idx val="3"/>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7-A8CC-AF4D-B110-17451A59867D}"/>
                </c:ext>
              </c:extLst>
            </c:dLbl>
            <c:dLbl>
              <c:idx val="4"/>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09-A8CC-AF4D-B110-17451A59867D}"/>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Job loss 
(net)</c:v>
                </c:pt>
                <c:pt idx="1">
                  <c:v>Inflation</c:v>
                </c:pt>
                <c:pt idx="3">
                  <c:v>Climate change</c:v>
                </c:pt>
                <c:pt idx="4">
                  <c:v>Nuclear 
war</c:v>
                </c:pt>
                <c:pt idx="5">
                  <c:v>Food shortages </c:v>
                </c:pt>
                <c:pt idx="6">
                  <c:v>Energy shortages</c:v>
                </c:pt>
              </c:strCache>
            </c:strRef>
          </c:cat>
          <c:val>
            <c:numRef>
              <c:f>Sheet1!$B$2:$B$8</c:f>
              <c:numCache>
                <c:formatCode>General</c:formatCode>
                <c:ptCount val="7"/>
                <c:pt idx="0">
                  <c:v>89</c:v>
                </c:pt>
                <c:pt idx="1">
                  <c:v>74</c:v>
                </c:pt>
                <c:pt idx="3">
                  <c:v>76</c:v>
                </c:pt>
                <c:pt idx="4">
                  <c:v>72</c:v>
                </c:pt>
                <c:pt idx="5">
                  <c:v>67</c:v>
                </c:pt>
                <c:pt idx="6">
                  <c:v>66</c:v>
                </c:pt>
              </c:numCache>
            </c:numRef>
          </c:val>
          <c:extLst>
            <c:ext xmlns:c16="http://schemas.microsoft.com/office/drawing/2014/chart" uri="{C3380CC4-5D6E-409C-BE32-E72D297353CC}">
              <c16:uniqueId val="{0000000A-A8CC-AF4D-B110-17451A59867D}"/>
            </c:ext>
          </c:extLst>
        </c:ser>
        <c:dLbls>
          <c:showLegendKey val="0"/>
          <c:showVal val="0"/>
          <c:showCatName val="0"/>
          <c:showSerName val="0"/>
          <c:showPercent val="0"/>
          <c:showBubbleSize val="0"/>
        </c:dLbls>
        <c:gapWidth val="88"/>
        <c:axId val="1333692864"/>
        <c:axId val="1317371904"/>
      </c:barChart>
      <c:catAx>
        <c:axId val="1333692864"/>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0" spcFirstLastPara="1" vertOverflow="ellipsis" wrap="square" anchor="ctr" anchorCtr="1"/>
          <a:lstStyle/>
          <a:p>
            <a:pPr>
              <a:defRPr sz="1400" b="1" i="0" u="none" strike="noStrike" kern="1200" spc="0" baseline="0">
                <a:solidFill>
                  <a:schemeClr val="tx1"/>
                </a:solidFill>
                <a:latin typeface="Arial" panose="020B0604020202020204" pitchFamily="34" charset="0"/>
                <a:ea typeface="Inter Tight Light" pitchFamily="2" charset="0"/>
                <a:cs typeface="Arial" panose="020B0604020202020204" pitchFamily="34" charset="0"/>
              </a:defRPr>
            </a:pPr>
            <a:endParaRPr lang="en-US"/>
          </a:p>
        </c:txPr>
        <c:crossAx val="1317371904"/>
        <c:crosses val="autoZero"/>
        <c:auto val="1"/>
        <c:lblAlgn val="ctr"/>
        <c:lblOffset val="100"/>
        <c:noMultiLvlLbl val="0"/>
      </c:catAx>
      <c:valAx>
        <c:axId val="1317371904"/>
        <c:scaling>
          <c:orientation val="minMax"/>
          <c:max val="100"/>
          <c:min val="0"/>
        </c:scaling>
        <c:delete val="1"/>
        <c:axPos val="l"/>
        <c:numFmt formatCode="General" sourceLinked="1"/>
        <c:majorTickMark val="out"/>
        <c:minorTickMark val="none"/>
        <c:tickLblPos val="nextTo"/>
        <c:crossAx val="1333692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681855192730957E-3"/>
          <c:y val="8.8652482269503553E-3"/>
          <c:w val="0.99731818799330729"/>
          <c:h val="0.80427488247185597"/>
        </c:manualLayout>
      </c:layout>
      <c:barChart>
        <c:barDir val="col"/>
        <c:grouping val="clustered"/>
        <c:varyColors val="0"/>
        <c:ser>
          <c:idx val="1"/>
          <c:order val="1"/>
          <c:tx>
            <c:strRef>
              <c:f>Sheet1!$B$1</c:f>
              <c:strCache>
                <c:ptCount val="1"/>
                <c:pt idx="0">
                  <c:v>2021</c:v>
                </c:pt>
              </c:strCache>
            </c:strRef>
          </c:tx>
          <c:spPr>
            <a:solidFill>
              <a:srgbClr val="0329C8"/>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0-7392-F148-A3F9-EC6B951AF3EE}"/>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2-7392-F148-A3F9-EC6B951AF3EE}"/>
              </c:ext>
            </c:extLst>
          </c:dPt>
          <c:dPt>
            <c:idx val="2"/>
            <c:invertIfNegative val="0"/>
            <c:bubble3D val="0"/>
            <c:spPr>
              <a:solidFill>
                <a:schemeClr val="accent2"/>
              </a:solidFill>
              <a:ln>
                <a:noFill/>
              </a:ln>
              <a:effectLst/>
            </c:spPr>
            <c:extLst>
              <c:ext xmlns:c16="http://schemas.microsoft.com/office/drawing/2014/chart" uri="{C3380CC4-5D6E-409C-BE32-E72D297353CC}">
                <c16:uniqueId val="{00000004-7392-F148-A3F9-EC6B951AF3EE}"/>
              </c:ext>
            </c:extLst>
          </c:dPt>
          <c:dPt>
            <c:idx val="3"/>
            <c:invertIfNegative val="0"/>
            <c:bubble3D val="0"/>
            <c:spPr>
              <a:solidFill>
                <a:schemeClr val="accent2"/>
              </a:solidFill>
              <a:ln>
                <a:noFill/>
              </a:ln>
              <a:effectLst/>
            </c:spPr>
            <c:extLst>
              <c:ext xmlns:c16="http://schemas.microsoft.com/office/drawing/2014/chart" uri="{C3380CC4-5D6E-409C-BE32-E72D297353CC}">
                <c16:uniqueId val="{00000006-7392-F148-A3F9-EC6B951AF3EE}"/>
              </c:ext>
            </c:extLst>
          </c:dPt>
          <c:dLbls>
            <c:dLbl>
              <c:idx val="0"/>
              <c:layout>
                <c:manualLayout>
                  <c:x val="-8.31811322484157E-18"/>
                  <c:y val="-1.07986195622946E-2"/>
                </c:manualLayout>
              </c:layout>
              <c:tx>
                <c:rich>
                  <a:bodyPr/>
                  <a:lstStyle/>
                  <a:p>
                    <a:fld id="{38EBE9E3-AB4B-9E4A-8D17-C49FE4CB2FC5}"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7392-F148-A3F9-EC6B951AF3EE}"/>
                </c:ext>
              </c:extLst>
            </c:dLbl>
            <c:dLbl>
              <c:idx val="1"/>
              <c:layout>
                <c:manualLayout>
                  <c:x val="-2.1969608764286501E-3"/>
                  <c:y val="8.2026741207345496E-4"/>
                </c:manualLayout>
              </c:layout>
              <c:tx>
                <c:rich>
                  <a:bodyPr/>
                  <a:lstStyle/>
                  <a:p>
                    <a:fld id="{94CEE398-BD78-B04A-8657-2922B9D72DDE}"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392-F148-A3F9-EC6B951AF3EE}"/>
                </c:ext>
              </c:extLst>
            </c:dLbl>
            <c:dLbl>
              <c:idx val="2"/>
              <c:layout>
                <c:manualLayout>
                  <c:x val="0"/>
                  <c:y val="-7.2790775003342802E-3"/>
                </c:manualLayout>
              </c:layout>
              <c:tx>
                <c:rich>
                  <a:bodyPr/>
                  <a:lstStyle/>
                  <a:p>
                    <a:fld id="{60E41F98-6CE0-2B44-ABB1-1398537E7607}"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7392-F148-A3F9-EC6B951AF3EE}"/>
                </c:ext>
              </c:extLst>
            </c:dLbl>
            <c:dLbl>
              <c:idx val="3"/>
              <c:tx>
                <c:rich>
                  <a:bodyPr/>
                  <a:lstStyle/>
                  <a:p>
                    <a:fld id="{0187EEC0-9E11-4D97-9559-EE2F1902EA00}" type="VALUE">
                      <a:rPr lang="en-US"/>
                      <a:pPr/>
                      <a:t>[VALUE]</a:t>
                    </a:fld>
                    <a:endParaRPr lang="en-US"/>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7392-F148-A3F9-EC6B951AF3E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Sheet1!$A$2:$A$5</c:f>
              <c:strCache>
                <c:ptCount val="4"/>
                <c:pt idx="0">
                  <c:v>Business</c:v>
                </c:pt>
                <c:pt idx="1">
                  <c:v>NGOs</c:v>
                </c:pt>
                <c:pt idx="2">
                  <c:v>Government</c:v>
                </c:pt>
                <c:pt idx="3">
                  <c:v>Media</c:v>
                </c:pt>
              </c:strCache>
            </c:strRef>
          </c:cat>
          <c:val>
            <c:numRef>
              <c:f>Sheet1!$B$2:$B$5</c:f>
              <c:numCache>
                <c:formatCode>General</c:formatCode>
                <c:ptCount val="4"/>
                <c:pt idx="0">
                  <c:v>62</c:v>
                </c:pt>
                <c:pt idx="1">
                  <c:v>59</c:v>
                </c:pt>
                <c:pt idx="2">
                  <c:v>50</c:v>
                </c:pt>
                <c:pt idx="3">
                  <c:v>50</c:v>
                </c:pt>
              </c:numCache>
            </c:numRef>
          </c:val>
          <c:extLst>
            <c:ext xmlns:c16="http://schemas.microsoft.com/office/drawing/2014/chart" uri="{C3380CC4-5D6E-409C-BE32-E72D297353CC}">
              <c16:uniqueId val="{00000007-7392-F148-A3F9-EC6B951AF3EE}"/>
            </c:ext>
          </c:extLst>
        </c:ser>
        <c:dLbls>
          <c:showLegendKey val="0"/>
          <c:showVal val="1"/>
          <c:showCatName val="0"/>
          <c:showSerName val="0"/>
          <c:showPercent val="0"/>
          <c:showBubbleSize val="0"/>
        </c:dLbls>
        <c:gapWidth val="293"/>
        <c:overlap val="-35"/>
        <c:axId val="530139584"/>
        <c:axId val="530141360"/>
        <c:extLst>
          <c:ext xmlns:c15="http://schemas.microsoft.com/office/drawing/2012/chart" uri="{02D57815-91ED-43cb-92C2-25804820EDAC}">
            <c15:filteredBarSeries>
              <c15:ser>
                <c:idx val="0"/>
                <c:order val="0"/>
                <c:tx>
                  <c:strRef>
                    <c:extLst>
                      <c:ext uri="{02D57815-91ED-43cb-92C2-25804820EDAC}">
                        <c15:formulaRef>
                          <c15:sqref>Sheet1!#REF!</c15:sqref>
                        </c15:formulaRef>
                      </c:ext>
                    </c:extLst>
                    <c:strCache>
                      <c:ptCount val="1"/>
                      <c:pt idx="0">
                        <c:v>#REF!</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uri="{CE6537A1-D6FC-4f65-9D91-7224C49458BB}">
                      <c15:showLeaderLines val="0"/>
                    </c:ext>
                  </c:extLst>
                </c:dLbls>
                <c:cat>
                  <c:strRef>
                    <c:extLst>
                      <c:ext uri="{02D57815-91ED-43cb-92C2-25804820EDAC}">
                        <c15:formulaRef>
                          <c15:sqref>Sheet1!$A$2:$A$5</c15:sqref>
                        </c15:formulaRef>
                      </c:ext>
                    </c:extLst>
                    <c:strCache>
                      <c:ptCount val="4"/>
                      <c:pt idx="0">
                        <c:v>Business</c:v>
                      </c:pt>
                      <c:pt idx="1">
                        <c:v>NGOs</c:v>
                      </c:pt>
                      <c:pt idx="2">
                        <c:v>Government</c:v>
                      </c:pt>
                      <c:pt idx="3">
                        <c:v>Media</c:v>
                      </c:pt>
                    </c:strCache>
                  </c:strRef>
                </c:cat>
                <c:val>
                  <c:numRef>
                    <c:extLst>
                      <c:ext uri="{02D57815-91ED-43cb-92C2-25804820EDAC}">
                        <c15:formulaRef>
                          <c15:sqref>Sheet1!#REF!</c15:sqref>
                        </c15:formulaRef>
                      </c:ext>
                    </c:extLst>
                    <c:numCache>
                      <c:formatCode>General</c:formatCode>
                      <c:ptCount val="1"/>
                      <c:pt idx="0">
                        <c:v>1</c:v>
                      </c:pt>
                    </c:numCache>
                  </c:numRef>
                </c:val>
                <c:extLst>
                  <c:ext xmlns:c16="http://schemas.microsoft.com/office/drawing/2014/chart" uri="{C3380CC4-5D6E-409C-BE32-E72D297353CC}">
                    <c16:uniqueId val="{00000008-7392-F148-A3F9-EC6B951AF3EE}"/>
                  </c:ext>
                </c:extLst>
              </c15:ser>
            </c15:filteredBarSeries>
          </c:ext>
        </c:extLst>
      </c:barChart>
      <c:catAx>
        <c:axId val="530139584"/>
        <c:scaling>
          <c:orientation val="minMax"/>
        </c:scaling>
        <c:delete val="0"/>
        <c:axPos val="b"/>
        <c:numFmt formatCode="General"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Inter Tight SemiBold" pitchFamily="2" charset="0"/>
                <a:cs typeface="Arial" panose="020B0604020202020204" pitchFamily="34" charset="0"/>
              </a:defRPr>
            </a:pPr>
            <a:endParaRPr lang="en-US"/>
          </a:p>
        </c:txPr>
        <c:crossAx val="530141360"/>
        <c:crosses val="autoZero"/>
        <c:auto val="1"/>
        <c:lblAlgn val="ctr"/>
        <c:lblOffset val="100"/>
        <c:noMultiLvlLbl val="0"/>
      </c:catAx>
      <c:valAx>
        <c:axId val="530141360"/>
        <c:scaling>
          <c:orientation val="minMax"/>
          <c:max val="100"/>
          <c:min val="0"/>
        </c:scaling>
        <c:delete val="1"/>
        <c:axPos val="l"/>
        <c:numFmt formatCode="General" sourceLinked="1"/>
        <c:majorTickMark val="out"/>
        <c:minorTickMark val="none"/>
        <c:tickLblPos val="nextTo"/>
        <c:crossAx val="5301395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Series 1</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Government</c:v>
                </c:pt>
                <c:pt idx="1">
                  <c:v>Media</c:v>
                </c:pt>
                <c:pt idx="2">
                  <c:v>Business</c:v>
                </c:pt>
                <c:pt idx="3">
                  <c:v>NGOs</c:v>
                </c:pt>
              </c:strCache>
            </c:strRef>
          </c:cat>
          <c:val>
            <c:numRef>
              <c:f>Sheet1!$B$2:$B$5</c:f>
              <c:numCache>
                <c:formatCode>General</c:formatCode>
                <c:ptCount val="4"/>
                <c:pt idx="0">
                  <c:v>46</c:v>
                </c:pt>
                <c:pt idx="1">
                  <c:v>42</c:v>
                </c:pt>
                <c:pt idx="2">
                  <c:v>30</c:v>
                </c:pt>
                <c:pt idx="3">
                  <c:v>29</c:v>
                </c:pt>
              </c:numCache>
            </c:numRef>
          </c:val>
          <c:extLst>
            <c:ext xmlns:c16="http://schemas.microsoft.com/office/drawing/2014/chart" uri="{C3380CC4-5D6E-409C-BE32-E72D297353CC}">
              <c16:uniqueId val="{00000000-E367-7F40-A586-F5C9D2CC89AF}"/>
            </c:ext>
          </c:extLst>
        </c:ser>
        <c:ser>
          <c:idx val="1"/>
          <c:order val="1"/>
          <c:tx>
            <c:strRef>
              <c:f>Sheet1!$C$1</c:f>
              <c:strCache>
                <c:ptCount val="1"/>
                <c:pt idx="0">
                  <c:v>Series 2</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Government</c:v>
                </c:pt>
                <c:pt idx="1">
                  <c:v>Media</c:v>
                </c:pt>
                <c:pt idx="2">
                  <c:v>Business</c:v>
                </c:pt>
                <c:pt idx="3">
                  <c:v>NGOs</c:v>
                </c:pt>
              </c:strCache>
            </c:strRef>
          </c:cat>
          <c:val>
            <c:numRef>
              <c:f>Sheet1!$C$2:$C$5</c:f>
              <c:numCache>
                <c:formatCode>General</c:formatCode>
                <c:ptCount val="4"/>
                <c:pt idx="0">
                  <c:v>39</c:v>
                </c:pt>
                <c:pt idx="1">
                  <c:v>42</c:v>
                </c:pt>
                <c:pt idx="2">
                  <c:v>48</c:v>
                </c:pt>
                <c:pt idx="3">
                  <c:v>51</c:v>
                </c:pt>
              </c:numCache>
            </c:numRef>
          </c:val>
          <c:extLst>
            <c:ext xmlns:c16="http://schemas.microsoft.com/office/drawing/2014/chart" uri="{C3380CC4-5D6E-409C-BE32-E72D297353CC}">
              <c16:uniqueId val="{00000001-E367-7F40-A586-F5C9D2CC89AF}"/>
            </c:ext>
          </c:extLst>
        </c:ser>
        <c:dLbls>
          <c:dLblPos val="outEnd"/>
          <c:showLegendKey val="0"/>
          <c:showVal val="1"/>
          <c:showCatName val="0"/>
          <c:showSerName val="0"/>
          <c:showPercent val="0"/>
          <c:showBubbleSize val="0"/>
        </c:dLbls>
        <c:gapWidth val="219"/>
        <c:overlap val="-27"/>
        <c:axId val="1452925375"/>
        <c:axId val="1452712943"/>
      </c:barChart>
      <c:catAx>
        <c:axId val="1452925375"/>
        <c:scaling>
          <c:orientation val="minMax"/>
        </c:scaling>
        <c:delete val="0"/>
        <c:axPos val="b"/>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452712943"/>
        <c:crosses val="autoZero"/>
        <c:auto val="1"/>
        <c:lblAlgn val="ctr"/>
        <c:lblOffset val="100"/>
        <c:noMultiLvlLbl val="0"/>
      </c:catAx>
      <c:valAx>
        <c:axId val="1452712943"/>
        <c:scaling>
          <c:orientation val="minMax"/>
        </c:scaling>
        <c:delete val="1"/>
        <c:axPos val="l"/>
        <c:numFmt formatCode="General" sourceLinked="1"/>
        <c:majorTickMark val="none"/>
        <c:minorTickMark val="none"/>
        <c:tickLblPos val="nextTo"/>
        <c:crossAx val="145292537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1.5875281425443449E-2"/>
          <c:y val="0.22493730055001201"/>
          <c:w val="0.96824943714911305"/>
          <c:h val="0.77506269944998796"/>
        </c:manualLayout>
      </c:layout>
      <c:barChart>
        <c:barDir val="col"/>
        <c:grouping val="clustered"/>
        <c:varyColors val="0"/>
        <c:ser>
          <c:idx val="0"/>
          <c:order val="0"/>
          <c:tx>
            <c:strRef>
              <c:f>Sheet1!$B$1</c:f>
              <c:strCache>
                <c:ptCount val="1"/>
                <c:pt idx="0">
                  <c:v>not doing enough</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Climate 
change</c:v>
                </c:pt>
                <c:pt idx="1">
                  <c:v>Economic 
inequality</c:v>
                </c:pt>
                <c:pt idx="2">
                  <c:v>Energy 
shortages</c:v>
                </c:pt>
                <c:pt idx="3">
                  <c:v>Healthcare 
access</c:v>
                </c:pt>
                <c:pt idx="4">
                  <c:v>Trustworthy 
information</c:v>
                </c:pt>
                <c:pt idx="5">
                  <c:v>Workforce 
reskilling</c:v>
                </c:pt>
              </c:strCache>
            </c:strRef>
          </c:cat>
          <c:val>
            <c:numRef>
              <c:f>Sheet1!$B$2:$B$7</c:f>
              <c:numCache>
                <c:formatCode>General</c:formatCode>
                <c:ptCount val="6"/>
                <c:pt idx="0">
                  <c:v>53</c:v>
                </c:pt>
                <c:pt idx="1">
                  <c:v>50</c:v>
                </c:pt>
                <c:pt idx="2">
                  <c:v>50</c:v>
                </c:pt>
                <c:pt idx="3">
                  <c:v>47</c:v>
                </c:pt>
                <c:pt idx="4">
                  <c:v>45</c:v>
                </c:pt>
                <c:pt idx="5">
                  <c:v>44</c:v>
                </c:pt>
              </c:numCache>
            </c:numRef>
          </c:val>
          <c:extLst>
            <c:ext xmlns:c16="http://schemas.microsoft.com/office/drawing/2014/chart" uri="{C3380CC4-5D6E-409C-BE32-E72D297353CC}">
              <c16:uniqueId val="{00000000-23D8-4B86-8D86-6304B63D2FAC}"/>
            </c:ext>
          </c:extLst>
        </c:ser>
        <c:ser>
          <c:idx val="1"/>
          <c:order val="1"/>
          <c:tx>
            <c:strRef>
              <c:f>Sheet1!$C$1</c:f>
              <c:strCache>
                <c:ptCount val="1"/>
                <c:pt idx="0">
                  <c:v>overstepping</c:v>
                </c:pt>
              </c:strCache>
            </c:strRef>
          </c:tx>
          <c:spPr>
            <a:solidFill>
              <a:schemeClr val="tx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Climate 
change</c:v>
                </c:pt>
                <c:pt idx="1">
                  <c:v>Economic 
inequality</c:v>
                </c:pt>
                <c:pt idx="2">
                  <c:v>Energy 
shortages</c:v>
                </c:pt>
                <c:pt idx="3">
                  <c:v>Healthcare 
access</c:v>
                </c:pt>
                <c:pt idx="4">
                  <c:v>Trustworthy 
information</c:v>
                </c:pt>
                <c:pt idx="5">
                  <c:v>Workforce 
reskilling</c:v>
                </c:pt>
              </c:strCache>
            </c:strRef>
          </c:cat>
          <c:val>
            <c:numRef>
              <c:f>Sheet1!$C$2:$C$7</c:f>
              <c:numCache>
                <c:formatCode>General</c:formatCode>
                <c:ptCount val="6"/>
                <c:pt idx="0">
                  <c:v>8</c:v>
                </c:pt>
                <c:pt idx="1">
                  <c:v>8</c:v>
                </c:pt>
                <c:pt idx="2">
                  <c:v>8</c:v>
                </c:pt>
                <c:pt idx="3">
                  <c:v>7</c:v>
                </c:pt>
                <c:pt idx="4">
                  <c:v>9</c:v>
                </c:pt>
                <c:pt idx="5">
                  <c:v>9</c:v>
                </c:pt>
              </c:numCache>
            </c:numRef>
          </c:val>
          <c:extLst>
            <c:ext xmlns:c16="http://schemas.microsoft.com/office/drawing/2014/chart" uri="{C3380CC4-5D6E-409C-BE32-E72D297353CC}">
              <c16:uniqueId val="{00000003-23D8-4B86-8D86-6304B63D2FAC}"/>
            </c:ext>
          </c:extLst>
        </c:ser>
        <c:dLbls>
          <c:showLegendKey val="0"/>
          <c:showVal val="0"/>
          <c:showCatName val="0"/>
          <c:showSerName val="0"/>
          <c:showPercent val="0"/>
          <c:showBubbleSize val="0"/>
        </c:dLbls>
        <c:gapWidth val="295"/>
        <c:overlap val="-41"/>
        <c:axId val="753597071"/>
        <c:axId val="753598319"/>
      </c:barChart>
      <c:catAx>
        <c:axId val="753597071"/>
        <c:scaling>
          <c:orientation val="minMax"/>
        </c:scaling>
        <c:delete val="0"/>
        <c:axPos val="b"/>
        <c:numFmt formatCode="General" sourceLinked="1"/>
        <c:majorTickMark val="none"/>
        <c:minorTickMark val="none"/>
        <c:tickLblPos val="high"/>
        <c:spPr>
          <a:noFill/>
          <a:ln w="6350" cap="flat" cmpd="sng" algn="ctr">
            <a:solidFill>
              <a:schemeClr val="tx1"/>
            </a:solidFill>
            <a:round/>
          </a:ln>
          <a:effectLst/>
        </c:spPr>
        <c:txPr>
          <a:bodyPr rot="-60000000" spcFirstLastPara="1" vertOverflow="ellipsis" vert="horz" wrap="square" anchor="t" anchorCtr="0"/>
          <a:lstStyle/>
          <a:p>
            <a:pPr>
              <a:defRPr sz="1197" b="1"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753598319"/>
        <c:crosses val="autoZero"/>
        <c:auto val="1"/>
        <c:lblAlgn val="ctr"/>
        <c:lblOffset val="0"/>
        <c:noMultiLvlLbl val="0"/>
      </c:catAx>
      <c:valAx>
        <c:axId val="753598319"/>
        <c:scaling>
          <c:orientation val="minMax"/>
          <c:max val="100"/>
        </c:scaling>
        <c:delete val="1"/>
        <c:axPos val="l"/>
        <c:numFmt formatCode="General" sourceLinked="1"/>
        <c:majorTickMark val="out"/>
        <c:minorTickMark val="none"/>
        <c:tickLblPos val="nextTo"/>
        <c:crossAx val="75359707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0"/>
          <c:w val="0.99938084048465448"/>
          <c:h val="1"/>
        </c:manualLayout>
      </c:layout>
      <c:barChart>
        <c:barDir val="bar"/>
        <c:grouping val="clustered"/>
        <c:varyColors val="0"/>
        <c:ser>
          <c:idx val="0"/>
          <c:order val="0"/>
          <c:tx>
            <c:strRef>
              <c:f>Sheet1!$B$1</c:f>
              <c:strCache>
                <c:ptCount val="1"/>
                <c:pt idx="0">
                  <c:v>Mandatory</c:v>
                </c:pt>
              </c:strCache>
            </c:strRef>
          </c:tx>
          <c:spPr>
            <a:solidFill>
              <a:schemeClr val="tx1"/>
            </a:solidFill>
            <a:ln>
              <a:noFill/>
            </a:ln>
            <a:effectLst/>
          </c:spPr>
          <c:invertIfNegative val="0"/>
          <c:dPt>
            <c:idx val="0"/>
            <c:invertIfNegative val="0"/>
            <c:bubble3D val="0"/>
            <c:extLst>
              <c:ext xmlns:c16="http://schemas.microsoft.com/office/drawing/2014/chart" uri="{C3380CC4-5D6E-409C-BE32-E72D297353CC}">
                <c16:uniqueId val="{00000000-7101-7B4C-83B5-9F2FAFDF27C4}"/>
              </c:ext>
            </c:extLst>
          </c:dPt>
          <c:dPt>
            <c:idx val="2"/>
            <c:invertIfNegative val="0"/>
            <c:bubble3D val="0"/>
            <c:extLst>
              <c:ext xmlns:c16="http://schemas.microsoft.com/office/drawing/2014/chart" uri="{C3380CC4-5D6E-409C-BE32-E72D297353CC}">
                <c16:uniqueId val="{00000001-7101-7B4C-83B5-9F2FAFDF27C4}"/>
              </c:ext>
            </c:extLst>
          </c:dPt>
          <c:dPt>
            <c:idx val="3"/>
            <c:invertIfNegative val="0"/>
            <c:bubble3D val="0"/>
            <c:extLst>
              <c:ext xmlns:c16="http://schemas.microsoft.com/office/drawing/2014/chart" uri="{C3380CC4-5D6E-409C-BE32-E72D297353CC}">
                <c16:uniqueId val="{00000002-7101-7B4C-83B5-9F2FAFDF27C4}"/>
              </c:ext>
            </c:extLst>
          </c:dPt>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Immigration</c:v>
                </c:pt>
                <c:pt idx="1">
                  <c:v>Wealth gap</c:v>
                </c:pt>
                <c:pt idx="2">
                  <c:v>Discrimination</c:v>
                </c:pt>
                <c:pt idx="3">
                  <c:v>Climate change</c:v>
                </c:pt>
                <c:pt idx="4">
                  <c:v>Treatment of employees</c:v>
                </c:pt>
              </c:strCache>
            </c:strRef>
          </c:cat>
          <c:val>
            <c:numRef>
              <c:f>Sheet1!$B$2:$B$6</c:f>
              <c:numCache>
                <c:formatCode>General</c:formatCode>
                <c:ptCount val="5"/>
                <c:pt idx="0">
                  <c:v>72</c:v>
                </c:pt>
                <c:pt idx="1">
                  <c:v>77</c:v>
                </c:pt>
                <c:pt idx="2">
                  <c:v>80</c:v>
                </c:pt>
                <c:pt idx="3">
                  <c:v>82</c:v>
                </c:pt>
                <c:pt idx="4">
                  <c:v>89</c:v>
                </c:pt>
              </c:numCache>
            </c:numRef>
          </c:val>
          <c:extLst>
            <c:ext xmlns:c16="http://schemas.microsoft.com/office/drawing/2014/chart" uri="{C3380CC4-5D6E-409C-BE32-E72D297353CC}">
              <c16:uniqueId val="{00000003-7101-7B4C-83B5-9F2FAFDF27C4}"/>
            </c:ext>
          </c:extLst>
        </c:ser>
        <c:dLbls>
          <c:showLegendKey val="0"/>
          <c:showVal val="1"/>
          <c:showCatName val="0"/>
          <c:showSerName val="0"/>
          <c:showPercent val="0"/>
          <c:showBubbleSize val="0"/>
        </c:dLbls>
        <c:gapWidth val="100"/>
        <c:axId val="1027162096"/>
        <c:axId val="1331502143"/>
      </c:barChart>
      <c:catAx>
        <c:axId val="1027162096"/>
        <c:scaling>
          <c:orientation val="minMax"/>
        </c:scaling>
        <c:delete val="1"/>
        <c:axPos val="l"/>
        <c:numFmt formatCode="General" sourceLinked="1"/>
        <c:majorTickMark val="out"/>
        <c:minorTickMark val="none"/>
        <c:tickLblPos val="nextTo"/>
        <c:crossAx val="1331502143"/>
        <c:crosses val="autoZero"/>
        <c:auto val="0"/>
        <c:lblAlgn val="ctr"/>
        <c:lblOffset val="100"/>
        <c:noMultiLvlLbl val="0"/>
      </c:catAx>
      <c:valAx>
        <c:axId val="1331502143"/>
        <c:scaling>
          <c:orientation val="minMax"/>
          <c:max val="100"/>
          <c:min val="0"/>
        </c:scaling>
        <c:delete val="1"/>
        <c:axPos val="b"/>
        <c:numFmt formatCode="General" sourceLinked="1"/>
        <c:majorTickMark val="out"/>
        <c:minorTickMark val="none"/>
        <c:tickLblPos val="nextTo"/>
        <c:crossAx val="10271620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936431612161228E-2"/>
          <c:y val="7.1280295127683135E-2"/>
          <c:w val="0.9690635683878388"/>
          <c:h val="0.92532540510433192"/>
        </c:manualLayout>
      </c:layout>
      <c:barChart>
        <c:barDir val="col"/>
        <c:grouping val="clustered"/>
        <c:varyColors val="0"/>
        <c:ser>
          <c:idx val="1"/>
          <c:order val="0"/>
          <c:tx>
            <c:strRef>
              <c:f>Sheet1!$B$1:$B$3</c:f>
              <c:strCache>
                <c:ptCount val="3"/>
                <c:pt idx="0">
                  <c:v>Gov and Bus working in partnership (avg.)</c:v>
                </c:pt>
              </c:strCache>
            </c:strRef>
          </c:tx>
          <c:spPr>
            <a:solidFill>
              <a:schemeClr val="tx1"/>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1-FBC8-A345-8264-CDDB35817D32}"/>
              </c:ext>
            </c:extLst>
          </c:dPt>
          <c:dPt>
            <c:idx val="1"/>
            <c:invertIfNegative val="0"/>
            <c:bubble3D val="0"/>
            <c:spPr>
              <a:solidFill>
                <a:schemeClr val="tx1"/>
              </a:solidFill>
              <a:ln>
                <a:noFill/>
              </a:ln>
              <a:effectLst/>
            </c:spPr>
            <c:extLst>
              <c:ext xmlns:c16="http://schemas.microsoft.com/office/drawing/2014/chart" uri="{C3380CC4-5D6E-409C-BE32-E72D297353CC}">
                <c16:uniqueId val="{00000003-FBC8-A345-8264-CDDB35817D32}"/>
              </c:ext>
            </c:extLst>
          </c:dPt>
          <c:dPt>
            <c:idx val="2"/>
            <c:invertIfNegative val="0"/>
            <c:bubble3D val="0"/>
            <c:spPr>
              <a:solidFill>
                <a:schemeClr val="tx1"/>
              </a:solidFill>
              <a:ln>
                <a:noFill/>
              </a:ln>
              <a:effectLst/>
            </c:spPr>
            <c:extLst>
              <c:ext xmlns:c16="http://schemas.microsoft.com/office/drawing/2014/chart" uri="{C3380CC4-5D6E-409C-BE32-E72D297353CC}">
                <c16:uniqueId val="{00000005-FBC8-A345-8264-CDDB35817D32}"/>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c:f>
              <c:strCache>
                <c:ptCount val="1"/>
                <c:pt idx="0">
                  <c:v>Across all Issues</c:v>
                </c:pt>
              </c:strCache>
            </c:strRef>
          </c:cat>
          <c:val>
            <c:numRef>
              <c:f>Sheet1!$B$4</c:f>
              <c:numCache>
                <c:formatCode>General</c:formatCode>
                <c:ptCount val="1"/>
                <c:pt idx="0">
                  <c:v>41</c:v>
                </c:pt>
              </c:numCache>
            </c:numRef>
          </c:val>
          <c:extLst>
            <c:ext xmlns:c16="http://schemas.microsoft.com/office/drawing/2014/chart" uri="{C3380CC4-5D6E-409C-BE32-E72D297353CC}">
              <c16:uniqueId val="{00000006-FBC8-A345-8264-CDDB35817D32}"/>
            </c:ext>
          </c:extLst>
        </c:ser>
        <c:ser>
          <c:idx val="0"/>
          <c:order val="1"/>
          <c:tx>
            <c:strRef>
              <c:f>Sheet1!$C$1:$C$3</c:f>
              <c:strCache>
                <c:ptCount val="3"/>
                <c:pt idx="0">
                  <c:v>Gov and Bus working in partnership (avg.)</c:v>
                </c:pt>
              </c:strCache>
            </c:strRef>
          </c:tx>
          <c:spPr>
            <a:solidFill>
              <a:schemeClr val="tx1"/>
            </a:solidFill>
            <a:ln w="19050">
              <a:noFill/>
              <a:miter lim="800000"/>
            </a:ln>
            <a:effectLst/>
          </c:spPr>
          <c:invertIfNegative val="0"/>
          <c:dPt>
            <c:idx val="1"/>
            <c:invertIfNegative val="0"/>
            <c:bubble3D val="0"/>
            <c:extLst>
              <c:ext xmlns:c16="http://schemas.microsoft.com/office/drawing/2014/chart" uri="{C3380CC4-5D6E-409C-BE32-E72D297353CC}">
                <c16:uniqueId val="{00000007-FBC8-A345-8264-CDDB35817D32}"/>
              </c:ext>
            </c:extLst>
          </c:dPt>
          <c:dPt>
            <c:idx val="2"/>
            <c:invertIfNegative val="0"/>
            <c:bubble3D val="0"/>
            <c:extLst>
              <c:ext xmlns:c16="http://schemas.microsoft.com/office/drawing/2014/chart" uri="{C3380CC4-5D6E-409C-BE32-E72D297353CC}">
                <c16:uniqueId val="{00000008-FBC8-A345-8264-CDDB35817D32}"/>
              </c:ext>
            </c:extLst>
          </c:dPt>
          <c:dLbls>
            <c:spPr>
              <a:noFill/>
              <a:ln>
                <a:noFill/>
              </a:ln>
              <a:effectLst/>
            </c:spPr>
            <c:txPr>
              <a:bodyPr rot="0" spcFirstLastPara="1" vertOverflow="ellipsis" vert="horz" wrap="square" lIns="38100" tIns="19050" rIns="38100" bIns="19050" anchor="ctr" anchorCtr="0">
                <a:spAutoFit/>
              </a:bodyPr>
              <a:lstStyle/>
              <a:p>
                <a:pPr algn="ctr">
                  <a:defRPr lang="en-US" sz="1400" b="1" i="0" u="none" strike="noStrike" kern="1200" baseline="0">
                    <a:solidFill>
                      <a:schemeClr val="tx1"/>
                    </a:solidFill>
                    <a:latin typeface="+mj-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c:f>
              <c:strCache>
                <c:ptCount val="1"/>
                <c:pt idx="0">
                  <c:v>Across all Issues</c:v>
                </c:pt>
              </c:strCache>
            </c:strRef>
          </c:cat>
          <c:val>
            <c:numRef>
              <c:f>Sheet1!$C$4</c:f>
              <c:numCache>
                <c:formatCode>General</c:formatCode>
                <c:ptCount val="1"/>
              </c:numCache>
            </c:numRef>
          </c:val>
          <c:extLst>
            <c:ext xmlns:c16="http://schemas.microsoft.com/office/drawing/2014/chart" uri="{C3380CC4-5D6E-409C-BE32-E72D297353CC}">
              <c16:uniqueId val="{00000009-FBC8-A345-8264-CDDB35817D32}"/>
            </c:ext>
          </c:extLst>
        </c:ser>
        <c:ser>
          <c:idx val="2"/>
          <c:order val="2"/>
          <c:tx>
            <c:strRef>
              <c:f>Sheet1!$D$1:$D$3</c:f>
              <c:strCache>
                <c:ptCount val="3"/>
                <c:pt idx="0">
                  <c:v>Gov and Bus working independently (avg.)</c:v>
                </c:pt>
              </c:strCache>
            </c:strRef>
          </c:tx>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c:f>
              <c:strCache>
                <c:ptCount val="1"/>
                <c:pt idx="0">
                  <c:v>Across all Issues</c:v>
                </c:pt>
              </c:strCache>
            </c:strRef>
          </c:cat>
          <c:val>
            <c:numRef>
              <c:f>Sheet1!$D$4</c:f>
              <c:numCache>
                <c:formatCode>General</c:formatCode>
                <c:ptCount val="1"/>
                <c:pt idx="0">
                  <c:v>21</c:v>
                </c:pt>
              </c:numCache>
            </c:numRef>
          </c:val>
          <c:extLst>
            <c:ext xmlns:c16="http://schemas.microsoft.com/office/drawing/2014/chart" uri="{C3380CC4-5D6E-409C-BE32-E72D297353CC}">
              <c16:uniqueId val="{0000000A-FBC8-A345-8264-CDDB35817D32}"/>
            </c:ext>
          </c:extLst>
        </c:ser>
        <c:ser>
          <c:idx val="3"/>
          <c:order val="3"/>
          <c:tx>
            <c:strRef>
              <c:f>Sheet1!$E$1:$E$3</c:f>
              <c:strCache>
                <c:ptCount val="3"/>
                <c:pt idx="0">
                  <c:v>Government working alone</c:v>
                </c:pt>
              </c:strCache>
            </c:strRef>
          </c:tx>
          <c:spPr>
            <a:solidFill>
              <a:schemeClr val="accent4"/>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C-FBC8-A345-8264-CDDB35817D32}"/>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c:f>
              <c:strCache>
                <c:ptCount val="1"/>
                <c:pt idx="0">
                  <c:v>Across all Issues</c:v>
                </c:pt>
              </c:strCache>
            </c:strRef>
          </c:cat>
          <c:val>
            <c:numRef>
              <c:f>Sheet1!$E$4</c:f>
              <c:numCache>
                <c:formatCode>General</c:formatCode>
                <c:ptCount val="1"/>
                <c:pt idx="0">
                  <c:v>16</c:v>
                </c:pt>
              </c:numCache>
            </c:numRef>
          </c:val>
          <c:extLst>
            <c:ext xmlns:c16="http://schemas.microsoft.com/office/drawing/2014/chart" uri="{C3380CC4-5D6E-409C-BE32-E72D297353CC}">
              <c16:uniqueId val="{0000000D-FBC8-A345-8264-CDDB35817D32}"/>
            </c:ext>
          </c:extLst>
        </c:ser>
        <c:ser>
          <c:idx val="4"/>
          <c:order val="4"/>
          <c:tx>
            <c:strRef>
              <c:f>Sheet1!$F$1:$F$3</c:f>
              <c:strCache>
                <c:ptCount val="3"/>
                <c:pt idx="0">
                  <c:v>Business working alone (avg.)</c:v>
                </c:pt>
              </c:strCache>
            </c:strRef>
          </c:tx>
          <c:spPr>
            <a:solidFill>
              <a:schemeClr val="accent5"/>
            </a:solidFill>
            <a:ln>
              <a:noFill/>
            </a:ln>
            <a:effectLst/>
          </c:spPr>
          <c:invertIfNegative val="0"/>
          <c:dPt>
            <c:idx val="0"/>
            <c:invertIfNegative val="0"/>
            <c:bubble3D val="0"/>
            <c:spPr>
              <a:solidFill>
                <a:schemeClr val="tx1"/>
              </a:solidFill>
              <a:ln>
                <a:noFill/>
              </a:ln>
              <a:effectLst/>
            </c:spPr>
            <c:extLst>
              <c:ext xmlns:c16="http://schemas.microsoft.com/office/drawing/2014/chart" uri="{C3380CC4-5D6E-409C-BE32-E72D297353CC}">
                <c16:uniqueId val="{0000000B-6A5A-4238-8406-FE017DB39D34}"/>
              </c:ext>
            </c:extLst>
          </c:dPt>
          <c:dLbls>
            <c:dLbl>
              <c:idx val="0"/>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extLst>
                <c:ext xmlns:c16="http://schemas.microsoft.com/office/drawing/2014/chart" uri="{C3380CC4-5D6E-409C-BE32-E72D297353CC}">
                  <c16:uniqueId val="{0000000B-6A5A-4238-8406-FE017DB39D3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c:f>
              <c:strCache>
                <c:ptCount val="1"/>
                <c:pt idx="0">
                  <c:v>Across all Issues</c:v>
                </c:pt>
              </c:strCache>
            </c:strRef>
          </c:cat>
          <c:val>
            <c:numRef>
              <c:f>Sheet1!$F$4</c:f>
              <c:numCache>
                <c:formatCode>General</c:formatCode>
                <c:ptCount val="1"/>
                <c:pt idx="0">
                  <c:v>10</c:v>
                </c:pt>
              </c:numCache>
            </c:numRef>
          </c:val>
          <c:extLst>
            <c:ext xmlns:c16="http://schemas.microsoft.com/office/drawing/2014/chart" uri="{C3380CC4-5D6E-409C-BE32-E72D297353CC}">
              <c16:uniqueId val="{0000000A-6A5A-4238-8406-FE017DB39D34}"/>
            </c:ext>
          </c:extLst>
        </c:ser>
        <c:dLbls>
          <c:showLegendKey val="0"/>
          <c:showVal val="0"/>
          <c:showCatName val="0"/>
          <c:showSerName val="0"/>
          <c:showPercent val="0"/>
          <c:showBubbleSize val="0"/>
        </c:dLbls>
        <c:gapWidth val="205"/>
        <c:overlap val="-100"/>
        <c:axId val="1455503552"/>
        <c:axId val="1455509232"/>
      </c:barChart>
      <c:catAx>
        <c:axId val="1455503552"/>
        <c:scaling>
          <c:orientation val="minMax"/>
        </c:scaling>
        <c:delete val="1"/>
        <c:axPos val="b"/>
        <c:numFmt formatCode="General" sourceLinked="0"/>
        <c:majorTickMark val="out"/>
        <c:minorTickMark val="none"/>
        <c:tickLblPos val="nextTo"/>
        <c:crossAx val="1455509232"/>
        <c:crosses val="autoZero"/>
        <c:auto val="1"/>
        <c:lblAlgn val="ctr"/>
        <c:lblOffset val="100"/>
        <c:noMultiLvlLbl val="0"/>
      </c:catAx>
      <c:valAx>
        <c:axId val="1455509232"/>
        <c:scaling>
          <c:orientation val="minMax"/>
          <c:max val="100"/>
          <c:min val="0"/>
        </c:scaling>
        <c:delete val="1"/>
        <c:axPos val="l"/>
        <c:numFmt formatCode="General" sourceLinked="1"/>
        <c:majorTickMark val="out"/>
        <c:minorTickMark val="none"/>
        <c:tickLblPos val="nextTo"/>
        <c:crossAx val="1455503552"/>
        <c:crosses val="autoZero"/>
        <c:crossBetween val="between"/>
        <c:majorUnit val="2"/>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tx1"/>
              </a:solidFill>
              <a:ln w="19050">
                <a:noFill/>
              </a:ln>
              <a:effectLst/>
            </c:spPr>
            <c:extLst>
              <c:ext xmlns:c16="http://schemas.microsoft.com/office/drawing/2014/chart" uri="{C3380CC4-5D6E-409C-BE32-E72D297353CC}">
                <c16:uniqueId val="{00000002-7D25-4C4F-BB0D-C18F6B9DBBC6}"/>
              </c:ext>
            </c:extLst>
          </c:dPt>
          <c:dPt>
            <c:idx val="1"/>
            <c:bubble3D val="0"/>
            <c:spPr>
              <a:noFill/>
              <a:ln w="19050">
                <a:noFill/>
              </a:ln>
              <a:effectLst/>
            </c:spPr>
            <c:extLst>
              <c:ext xmlns:c16="http://schemas.microsoft.com/office/drawing/2014/chart" uri="{C3380CC4-5D6E-409C-BE32-E72D297353CC}">
                <c16:uniqueId val="{00000001-7D25-4C4F-BB0D-C18F6B9DBBC6}"/>
              </c:ext>
            </c:extLst>
          </c:dPt>
          <c:cat>
            <c:strRef>
              <c:f>Sheet1!$A$2:$A$3</c:f>
              <c:strCache>
                <c:ptCount val="2"/>
                <c:pt idx="0">
                  <c:v>Concerned</c:v>
                </c:pt>
                <c:pt idx="1">
                  <c:v>Not concerned</c:v>
                </c:pt>
              </c:strCache>
            </c:strRef>
          </c:cat>
          <c:val>
            <c:numRef>
              <c:f>Sheet1!$B$2:$B$3</c:f>
              <c:numCache>
                <c:formatCode>0.0%</c:formatCode>
                <c:ptCount val="2"/>
                <c:pt idx="0" formatCode="0%">
                  <c:v>0.76</c:v>
                </c:pt>
                <c:pt idx="1">
                  <c:v>0.24</c:v>
                </c:pt>
              </c:numCache>
            </c:numRef>
          </c:val>
          <c:extLst>
            <c:ext xmlns:c16="http://schemas.microsoft.com/office/drawing/2014/chart" uri="{C3380CC4-5D6E-409C-BE32-E72D297353CC}">
              <c16:uniqueId val="{00000000-7D25-4C4F-BB0D-C18F6B9DBBC6}"/>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withinLinearReversed" id="21">
  <a:schemeClr val="accent1"/>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2.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drawings/drawing3.xml><?xml version="1.0" encoding="utf-8"?>
<c:userShapes xmlns:c="http://schemas.openxmlformats.org/drawingml/2006/chart">
  <cdr:relSizeAnchor xmlns:cdr="http://schemas.openxmlformats.org/drawingml/2006/chartDrawing">
    <cdr:from>
      <cdr:x>0</cdr:x>
      <cdr:y>0.99525</cdr:y>
    </cdr:from>
    <cdr:to>
      <cdr:x>0</cdr:x>
      <cdr:y>0.998</cdr:y>
    </cdr:to>
    <cdr:sp macro="" textlink="">
      <cdr:nvSpPr>
        <cdr:cNvPr id="2"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dr:relSizeAnchor xmlns:cdr="http://schemas.openxmlformats.org/drawingml/2006/chartDrawing">
    <cdr:from>
      <cdr:x>0</cdr:x>
      <cdr:y>0.99525</cdr:y>
    </cdr:from>
    <cdr:to>
      <cdr:x>0</cdr:x>
      <cdr:y>0.998</cdr:y>
    </cdr:to>
    <cdr:sp macro="" textlink="">
      <cdr:nvSpPr>
        <cdr:cNvPr id="3" name="Rectangle 1"/>
        <cdr:cNvSpPr>
          <a:spLocks xmlns:a="http://schemas.openxmlformats.org/drawingml/2006/main" noChangeArrowheads="1"/>
        </cdr:cNvSpPr>
      </cdr:nvSpPr>
      <cdr:spPr bwMode="auto">
        <a:xfrm xmlns:a="http://schemas.openxmlformats.org/drawingml/2006/main">
          <a:off x="-79375" y="3439584"/>
          <a:ext cx="2090208" cy="978960"/>
        </a:xfrm>
        <a:prstGeom xmlns:a="http://schemas.openxmlformats.org/drawingml/2006/main" prst="rect">
          <a:avLst/>
        </a:prstGeom>
        <a:solidFill xmlns:a="http://schemas.openxmlformats.org/drawingml/2006/main">
          <a:srgbClr val="FFFF66"/>
        </a:solidFill>
        <a:ln xmlns:a="http://schemas.openxmlformats.org/drawingml/2006/main" w="9525" algn="ctr">
          <a:noFill/>
          <a:miter lim="800000"/>
          <a:headEnd/>
          <a:tailEnd/>
        </a:ln>
        <a:scene3d xmlns:a="http://schemas.openxmlformats.org/drawingml/2006/main">
          <a:camera prst="orthographicFront">
            <a:rot lat="2700000" lon="3300000" rev="5400000"/>
          </a:camera>
          <a:lightRig rig="threePt" dir="t"/>
        </a:scene3d>
      </cdr:spPr>
      <cdr:txBody>
        <a:bodyPr xmlns:a="http://schemas.openxmlformats.org/drawingml/2006/main" wrap="none" anchor="ctr"/>
        <a:lstStyle xmlns:a="http://schemas.openxmlformats.org/drawingml/2006/main">
          <a:defPPr>
            <a:defRPr lang="en-US"/>
          </a:defPPr>
          <a:lvl1pPr algn="l" rtl="0" fontAlgn="base">
            <a:spcBef>
              <a:spcPct val="0"/>
            </a:spcBef>
            <a:spcAft>
              <a:spcPct val="0"/>
            </a:spcAft>
            <a:defRPr sz="3200" kern="1200">
              <a:solidFill>
                <a:srgbClr val="CCCCFF"/>
              </a:solidFill>
              <a:latin typeface="Arial" pitchFamily="34" charset="0"/>
            </a:defRPr>
          </a:lvl1pPr>
          <a:lvl2pPr marL="457200" algn="l" rtl="0" fontAlgn="base">
            <a:spcBef>
              <a:spcPct val="0"/>
            </a:spcBef>
            <a:spcAft>
              <a:spcPct val="0"/>
            </a:spcAft>
            <a:defRPr sz="3200" kern="1200">
              <a:solidFill>
                <a:srgbClr val="CCCCFF"/>
              </a:solidFill>
              <a:latin typeface="Arial" pitchFamily="34" charset="0"/>
            </a:defRPr>
          </a:lvl2pPr>
          <a:lvl3pPr marL="914400" algn="l" rtl="0" fontAlgn="base">
            <a:spcBef>
              <a:spcPct val="0"/>
            </a:spcBef>
            <a:spcAft>
              <a:spcPct val="0"/>
            </a:spcAft>
            <a:defRPr sz="3200" kern="1200">
              <a:solidFill>
                <a:srgbClr val="CCCCFF"/>
              </a:solidFill>
              <a:latin typeface="Arial" pitchFamily="34" charset="0"/>
            </a:defRPr>
          </a:lvl3pPr>
          <a:lvl4pPr marL="1371600" algn="l" rtl="0" fontAlgn="base">
            <a:spcBef>
              <a:spcPct val="0"/>
            </a:spcBef>
            <a:spcAft>
              <a:spcPct val="0"/>
            </a:spcAft>
            <a:defRPr sz="3200" kern="1200">
              <a:solidFill>
                <a:srgbClr val="CCCCFF"/>
              </a:solidFill>
              <a:latin typeface="Arial" pitchFamily="34" charset="0"/>
            </a:defRPr>
          </a:lvl4pPr>
          <a:lvl5pPr marL="1828800" algn="l" rtl="0" fontAlgn="base">
            <a:spcBef>
              <a:spcPct val="0"/>
            </a:spcBef>
            <a:spcAft>
              <a:spcPct val="0"/>
            </a:spcAft>
            <a:defRPr sz="3200" kern="1200">
              <a:solidFill>
                <a:srgbClr val="CCCCFF"/>
              </a:solidFill>
              <a:latin typeface="Arial" pitchFamily="34" charset="0"/>
            </a:defRPr>
          </a:lvl5pPr>
          <a:lvl6pPr marL="2286000" algn="l" defTabSz="914400" rtl="0" eaLnBrk="1" latinLnBrk="0" hangingPunct="1">
            <a:defRPr sz="3200" kern="1200">
              <a:solidFill>
                <a:srgbClr val="CCCCFF"/>
              </a:solidFill>
              <a:latin typeface="Arial" pitchFamily="34" charset="0"/>
            </a:defRPr>
          </a:lvl6pPr>
          <a:lvl7pPr marL="2743200" algn="l" defTabSz="914400" rtl="0" eaLnBrk="1" latinLnBrk="0" hangingPunct="1">
            <a:defRPr sz="3200" kern="1200">
              <a:solidFill>
                <a:srgbClr val="CCCCFF"/>
              </a:solidFill>
              <a:latin typeface="Arial" pitchFamily="34" charset="0"/>
            </a:defRPr>
          </a:lvl7pPr>
          <a:lvl8pPr marL="3200400" algn="l" defTabSz="914400" rtl="0" eaLnBrk="1" latinLnBrk="0" hangingPunct="1">
            <a:defRPr sz="3200" kern="1200">
              <a:solidFill>
                <a:srgbClr val="CCCCFF"/>
              </a:solidFill>
              <a:latin typeface="Arial" pitchFamily="34" charset="0"/>
            </a:defRPr>
          </a:lvl8pPr>
          <a:lvl9pPr marL="3657600" algn="l" defTabSz="914400" rtl="0" eaLnBrk="1" latinLnBrk="0" hangingPunct="1">
            <a:defRPr sz="3200" kern="1200">
              <a:solidFill>
                <a:srgbClr val="CCCCFF"/>
              </a:solidFill>
              <a:latin typeface="Arial" pitchFamily="34" charset="0"/>
            </a:defRPr>
          </a:lvl9pPr>
        </a:lstStyle>
        <a:p xmlns:a="http://schemas.openxmlformats.org/drawingml/2006/main">
          <a:endParaRPr lang="en-US"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398F361-3970-5978-39D8-57B50EF7A2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C015551C-27CC-4CD8-382D-0887C185879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AFE4862-18E2-7440-B293-B67D34CA2457}" type="datetimeFigureOut">
              <a:rPr lang="en-US" smtClean="0">
                <a:latin typeface="Arial" panose="020B0604020202020204" pitchFamily="34" charset="0"/>
              </a:rPr>
              <a:t>6/6/23</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06D525B6-1BC3-CD3A-BA7A-B601F7E6112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ED903FDE-CD01-0166-5582-345442FD272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FCD28ED-4346-F042-BF47-9136EC69593B}"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194722213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b="0" i="0">
                <a:latin typeface="Arial" panose="020B0604020202020204" pitchFamily="34" charset="0"/>
              </a:defRPr>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b="0" i="0">
                <a:latin typeface="Arial" panose="020B0604020202020204" pitchFamily="34" charset="0"/>
              </a:defRPr>
            </a:lvl1pPr>
          </a:lstStyle>
          <a:p>
            <a:fld id="{31F4CA26-0981-471E-84A6-CECD3BD33265}" type="datetimeFigureOut">
              <a:rPr lang="en-US" smtClean="0"/>
              <a:pPr/>
              <a:t>6/6/23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b="0" i="0">
                <a:latin typeface="Arial" panose="020B0604020202020204" pitchFamily="34" charset="0"/>
              </a:defRPr>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b="0" i="0">
                <a:latin typeface="Arial" panose="020B0604020202020204" pitchFamily="34" charset="0"/>
              </a:defRPr>
            </a:lvl1pPr>
          </a:lstStyle>
          <a:p>
            <a:fld id="{26969211-55AC-4707-9CAF-9AC294D7EB3B}" type="slidenum">
              <a:rPr lang="en-US" smtClean="0"/>
              <a:pPr/>
              <a:t>‹#›</a:t>
            </a:fld>
            <a:endParaRPr lang="en-US"/>
          </a:p>
        </p:txBody>
      </p:sp>
    </p:spTree>
    <p:extLst>
      <p:ext uri="{BB962C8B-B14F-4D97-AF65-F5344CB8AC3E}">
        <p14:creationId xmlns:p14="http://schemas.microsoft.com/office/powerpoint/2010/main" val="95883275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pPr>
            <a:r>
              <a:rPr lang="en-US"/>
              <a:t>Welcome to the 2023 Edelman Trust Barometer. Around this time last year, we were an exit from the pandemic and economic boom. What we got was armed conflict in Ukraine upsetting geopolitics and triggering the specter of food shortages and large scale war. Climate shocks ranging from flooding to drought cost many billions in damages and made daily life nearly impossible in regions around the world. Meanwhile, inflation made just about everyone less confident about their financial future, flaring worries that they’d have to choose between heating and eating. Polarization led to political unrest. All these major events underline how complex and interconnected our world is. With the 2023 Edelman Trust Barometer, we seek to embrace that fact.</a:t>
            </a:r>
          </a:p>
          <a:p>
            <a:pPr>
              <a:lnSpc>
                <a:spcPct val="107000"/>
              </a:lnSpc>
              <a:spcAft>
                <a:spcPts val="830"/>
              </a:spcAft>
            </a:pPr>
            <a:endParaRPr lang="en-US"/>
          </a:p>
          <a:p>
            <a:pPr>
              <a:lnSpc>
                <a:spcPct val="107000"/>
              </a:lnSpc>
              <a:spcAft>
                <a:spcPts val="830"/>
              </a:spcAft>
            </a:pPr>
            <a:r>
              <a:rPr lang="en-US" i="1"/>
              <a:t>Images (from top left to right): Queen Elizabeth visits Drapers’ Hall in London; supporters of Brazilian former President Jair Bolsonaro invade </a:t>
            </a:r>
            <a:r>
              <a:rPr lang="en-US" i="1" err="1"/>
              <a:t>Planalto</a:t>
            </a:r>
            <a:r>
              <a:rPr lang="en-US" i="1"/>
              <a:t> Presidential Palace in Brasilia, Brazil; Ukrainian President Volodymyr Zelensky speaks at a joint UN press conference in Kyiv, Ukraine; Pakistani naval personnel rescue flood-affected people; protesters hold banner during solidarity demonstration in memory of </a:t>
            </a:r>
            <a:r>
              <a:rPr lang="en-US" i="1" err="1"/>
              <a:t>Mahsa</a:t>
            </a:r>
            <a:r>
              <a:rPr lang="en-US" i="1"/>
              <a:t> </a:t>
            </a:r>
            <a:r>
              <a:rPr lang="en-US" i="1" err="1"/>
              <a:t>Amini</a:t>
            </a:r>
            <a:r>
              <a:rPr lang="en-US" i="1"/>
              <a:t> in Krakow, Poland; Elon Musk announces bid for purchasing Twitter; Sam Bankman-Fried, CEO of FTX, testifies at US congressional hearing; health workers in China disinfect community amid increasing measures to control COVID outbreaks.</a:t>
            </a:r>
          </a:p>
        </p:txBody>
      </p:sp>
    </p:spTree>
    <p:extLst>
      <p:ext uri="{BB962C8B-B14F-4D97-AF65-F5344CB8AC3E}">
        <p14:creationId xmlns:p14="http://schemas.microsoft.com/office/powerpoint/2010/main" val="31555321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can’t assume that the rise in the ethics ratings for business is the result of the entirety of the business world waking up one day and deciding to be more ethical. Rather, we can see in our data that consumers and employees are both applying pressure to business – buying brands that match their values and wanting to work for companies that have a positive societal impact. As ever, business is responding to market demands. And quickly so.</a:t>
            </a:r>
          </a:p>
        </p:txBody>
      </p:sp>
      <p:sp>
        <p:nvSpPr>
          <p:cNvPr id="4" name="Slide Number Placeholder 3"/>
          <p:cNvSpPr>
            <a:spLocks noGrp="1"/>
          </p:cNvSpPr>
          <p:nvPr>
            <p:ph type="sldNum" sz="quarter" idx="5"/>
          </p:nvPr>
        </p:nvSpPr>
        <p:spPr/>
        <p:txBody>
          <a:bodyPr/>
          <a:lstStyle/>
          <a:p>
            <a:fld id="{26969211-55AC-4707-9CAF-9AC294D7EB3B}" type="slidenum">
              <a:rPr lang="en-US" smtClean="0"/>
              <a:t>10</a:t>
            </a:fld>
            <a:endParaRPr lang="en-US"/>
          </a:p>
        </p:txBody>
      </p:sp>
    </p:spTree>
    <p:extLst>
      <p:ext uri="{BB962C8B-B14F-4D97-AF65-F5344CB8AC3E}">
        <p14:creationId xmlns:p14="http://schemas.microsoft.com/office/powerpoint/2010/main" val="4896115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there’s no sign that pressure is letting up: People also overwhelmingly want more engagement from business on a range of societal issues. People are six times more likely to say that business isn’t doing enough on climate change or inequality compared to not doing enough. Of course, this doesn’t translate into a blanket expectation for each company to wade into every topic, but recognizing that this pressure will exist and purposefully choosing when and how to get involved based on company’s business context, values, stakeholder expectations and other factors.</a:t>
            </a:r>
          </a:p>
        </p:txBody>
      </p:sp>
      <p:sp>
        <p:nvSpPr>
          <p:cNvPr id="4" name="Slide Number Placeholder 3"/>
          <p:cNvSpPr>
            <a:spLocks noGrp="1"/>
          </p:cNvSpPr>
          <p:nvPr>
            <p:ph type="sldNum" sz="quarter" idx="5"/>
          </p:nvPr>
        </p:nvSpPr>
        <p:spPr/>
        <p:txBody>
          <a:bodyPr/>
          <a:lstStyle/>
          <a:p>
            <a:fld id="{26969211-55AC-4707-9CAF-9AC294D7EB3B}" type="slidenum">
              <a:rPr lang="en-US" smtClean="0"/>
              <a:t>11</a:t>
            </a:fld>
            <a:endParaRPr lang="en-US"/>
          </a:p>
        </p:txBody>
      </p:sp>
    </p:spTree>
    <p:extLst>
      <p:ext uri="{BB962C8B-B14F-4D97-AF65-F5344CB8AC3E}">
        <p14:creationId xmlns:p14="http://schemas.microsoft.com/office/powerpoint/2010/main" val="39654212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start with the top of the house: What are CEOs to do? Overwhelmingly, people say that chief executives are expected to take a public stand on the treatment of employees, both inside and outside their company;  climate change; discrimination; the wealth gap; and immigration. These are strong majorities, over three-quarters of people for most. So the CEO voice is expected to be present.</a:t>
            </a:r>
          </a:p>
        </p:txBody>
      </p:sp>
      <p:sp>
        <p:nvSpPr>
          <p:cNvPr id="4" name="Slide Number Placeholder 3"/>
          <p:cNvSpPr>
            <a:spLocks noGrp="1"/>
          </p:cNvSpPr>
          <p:nvPr>
            <p:ph type="sldNum" sz="quarter" idx="5"/>
          </p:nvPr>
        </p:nvSpPr>
        <p:spPr/>
        <p:txBody>
          <a:bodyPr/>
          <a:lstStyle/>
          <a:p>
            <a:fld id="{26969211-55AC-4707-9CAF-9AC294D7EB3B}" type="slidenum">
              <a:rPr lang="en-US" smtClean="0"/>
              <a:t>12</a:t>
            </a:fld>
            <a:endParaRPr lang="en-US"/>
          </a:p>
        </p:txBody>
      </p:sp>
    </p:spTree>
    <p:extLst>
      <p:ext uri="{BB962C8B-B14F-4D97-AF65-F5344CB8AC3E}">
        <p14:creationId xmlns:p14="http://schemas.microsoft.com/office/powerpoint/2010/main" val="4176517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should action be taken? When we asked people, they were clear that this isn’t a one-person job. It’s not for business to act alone or government to act alone. Instead, optimal outcomes were four times more likely if business and government were to work as partners. </a:t>
            </a:r>
          </a:p>
        </p:txBody>
      </p:sp>
      <p:sp>
        <p:nvSpPr>
          <p:cNvPr id="4" name="Slide Number Placeholder 3"/>
          <p:cNvSpPr>
            <a:spLocks noGrp="1"/>
          </p:cNvSpPr>
          <p:nvPr>
            <p:ph type="sldNum" sz="quarter" idx="5"/>
          </p:nvPr>
        </p:nvSpPr>
        <p:spPr/>
        <p:txBody>
          <a:bodyPr/>
          <a:lstStyle/>
          <a:p>
            <a:fld id="{26969211-55AC-4707-9CAF-9AC294D7EB3B}" type="slidenum">
              <a:rPr lang="en-US" smtClean="0"/>
              <a:t>13</a:t>
            </a:fld>
            <a:endParaRPr lang="en-US"/>
          </a:p>
        </p:txBody>
      </p:sp>
    </p:spTree>
    <p:extLst>
      <p:ext uri="{BB962C8B-B14F-4D97-AF65-F5344CB8AC3E}">
        <p14:creationId xmlns:p14="http://schemas.microsoft.com/office/powerpoint/2010/main" val="32852654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EE0624-256E-4FF9-B5B1-218A869EC8C7}" type="slidenum">
              <a:rPr lang="en-US" smtClean="0"/>
              <a:t>14</a:t>
            </a:fld>
            <a:endParaRPr lang="en-US"/>
          </a:p>
        </p:txBody>
      </p:sp>
    </p:spTree>
    <p:extLst>
      <p:ext uri="{BB962C8B-B14F-4D97-AF65-F5344CB8AC3E}">
        <p14:creationId xmlns:p14="http://schemas.microsoft.com/office/powerpoint/2010/main" val="40609841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80% of respondents tell us that they are concerned about the future of the U.S. economy.</a:t>
            </a:r>
          </a:p>
          <a:p>
            <a:pPr defTabSz="931774">
              <a:defRPr/>
            </a:pPr>
            <a:endParaRPr lang="en-US"/>
          </a:p>
          <a:p>
            <a:pPr defTabSz="931774">
              <a:defRPr/>
            </a:pPr>
            <a:r>
              <a:rPr lang="en-US"/>
              <a:t>76% are worried that they cannot trust the information they see or read in social media about banks and financial institutions.</a:t>
            </a:r>
          </a:p>
        </p:txBody>
      </p:sp>
      <p:sp>
        <p:nvSpPr>
          <p:cNvPr id="4" name="Slide Number Placeholder 3"/>
          <p:cNvSpPr>
            <a:spLocks noGrp="1"/>
          </p:cNvSpPr>
          <p:nvPr>
            <p:ph type="sldNum" sz="quarter" idx="5"/>
          </p:nvPr>
        </p:nvSpPr>
        <p:spPr/>
        <p:txBody>
          <a:bodyPr/>
          <a:lstStyle/>
          <a:p>
            <a:pPr defTabSz="465887">
              <a:defRPr/>
            </a:pPr>
            <a:fld id="{26969211-55AC-4707-9CAF-9AC294D7EB3B}" type="slidenum">
              <a:rPr lang="en-US">
                <a:solidFill>
                  <a:prstClr val="black"/>
                </a:solidFill>
                <a:latin typeface="Arial" panose="020B0604020202020204" pitchFamily="34" charset="0"/>
              </a:rPr>
              <a:pPr defTabSz="465887">
                <a:defRPr/>
              </a:pPr>
              <a:t>15</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7068061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Yet, near about inflation specifically remain higher, but relatively unchanged.</a:t>
            </a:r>
          </a:p>
        </p:txBody>
      </p:sp>
      <p:sp>
        <p:nvSpPr>
          <p:cNvPr id="4" name="Slide Number Placeholder 3"/>
          <p:cNvSpPr>
            <a:spLocks noGrp="1"/>
          </p:cNvSpPr>
          <p:nvPr>
            <p:ph type="sldNum" sz="quarter" idx="5"/>
          </p:nvPr>
        </p:nvSpPr>
        <p:spPr/>
        <p:txBody>
          <a:bodyPr/>
          <a:lstStyle/>
          <a:p>
            <a:pPr defTabSz="465887">
              <a:defRPr/>
            </a:pPr>
            <a:fld id="{26969211-55AC-4707-9CAF-9AC294D7EB3B}" type="slidenum">
              <a:rPr lang="en-US">
                <a:solidFill>
                  <a:prstClr val="black"/>
                </a:solidFill>
                <a:latin typeface="Arial" panose="020B0604020202020204" pitchFamily="34" charset="0"/>
              </a:rPr>
              <a:pPr defTabSz="465887">
                <a:defRPr/>
              </a:pPr>
              <a:t>16</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32644205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69211-55AC-4707-9CAF-9AC294D7EB3B}"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911028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BB0F-D06B-4176-9544-4A1A7753C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40224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a:t>So against that backdrop for Financial Services, let’s talk Trust building.</a:t>
            </a:r>
          </a:p>
          <a:p>
            <a:endParaRPr lang="en-US"/>
          </a:p>
        </p:txBody>
      </p:sp>
      <p:sp>
        <p:nvSpPr>
          <p:cNvPr id="4" name="Slide Number Placeholder 3"/>
          <p:cNvSpPr>
            <a:spLocks noGrp="1"/>
          </p:cNvSpPr>
          <p:nvPr>
            <p:ph type="sldNum" sz="quarter" idx="5"/>
          </p:nvPr>
        </p:nvSpPr>
        <p:spPr/>
        <p:txBody>
          <a:bodyPr/>
          <a:lstStyle/>
          <a:p>
            <a:fld id="{45EE0624-256E-4FF9-B5B1-218A869EC8C7}" type="slidenum">
              <a:rPr lang="en-US" smtClean="0"/>
              <a:t>19</a:t>
            </a:fld>
            <a:endParaRPr lang="en-US"/>
          </a:p>
        </p:txBody>
      </p:sp>
    </p:spTree>
    <p:extLst>
      <p:ext uri="{BB962C8B-B14F-4D97-AF65-F5344CB8AC3E}">
        <p14:creationId xmlns:p14="http://schemas.microsoft.com/office/powerpoint/2010/main" val="30055962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6621">
              <a:defRPr/>
            </a:pPr>
            <a:r>
              <a:rPr lang="en-US"/>
              <a:t>The Trust Barometer is in its 23rd year – now fielded in 28 countries on six continents, with an average of 1,150 respondents per country.</a:t>
            </a:r>
          </a:p>
          <a:p>
            <a:pPr defTabSz="976621">
              <a:defRPr/>
            </a:pPr>
            <a:endParaRPr lang="en-US"/>
          </a:p>
          <a:p>
            <a:pPr defTabSz="976621">
              <a:defRPr/>
            </a:pPr>
            <a:r>
              <a:rPr lang="en-US"/>
              <a:t>The surveys were fielded near the end of 2022, from the first to 28</a:t>
            </a:r>
            <a:r>
              <a:rPr lang="en-US" baseline="30000"/>
              <a:t>th</a:t>
            </a:r>
            <a:r>
              <a:rPr lang="en-US"/>
              <a:t> of November. </a:t>
            </a:r>
          </a:p>
          <a:p>
            <a:pPr defTabSz="976621">
              <a:defRPr/>
            </a:pPr>
            <a:endParaRPr lang="en-US"/>
          </a:p>
          <a:p>
            <a:pPr defTabSz="976621">
              <a:defRPr/>
            </a:pPr>
            <a:r>
              <a:rPr lang="en-US"/>
              <a:t>Pay attention, as we go through the presentation, we clearly go through where the global averages changes to have a consistent year to year trendline or where we’re not able to ask questions that are sensitive to certain markets. </a:t>
            </a:r>
          </a:p>
          <a:p>
            <a:pPr defTabSz="976621">
              <a:defRPr/>
            </a:pPr>
            <a:endParaRPr lang="en-US"/>
          </a:p>
          <a:p>
            <a:pPr defTabSz="976621">
              <a:defRPr/>
            </a:pPr>
            <a:r>
              <a:rPr lang="en-US"/>
              <a:t>Also new this year, we’re noting statistical significance with a highlighted circle as displayed on the right. This simply means that the year over year change indicated is very unlikely to be due to a random data fluctuation.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6969211-55AC-4707-9CAF-9AC294D7EB3B}" type="slidenum">
              <a:rPr kumimoji="0" lang="en-US" sz="1200" b="0" i="0" u="none" strike="noStrike" kern="1200" cap="none" spc="0" normalizeH="0" baseline="0" noProof="0" smtClean="0">
                <a:ln>
                  <a:noFill/>
                </a:ln>
                <a:solidFill>
                  <a:prstClr val="black"/>
                </a:solidFill>
                <a:effectLst/>
                <a:uLnTx/>
                <a:uFillTx/>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ea typeface="+mn-ea"/>
              <a:cs typeface="+mn-cs"/>
            </a:endParaRPr>
          </a:p>
        </p:txBody>
      </p:sp>
    </p:spTree>
    <p:extLst>
      <p:ext uri="{BB962C8B-B14F-4D97-AF65-F5344CB8AC3E}">
        <p14:creationId xmlns:p14="http://schemas.microsoft.com/office/powerpoint/2010/main" val="25065596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are CEOs obligated to do?</a:t>
            </a:r>
          </a:p>
          <a:p>
            <a:endParaRPr lang="en-US"/>
          </a:p>
          <a:p>
            <a:r>
              <a:rPr lang="en-US"/>
              <a:t>A lot of it has to do with personal and economic security. </a:t>
            </a:r>
          </a:p>
          <a:p>
            <a:endParaRPr lang="en-US"/>
          </a:p>
          <a:p>
            <a:r>
              <a:rPr lang="en-US"/>
              <a:t>People want fair compensation for employees, strong and safe communities, properly paid taxes, and skill training for employees who are displaced by automation and other technologies. </a:t>
            </a:r>
          </a:p>
        </p:txBody>
      </p:sp>
      <p:sp>
        <p:nvSpPr>
          <p:cNvPr id="4" name="Slide Number Placeholder 3"/>
          <p:cNvSpPr>
            <a:spLocks noGrp="1"/>
          </p:cNvSpPr>
          <p:nvPr>
            <p:ph type="sldNum" sz="quarter" idx="5"/>
          </p:nvPr>
        </p:nvSpPr>
        <p:spPr/>
        <p:txBody>
          <a:bodyPr/>
          <a:lstStyle/>
          <a:p>
            <a:pPr defTabSz="465887">
              <a:defRPr/>
            </a:pPr>
            <a:fld id="{26969211-55AC-4707-9CAF-9AC294D7EB3B}" type="slidenum">
              <a:rPr lang="en-US">
                <a:solidFill>
                  <a:prstClr val="black"/>
                </a:solidFill>
                <a:latin typeface="Arial" panose="020B0604020202020204" pitchFamily="34" charset="0"/>
              </a:rPr>
              <a:pPr defTabSz="465887">
                <a:defRPr/>
              </a:pPr>
              <a:t>20</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219198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 categories are down.</a:t>
            </a:r>
          </a:p>
          <a:p>
            <a:endParaRPr lang="en-US"/>
          </a:p>
          <a:p>
            <a:r>
              <a:rPr lang="en-US"/>
              <a:t>Making a positive impact on society and being honest down 7 points. </a:t>
            </a:r>
          </a:p>
        </p:txBody>
      </p:sp>
      <p:sp>
        <p:nvSpPr>
          <p:cNvPr id="4" name="Slide Number Placeholder 3"/>
          <p:cNvSpPr>
            <a:spLocks noGrp="1"/>
          </p:cNvSpPr>
          <p:nvPr>
            <p:ph type="sldNum" sz="quarter" idx="5"/>
          </p:nvPr>
        </p:nvSpPr>
        <p:spPr/>
        <p:txBody>
          <a:bodyPr/>
          <a:lstStyle/>
          <a:p>
            <a:pPr defTabSz="931774">
              <a:defRPr/>
            </a:pPr>
            <a:fld id="{45EE0624-256E-4FF9-B5B1-218A869EC8C7}"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4050662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3863" y="1162050"/>
            <a:ext cx="5575300" cy="3136900"/>
          </a:xfrm>
        </p:spPr>
      </p:sp>
      <p:sp>
        <p:nvSpPr>
          <p:cNvPr id="3" name="Notes Placeholder 2"/>
          <p:cNvSpPr>
            <a:spLocks noGrp="1"/>
          </p:cNvSpPr>
          <p:nvPr>
            <p:ph type="body" idx="1"/>
          </p:nvPr>
        </p:nvSpPr>
        <p:spPr/>
        <p:txBody>
          <a:bodyPr/>
          <a:lstStyle/>
          <a:p>
            <a:r>
              <a:rPr lang="en-US"/>
              <a:t>Another number that has remained stable since the Global Financial Crisis is that –</a:t>
            </a:r>
          </a:p>
          <a:p>
            <a:r>
              <a:rPr lang="en-US"/>
              <a:t> </a:t>
            </a:r>
          </a:p>
          <a:p>
            <a:r>
              <a:rPr lang="en-US"/>
              <a:t>While Financial Services in near the least trusted sector that we survey, the employees of Financial Services companies trust their employer more than any other sector that we survey. </a:t>
            </a:r>
          </a:p>
          <a:p>
            <a:endParaRPr lang="en-US"/>
          </a:p>
          <a:p>
            <a:r>
              <a:rPr lang="en-US"/>
              <a:t>As communicators, that tells us that within Financial Services companies, we have a strong army of brand ambassadors ready to lend voice to support the brand and the business. </a:t>
            </a:r>
          </a:p>
          <a:p>
            <a:endParaRPr lang="en-US"/>
          </a:p>
          <a:p>
            <a:r>
              <a:rPr lang="en-US"/>
              <a:t>How do we tap into to this energy in a way that is culturally appropriate based on various company’s culture and strategy?</a:t>
            </a:r>
          </a:p>
        </p:txBody>
      </p:sp>
      <p:sp>
        <p:nvSpPr>
          <p:cNvPr id="4" name="Slide Number Placeholder 3"/>
          <p:cNvSpPr>
            <a:spLocks noGrp="1"/>
          </p:cNvSpPr>
          <p:nvPr>
            <p:ph type="sldNum" sz="quarter" idx="5"/>
          </p:nvPr>
        </p:nvSpPr>
        <p:spPr/>
        <p:txBody>
          <a:bodyPr/>
          <a:lstStyle/>
          <a:p>
            <a:pPr defTabSz="931774">
              <a:defRPr/>
            </a:pPr>
            <a:fld id="{26969211-55AC-4707-9CAF-9AC294D7EB3B}" type="slidenum">
              <a:rPr lang="en-US">
                <a:solidFill>
                  <a:prstClr val="black"/>
                </a:solidFill>
                <a:latin typeface="Calibri" panose="020F0502020204030204"/>
              </a:rPr>
              <a:pPr defTabSz="931774">
                <a:def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37995758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a strong showing again here for Employer data – the most trusted source for media and information, ahead of government by 8 points. </a:t>
            </a:r>
          </a:p>
          <a:p>
            <a:endParaRPr lang="en-US"/>
          </a:p>
          <a:p>
            <a:r>
              <a:rPr lang="en-US"/>
              <a:t>Let me repeat that – people trust their employer's news channels more than mainstream media. </a:t>
            </a:r>
          </a:p>
          <a:p>
            <a:endParaRPr lang="en-US"/>
          </a:p>
          <a:p>
            <a:r>
              <a:rPr lang="en-US"/>
              <a:t>That is amazing and should be a channel that is utilized and valued by business. </a:t>
            </a:r>
          </a:p>
          <a:p>
            <a:endParaRPr lang="en-US"/>
          </a:p>
        </p:txBody>
      </p:sp>
      <p:sp>
        <p:nvSpPr>
          <p:cNvPr id="4" name="Slide Number Placeholder 3"/>
          <p:cNvSpPr>
            <a:spLocks noGrp="1"/>
          </p:cNvSpPr>
          <p:nvPr>
            <p:ph type="sldNum" sz="quarter" idx="5"/>
          </p:nvPr>
        </p:nvSpPr>
        <p:spPr/>
        <p:txBody>
          <a:bodyPr/>
          <a:lstStyle/>
          <a:p>
            <a:pPr defTabSz="931774">
              <a:defRPr/>
            </a:pPr>
            <a:fld id="{FAD7BB0F-D06B-4176-9544-4A1A7753CD65}" type="slidenum">
              <a:rPr lang="en-US">
                <a:solidFill>
                  <a:prstClr val="black"/>
                </a:solidFill>
                <a:latin typeface="Calibri" panose="020F0502020204030204"/>
              </a:rPr>
              <a:pPr defTabSz="931774">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32441962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45EE0624-256E-4FF9-B5B1-218A869EC8C7}" type="slidenum">
              <a:rPr lang="en-US">
                <a:solidFill>
                  <a:prstClr val="black"/>
                </a:solidFill>
                <a:latin typeface="Calibri" panose="020F0502020204030204"/>
              </a:rPr>
              <a:pPr defTabSz="931774">
                <a:def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6029013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Among the respondents who thought that business could indeed take action without being politicized, here’s what they recommended: </a:t>
            </a:r>
          </a:p>
          <a:p>
            <a:endParaRPr lang="en-US"/>
          </a:p>
          <a:p>
            <a:r>
              <a:rPr lang="en-US"/>
              <a:t>1) be a trustworthy information source, </a:t>
            </a:r>
          </a:p>
          <a:p>
            <a:r>
              <a:rPr lang="en-US"/>
              <a:t>2) base what you do on science,</a:t>
            </a:r>
          </a:p>
          <a:p>
            <a:r>
              <a:rPr lang="en-US"/>
              <a:t>3) avoid aligning with a single political party, </a:t>
            </a:r>
          </a:p>
          <a:p>
            <a:r>
              <a:rPr lang="en-US"/>
              <a:t>4) act on the same values over time, and </a:t>
            </a:r>
          </a:p>
          <a:p>
            <a:r>
              <a:rPr lang="en-US"/>
              <a:t>5) link your actions to your business bottom line. </a:t>
            </a:r>
          </a:p>
          <a:p>
            <a:endParaRPr lang="en-US"/>
          </a:p>
          <a:p>
            <a:r>
              <a:rPr lang="en-US"/>
              <a:t>The facts are your friend.</a:t>
            </a:r>
          </a:p>
        </p:txBody>
      </p:sp>
      <p:sp>
        <p:nvSpPr>
          <p:cNvPr id="4" name="Slide Number Placeholder 3"/>
          <p:cNvSpPr>
            <a:spLocks noGrp="1"/>
          </p:cNvSpPr>
          <p:nvPr>
            <p:ph type="sldNum" sz="quarter" idx="5"/>
          </p:nvPr>
        </p:nvSpPr>
        <p:spPr/>
        <p:txBody>
          <a:bodyPr/>
          <a:lstStyle/>
          <a:p>
            <a:pPr defTabSz="465887">
              <a:defRPr/>
            </a:pPr>
            <a:fld id="{26969211-55AC-4707-9CAF-9AC294D7EB3B}" type="slidenum">
              <a:rPr lang="en-US">
                <a:solidFill>
                  <a:prstClr val="black"/>
                </a:solidFill>
                <a:latin typeface="Arial" panose="020B0604020202020204" pitchFamily="34" charset="0"/>
              </a:rPr>
              <a:pPr defTabSz="465887">
                <a:defRPr/>
              </a:pPr>
              <a:t>25</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2608036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853"/>
            <a:r>
              <a:rPr lang="en-US">
                <a:solidFill>
                  <a:srgbClr val="1B1B1B"/>
                </a:solidFill>
                <a:effectLst/>
                <a:latin typeface="+mn-lt"/>
                <a:ea typeface="Times New Roman" panose="02020603050405020304" pitchFamily="18" charset="0"/>
                <a:cs typeface="Times New Roman" panose="02020603050405020304" pitchFamily="18" charset="0"/>
              </a:rPr>
              <a:t>Building and reinforcing Trust today all comes down to transparency, honesty and preparedness. It is not possible to respond with the force of speed necessary in a socially, globally connected world without having a well thought through strategy, positioning and plan in advance</a:t>
            </a:r>
            <a:r>
              <a:rPr lang="en-US">
                <a:solidFill>
                  <a:srgbClr val="1B1B1B"/>
                </a:solidFill>
                <a:ea typeface="Times New Roman" panose="02020603050405020304" pitchFamily="18" charset="0"/>
                <a:cs typeface="Times New Roman" panose="02020603050405020304" pitchFamily="18" charset="0"/>
              </a:rPr>
              <a:t>. With that in place, financial services must:</a:t>
            </a:r>
          </a:p>
          <a:p>
            <a:pPr marL="4853"/>
            <a:endParaRPr lang="en-US">
              <a:solidFill>
                <a:srgbClr val="1B1B1B"/>
              </a:solidFill>
              <a:ea typeface="Times New Roman" panose="02020603050405020304" pitchFamily="18" charset="0"/>
              <a:cs typeface="Times New Roman" panose="02020603050405020304" pitchFamily="18" charset="0"/>
            </a:endParaRPr>
          </a:p>
          <a:p>
            <a:pPr marL="237797" indent="-232943">
              <a:buAutoNum type="arabicParenR"/>
            </a:pPr>
            <a:r>
              <a:rPr lang="en-US">
                <a:solidFill>
                  <a:srgbClr val="1B1B1B"/>
                </a:solidFill>
                <a:ea typeface="Times New Roman" panose="02020603050405020304" pitchFamily="18" charset="0"/>
                <a:cs typeface="Times New Roman" panose="02020603050405020304" pitchFamily="18" charset="0"/>
              </a:rPr>
              <a:t>Over Communicate – Assume nothing when getting your message out.</a:t>
            </a:r>
          </a:p>
          <a:p>
            <a:pPr marL="237797" indent="-232943">
              <a:buAutoNum type="arabicParenR"/>
            </a:pPr>
            <a:r>
              <a:rPr lang="en-US">
                <a:solidFill>
                  <a:srgbClr val="1B1B1B"/>
                </a:solidFill>
                <a:ea typeface="Times New Roman" panose="02020603050405020304" pitchFamily="18" charset="0"/>
                <a:cs typeface="Times New Roman" panose="02020603050405020304" pitchFamily="18" charset="0"/>
              </a:rPr>
              <a:t>Establish Push Channels – Go to your audience. They will not come to you.</a:t>
            </a:r>
          </a:p>
          <a:p>
            <a:pPr marL="237797" indent="-232943">
              <a:buAutoNum type="arabicParenR"/>
            </a:pPr>
            <a:r>
              <a:rPr lang="en-US">
                <a:solidFill>
                  <a:srgbClr val="1B1B1B"/>
                </a:solidFill>
                <a:ea typeface="Times New Roman" panose="02020603050405020304" pitchFamily="18" charset="0"/>
                <a:cs typeface="Times New Roman" panose="02020603050405020304" pitchFamily="18" charset="0"/>
              </a:rPr>
              <a:t>Action Pack the Narrative – Make it credible, fact-based, and interesting to read.</a:t>
            </a:r>
          </a:p>
          <a:p>
            <a:pPr marL="237797" indent="-232943">
              <a:buAutoNum type="arabicParenR"/>
            </a:pPr>
            <a:r>
              <a:rPr lang="en-US">
                <a:solidFill>
                  <a:srgbClr val="1B1B1B"/>
                </a:solidFill>
                <a:ea typeface="Times New Roman" panose="02020603050405020304" pitchFamily="18" charset="0"/>
                <a:cs typeface="Times New Roman" panose="02020603050405020304" pitchFamily="18" charset="0"/>
              </a:rPr>
              <a:t>Use Trusted 3rd Parties – Leverage their credibility to eliminate speculation and accelerate trust in your organization.</a:t>
            </a:r>
          </a:p>
          <a:p>
            <a:pPr marL="4853"/>
            <a:endParaRPr lang="en-US">
              <a:solidFill>
                <a:srgbClr val="1B1B1B"/>
              </a:solidFill>
              <a:effectLst/>
              <a:latin typeface="+mn-lt"/>
              <a:ea typeface="Times New Roman" panose="02020603050405020304" pitchFamily="18" charset="0"/>
              <a:cs typeface="Times New Roman" panose="02020603050405020304" pitchFamily="18" charset="0"/>
            </a:endParaRPr>
          </a:p>
          <a:p>
            <a:pPr marL="4853"/>
            <a:r>
              <a:rPr lang="en-US">
                <a:solidFill>
                  <a:srgbClr val="1B1B1B"/>
                </a:solidFill>
                <a:effectLst/>
                <a:latin typeface="+mn-lt"/>
                <a:ea typeface="Times New Roman" panose="02020603050405020304" pitchFamily="18" charset="0"/>
                <a:cs typeface="Times New Roman" panose="02020603050405020304" pitchFamily="18" charset="0"/>
              </a:rPr>
              <a:t>Even the most well-run companies face broader based sector risk, when the outcome for one company can impact outcomes for many others in the same space.</a:t>
            </a:r>
          </a:p>
          <a:p>
            <a:pPr marL="4853"/>
            <a:r>
              <a:rPr lang="en-US">
                <a:solidFill>
                  <a:srgbClr val="1B1B1B"/>
                </a:solidFill>
                <a:effectLst/>
                <a:latin typeface="+mn-lt"/>
                <a:ea typeface="Times New Roman" panose="02020603050405020304" pitchFamily="18" charset="0"/>
                <a:cs typeface="Times New Roman" panose="02020603050405020304" pitchFamily="18" charset="0"/>
              </a:rPr>
              <a:t> </a:t>
            </a:r>
          </a:p>
          <a:p>
            <a:pPr marL="4853"/>
            <a:r>
              <a:rPr lang="en-US">
                <a:solidFill>
                  <a:srgbClr val="1B1B1B"/>
                </a:solidFill>
                <a:effectLst/>
                <a:latin typeface="+mn-lt"/>
                <a:ea typeface="Times New Roman" panose="02020603050405020304" pitchFamily="18" charset="0"/>
                <a:cs typeface="Times New Roman" panose="02020603050405020304" pitchFamily="18" charset="0"/>
              </a:rPr>
              <a:t>Establishing and embracing company values should drive much of the approach to response. Once those values are well understood externally, stakeholders will assign certain expectations that can help good companies navigate rocky terrains and build trust along the way. </a:t>
            </a:r>
            <a:r>
              <a:rPr lang="en-US">
                <a:solidFill>
                  <a:srgbClr val="1B1B1B"/>
                </a:solidFill>
                <a:effectLst/>
                <a:latin typeface="+mn-lt"/>
                <a:ea typeface="Calibri" panose="020F0502020204030204" pitchFamily="34" charset="0"/>
                <a:cs typeface="Times New Roman" panose="02020603050405020304" pitchFamily="18" charset="0"/>
              </a:rPr>
              <a:t>Let’s talk Trust!</a:t>
            </a:r>
            <a:endParaRPr lang="en-US">
              <a:effectLst/>
              <a:latin typeface="+mn-lt"/>
              <a:ea typeface="Calibri" panose="020F0502020204030204" pitchFamily="34" charset="0"/>
              <a:cs typeface="Times New Roman" panose="02020603050405020304" pitchFamily="18" charset="0"/>
            </a:endParaRPr>
          </a:p>
          <a:p>
            <a:endParaRPr lang="en-US" sz="1400">
              <a:solidFill>
                <a:srgbClr val="1B1B1B"/>
              </a:solidFill>
              <a:ea typeface="Times New Roman" panose="02020603050405020304" pitchFamily="18" charset="0"/>
              <a:cs typeface="Times New Roman" panose="02020603050405020304" pitchFamily="18" charset="0"/>
            </a:endParaRPr>
          </a:p>
          <a:p>
            <a:endParaRPr lang="en-US">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465887">
              <a:defRPr/>
            </a:pPr>
            <a:fld id="{26969211-55AC-4707-9CAF-9AC294D7EB3B}" type="slidenum">
              <a:rPr lang="en-US">
                <a:solidFill>
                  <a:prstClr val="black"/>
                </a:solidFill>
                <a:latin typeface="Arial" panose="020B0604020202020204" pitchFamily="34" charset="0"/>
              </a:rPr>
              <a:pPr defTabSz="465887">
                <a:defRPr/>
              </a:pPr>
              <a:t>26</a:t>
            </a:fld>
            <a:endParaRPr lang="en-US">
              <a:solidFill>
                <a:prstClr val="black"/>
              </a:solidFill>
              <a:latin typeface="Arial" panose="020B0604020202020204" pitchFamily="34" charset="0"/>
            </a:endParaRPr>
          </a:p>
        </p:txBody>
      </p:sp>
    </p:spTree>
    <p:extLst>
      <p:ext uri="{BB962C8B-B14F-4D97-AF65-F5344CB8AC3E}">
        <p14:creationId xmlns:p14="http://schemas.microsoft.com/office/powerpoint/2010/main" val="8389392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30"/>
              </a:spcAft>
            </a:pPr>
            <a:r>
              <a:rPr lang="en-US"/>
              <a:t>In two decades of research, we have documented many trends in trust. More recently, we have seen transparency, disinformation and cyclical distrust all serve as central themes of the Trust Barometer. Indeed, these themes have given rise to our area of inquiry for this report: polarization. As we’ll discuss shortly, polarization – usually thought of as a political issue – has huge impacts for business, from employee base to customer base to brand positioning.</a:t>
            </a:r>
          </a:p>
        </p:txBody>
      </p:sp>
    </p:spTree>
    <p:extLst>
      <p:ext uri="{BB962C8B-B14F-4D97-AF65-F5344CB8AC3E}">
        <p14:creationId xmlns:p14="http://schemas.microsoft.com/office/powerpoint/2010/main" val="1520746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One of our major findings this year is a massive change in global economic sentiment. The pocketbook picture isn’t pretty.</a:t>
            </a:r>
          </a:p>
          <a:p>
            <a:endParaRPr lang="en-US"/>
          </a:p>
          <a:p>
            <a:r>
              <a:rPr lang="en-US" i="1"/>
              <a:t>Image: A woman checks her receipt at a supermarket in Serbia.</a:t>
            </a:r>
          </a:p>
        </p:txBody>
      </p:sp>
      <p:sp>
        <p:nvSpPr>
          <p:cNvPr id="4" name="Slide Number Placeholder 3"/>
          <p:cNvSpPr>
            <a:spLocks noGrp="1"/>
          </p:cNvSpPr>
          <p:nvPr>
            <p:ph type="sldNum" sz="quarter" idx="5"/>
          </p:nvPr>
        </p:nvSpPr>
        <p:spPr/>
        <p:txBody>
          <a:bodyPr/>
          <a:lstStyle/>
          <a:p>
            <a:fld id="{26969211-55AC-4707-9CAF-9AC294D7EB3B}" type="slidenum">
              <a:rPr lang="en-US" smtClean="0"/>
              <a:t>4</a:t>
            </a:fld>
            <a:endParaRPr lang="en-US"/>
          </a:p>
        </p:txBody>
      </p:sp>
    </p:spTree>
    <p:extLst>
      <p:ext uri="{BB962C8B-B14F-4D97-AF65-F5344CB8AC3E}">
        <p14:creationId xmlns:p14="http://schemas.microsoft.com/office/powerpoint/2010/main" val="28279382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fact, there has been a dramatic collapse in economic optimism around the world. We asked people about how they felt about their economics prospects – did they think that they and their families will be better off in five years. Responses to this question had been steady for a while, but over the last year, we saw a drastic 10 point drop. A stunning 24 of the 28 countries surveyed are reporting all-time lows, including every developed market. This means that globally, people are much less excited about their financial prospects than they were a year ago. And as we’ll see, that sets up an environment of polarization. </a:t>
            </a:r>
          </a:p>
        </p:txBody>
      </p:sp>
      <p:sp>
        <p:nvSpPr>
          <p:cNvPr id="4" name="Slide Number Placeholder 3"/>
          <p:cNvSpPr>
            <a:spLocks noGrp="1"/>
          </p:cNvSpPr>
          <p:nvPr>
            <p:ph type="sldNum" sz="quarter" idx="5"/>
          </p:nvPr>
        </p:nvSpPr>
        <p:spPr/>
        <p:txBody>
          <a:bodyPr/>
          <a:lstStyle/>
          <a:p>
            <a:fld id="{26969211-55AC-4707-9CAF-9AC294D7EB3B}" type="slidenum">
              <a:rPr lang="en-US" smtClean="0"/>
              <a:t>5</a:t>
            </a:fld>
            <a:endParaRPr lang="en-US"/>
          </a:p>
        </p:txBody>
      </p:sp>
    </p:spTree>
    <p:extLst>
      <p:ext uri="{BB962C8B-B14F-4D97-AF65-F5344CB8AC3E}">
        <p14:creationId xmlns:p14="http://schemas.microsoft.com/office/powerpoint/2010/main" val="19705167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That economic fear is one log on a bigger fire of fears and anxieties. Indeed, we see that economic fears – whether you’ll lose your job or if inflation will make things less affordable – match large scale, survival-related fears that affect the breadth of society, like climate change, nuclear war, or resource shortages. People are dealing with a lot of fear, both day-to-day and long-term issues. So with all this fear, who do we turn to for stability? </a:t>
            </a:r>
          </a:p>
        </p:txBody>
      </p:sp>
      <p:sp>
        <p:nvSpPr>
          <p:cNvPr id="4" name="Slide Number Placeholder 3"/>
          <p:cNvSpPr>
            <a:spLocks noGrp="1"/>
          </p:cNvSpPr>
          <p:nvPr>
            <p:ph type="sldNum" sz="quarter" idx="5"/>
          </p:nvPr>
        </p:nvSpPr>
        <p:spPr/>
        <p:txBody>
          <a:bodyPr/>
          <a:lstStyle/>
          <a:p>
            <a:fld id="{26969211-55AC-4707-9CAF-9AC294D7EB3B}" type="slidenum">
              <a:rPr lang="en-US" smtClean="0"/>
              <a:t>6</a:t>
            </a:fld>
            <a:endParaRPr lang="en-US"/>
          </a:p>
        </p:txBody>
      </p:sp>
    </p:spTree>
    <p:extLst>
      <p:ext uri="{BB962C8B-B14F-4D97-AF65-F5344CB8AC3E}">
        <p14:creationId xmlns:p14="http://schemas.microsoft.com/office/powerpoint/2010/main" val="296106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After reviewing this environment of fear, we move to trust. Business remains our only trusted institution at 62 points. NGOs and Media both fell by a point year-over-year, while government stayed the same. Looking at the table below the charts, we see which countries are least trusting of given institutions. South Korea is the most skeptical of business, Germany distrustful of NGOs, Argentina – following a year of economic tumult – is very low on government at just 20 points, and the UK is relatively low on Media. The upshot: Business is uniquely positioned, with some unique responsibilities. </a:t>
            </a:r>
          </a:p>
        </p:txBody>
      </p:sp>
      <p:sp>
        <p:nvSpPr>
          <p:cNvPr id="4" name="Slide Number Placeholder 3"/>
          <p:cNvSpPr>
            <a:spLocks noGrp="1"/>
          </p:cNvSpPr>
          <p:nvPr>
            <p:ph type="sldNum" sz="quarter" idx="5"/>
          </p:nvPr>
        </p:nvSpPr>
        <p:spPr/>
        <p:txBody>
          <a:bodyPr/>
          <a:lstStyle/>
          <a:p>
            <a:fld id="{26969211-55AC-4707-9CAF-9AC294D7EB3B}" type="slidenum">
              <a:rPr lang="en-US" smtClean="0"/>
              <a:t>7</a:t>
            </a:fld>
            <a:endParaRPr lang="en-US"/>
          </a:p>
        </p:txBody>
      </p:sp>
    </p:spTree>
    <p:extLst>
      <p:ext uri="{BB962C8B-B14F-4D97-AF65-F5344CB8AC3E}">
        <p14:creationId xmlns:p14="http://schemas.microsoft.com/office/powerpoint/2010/main" val="2380669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What could be driving down these trust scores? We asked people about whether the four institutions provided more misleading or trustworthy information. Globally, our respondents said that government provided more false information than quality information. And media – traditionally the guardians of information – provided just as much unreliable as reliable info. Business and NGOs are both seen as providing much more trustworthy information. </a:t>
            </a:r>
          </a:p>
        </p:txBody>
      </p:sp>
      <p:sp>
        <p:nvSpPr>
          <p:cNvPr id="4" name="Slide Number Placeholder 3"/>
          <p:cNvSpPr>
            <a:spLocks noGrp="1"/>
          </p:cNvSpPr>
          <p:nvPr>
            <p:ph type="sldNum" sz="quarter" idx="5"/>
          </p:nvPr>
        </p:nvSpPr>
        <p:spPr/>
        <p:txBody>
          <a:bodyPr/>
          <a:lstStyle/>
          <a:p>
            <a:fld id="{26969211-55AC-4707-9CAF-9AC294D7EB3B}" type="slidenum">
              <a:rPr lang="en-US" smtClean="0"/>
              <a:t>8</a:t>
            </a:fld>
            <a:endParaRPr lang="en-US"/>
          </a:p>
        </p:txBody>
      </p:sp>
    </p:spTree>
    <p:extLst>
      <p:ext uri="{BB962C8B-B14F-4D97-AF65-F5344CB8AC3E}">
        <p14:creationId xmlns:p14="http://schemas.microsoft.com/office/powerpoint/2010/main" val="84065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that brings us to our major tension. We’ve already discussed how business is so trusted. But we’ve also noted how prevalent and powerful polarization is, how much it seeps into different aspects of life. What happens when those two trends collide? It makes for a unique role: People expect more from business – and business faces higher risks.</a:t>
            </a:r>
          </a:p>
          <a:p>
            <a:endParaRPr lang="en-US"/>
          </a:p>
          <a:p>
            <a:r>
              <a:rPr lang="en-US" i="1"/>
              <a:t>Image: Supporters of the Trinamool Congress party in Kolkata, India, display banners and slogans against government policies.</a:t>
            </a:r>
          </a:p>
        </p:txBody>
      </p:sp>
      <p:sp>
        <p:nvSpPr>
          <p:cNvPr id="4" name="Slide Number Placeholder 3"/>
          <p:cNvSpPr>
            <a:spLocks noGrp="1"/>
          </p:cNvSpPr>
          <p:nvPr>
            <p:ph type="sldNum" sz="quarter" idx="5"/>
          </p:nvPr>
        </p:nvSpPr>
        <p:spPr/>
        <p:txBody>
          <a:bodyPr/>
          <a:lstStyle/>
          <a:p>
            <a:fld id="{26969211-55AC-4707-9CAF-9AC294D7EB3B}" type="slidenum">
              <a:rPr lang="en-US" smtClean="0"/>
              <a:t>9</a:t>
            </a:fld>
            <a:endParaRPr lang="en-US"/>
          </a:p>
        </p:txBody>
      </p:sp>
    </p:spTree>
    <p:extLst>
      <p:ext uri="{BB962C8B-B14F-4D97-AF65-F5344CB8AC3E}">
        <p14:creationId xmlns:p14="http://schemas.microsoft.com/office/powerpoint/2010/main" val="55010488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hdphoto" Target="../media/hdphoto5.wdp"/><Relationship Id="rId3" Type="http://schemas.openxmlformats.org/officeDocument/2006/relationships/image" Target="../media/image2.png"/><Relationship Id="rId7" Type="http://schemas.openxmlformats.org/officeDocument/2006/relationships/image" Target="../media/image4.jpeg"/><Relationship Id="rId12" Type="http://schemas.openxmlformats.org/officeDocument/2006/relationships/image" Target="../media/image7.png"/><Relationship Id="rId17" Type="http://schemas.openxmlformats.org/officeDocument/2006/relationships/image" Target="../media/image10.svg"/><Relationship Id="rId2" Type="http://schemas.openxmlformats.org/officeDocument/2006/relationships/image" Target="../media/image1.jpeg"/><Relationship Id="rId16" Type="http://schemas.openxmlformats.org/officeDocument/2006/relationships/image" Target="../media/image9.png"/><Relationship Id="rId1" Type="http://schemas.openxmlformats.org/officeDocument/2006/relationships/slideMaster" Target="../slideMasters/slideMaster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3.png"/><Relationship Id="rId15" Type="http://schemas.microsoft.com/office/2007/relationships/hdphoto" Target="../media/hdphoto6.wdp"/><Relationship Id="rId10" Type="http://schemas.openxmlformats.org/officeDocument/2006/relationships/image" Target="../media/image6.png"/><Relationship Id="rId4" Type="http://schemas.microsoft.com/office/2007/relationships/hdphoto" Target="../media/hdphoto1.wdp"/><Relationship Id="rId9" Type="http://schemas.microsoft.com/office/2007/relationships/hdphoto" Target="../media/hdphoto3.wdp"/><Relationship Id="rId14"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grpSp>
        <p:nvGrpSpPr>
          <p:cNvPr id="56" name="Group 55">
            <a:extLst>
              <a:ext uri="{FF2B5EF4-FFF2-40B4-BE49-F238E27FC236}">
                <a16:creationId xmlns:a16="http://schemas.microsoft.com/office/drawing/2014/main" id="{2C4D0433-F475-6EDE-9649-84023BF553D8}"/>
              </a:ext>
            </a:extLst>
          </p:cNvPr>
          <p:cNvGrpSpPr/>
          <p:nvPr userDrawn="1"/>
        </p:nvGrpSpPr>
        <p:grpSpPr>
          <a:xfrm>
            <a:off x="0" y="-348141"/>
            <a:ext cx="12198936" cy="7554281"/>
            <a:chOff x="-2" y="-352904"/>
            <a:chExt cx="12198936" cy="7554281"/>
          </a:xfrm>
        </p:grpSpPr>
        <p:pic>
          <p:nvPicPr>
            <p:cNvPr id="2" name="Picture 1">
              <a:extLst>
                <a:ext uri="{FF2B5EF4-FFF2-40B4-BE49-F238E27FC236}">
                  <a16:creationId xmlns:a16="http://schemas.microsoft.com/office/drawing/2014/main" id="{54581F73-A952-5527-ABC2-AC1BF1799E8B}"/>
                </a:ext>
              </a:extLst>
            </p:cNvPr>
            <p:cNvPicPr>
              <a:picLocks noChangeAspect="1"/>
            </p:cNvPicPr>
            <p:nvPr userDrawn="1"/>
          </p:nvPicPr>
          <p:blipFill rotWithShape="1">
            <a:blip r:embed="rId2">
              <a:grayscl/>
            </a:blip>
            <a:srcRect l="-14999" t="9524" r="21018" b="16138"/>
            <a:stretch/>
          </p:blipFill>
          <p:spPr>
            <a:xfrm>
              <a:off x="2961011" y="0"/>
              <a:ext cx="3099803" cy="1719072"/>
            </a:xfrm>
            <a:prstGeom prst="rect">
              <a:avLst/>
            </a:prstGeom>
            <a:solidFill>
              <a:srgbClr val="040404"/>
            </a:solidFill>
          </p:spPr>
        </p:pic>
        <p:sp>
          <p:nvSpPr>
            <p:cNvPr id="3" name="Rectangle 2">
              <a:extLst>
                <a:ext uri="{FF2B5EF4-FFF2-40B4-BE49-F238E27FC236}">
                  <a16:creationId xmlns:a16="http://schemas.microsoft.com/office/drawing/2014/main" id="{40C9DB06-C235-DA6B-D74E-B5751A86CC26}"/>
                </a:ext>
              </a:extLst>
            </p:cNvPr>
            <p:cNvSpPr/>
            <p:nvPr userDrawn="1"/>
          </p:nvSpPr>
          <p:spPr>
            <a:xfrm>
              <a:off x="6022268" y="0"/>
              <a:ext cx="3099803" cy="1714500"/>
            </a:xfrm>
            <a:prstGeom prst="rect">
              <a:avLst/>
            </a:prstGeom>
            <a:blipFill dpi="0" rotWithShape="1">
              <a:blip r:embed="rId3" cstate="print">
                <a:grayscl/>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l="-19380" t="-15428" b="-28463"/>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4" name="Rectangle 3">
              <a:extLst>
                <a:ext uri="{FF2B5EF4-FFF2-40B4-BE49-F238E27FC236}">
                  <a16:creationId xmlns:a16="http://schemas.microsoft.com/office/drawing/2014/main" id="{02892D15-CA52-7DF3-71F0-E5760133AE12}"/>
                </a:ext>
              </a:extLst>
            </p:cNvPr>
            <p:cNvSpPr/>
            <p:nvPr userDrawn="1"/>
          </p:nvSpPr>
          <p:spPr>
            <a:xfrm>
              <a:off x="9124757" y="0"/>
              <a:ext cx="3074177" cy="1714500"/>
            </a:xfrm>
            <a:prstGeom prst="rect">
              <a:avLst/>
            </a:prstGeom>
            <a:blipFill dpi="0" rotWithShape="1">
              <a:blip r:embed="rId5" cstate="print">
                <a:grayscl/>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a:fillRect l="-36195" t="-65988" r="-37270" b="-55122"/>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 name="Rectangle 4">
              <a:extLst>
                <a:ext uri="{FF2B5EF4-FFF2-40B4-BE49-F238E27FC236}">
                  <a16:creationId xmlns:a16="http://schemas.microsoft.com/office/drawing/2014/main" id="{C5E2E0A8-C9B6-32B2-1595-E59BAFFCA57D}"/>
                </a:ext>
              </a:extLst>
            </p:cNvPr>
            <p:cNvSpPr/>
            <p:nvPr userDrawn="1"/>
          </p:nvSpPr>
          <p:spPr>
            <a:xfrm>
              <a:off x="4709580" y="1714500"/>
              <a:ext cx="3733878" cy="1714500"/>
            </a:xfrm>
            <a:prstGeom prst="rect">
              <a:avLst/>
            </a:prstGeom>
            <a:blipFill dpi="0" rotWithShape="1">
              <a:blip r:embed="rId7" cstate="print">
                <a:grayscl/>
                <a:extLst>
                  <a:ext uri="{28A0092B-C50C-407E-A947-70E740481C1C}">
                    <a14:useLocalDpi xmlns:a14="http://schemas.microsoft.com/office/drawing/2010/main"/>
                  </a:ext>
                </a:extLst>
              </a:blip>
              <a:srcRect/>
              <a:stretch>
                <a:fillRect l="-15558" t="-13213" r="-3116" b="-60287"/>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6" name="Rectangle 5">
              <a:extLst>
                <a:ext uri="{FF2B5EF4-FFF2-40B4-BE49-F238E27FC236}">
                  <a16:creationId xmlns:a16="http://schemas.microsoft.com/office/drawing/2014/main" id="{6F5561CF-72D5-C122-416A-D88CEA49FBE4}"/>
                </a:ext>
              </a:extLst>
            </p:cNvPr>
            <p:cNvSpPr/>
            <p:nvPr userDrawn="1"/>
          </p:nvSpPr>
          <p:spPr>
            <a:xfrm>
              <a:off x="8443458" y="1714500"/>
              <a:ext cx="3748543" cy="1714500"/>
            </a:xfrm>
            <a:prstGeom prst="rect">
              <a:avLst/>
            </a:prstGeom>
            <a:blipFill dpi="0" rotWithShape="1">
              <a:blip r:embed="rId8" cstate="print">
                <a:graysc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rcRect/>
              <a:stretch>
                <a:fillRect l="-3376" t="-50190" r="-3751" b="-5787"/>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2D8FC44A-8CDB-F4F0-C8BC-02DD9DB7B461}"/>
                </a:ext>
              </a:extLst>
            </p:cNvPr>
            <p:cNvSpPr/>
            <p:nvPr userDrawn="1"/>
          </p:nvSpPr>
          <p:spPr>
            <a:xfrm>
              <a:off x="6413764" y="3429000"/>
              <a:ext cx="3745858" cy="1714500"/>
            </a:xfrm>
            <a:prstGeom prst="rect">
              <a:avLst/>
            </a:prstGeom>
            <a:blipFill dpi="0" rotWithShape="1">
              <a:blip r:embed="rId10" cstate="print">
                <a:grayscl/>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a:ext>
                </a:extLst>
              </a:blip>
              <a:srcRect/>
              <a:stretch>
                <a:fillRect l="-10799" t="-10886" b="-80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8" name="Rectangle 7">
              <a:extLst>
                <a:ext uri="{FF2B5EF4-FFF2-40B4-BE49-F238E27FC236}">
                  <a16:creationId xmlns:a16="http://schemas.microsoft.com/office/drawing/2014/main" id="{F6AEDCAD-4AF4-5632-04CE-BE2B7FC31164}"/>
                </a:ext>
              </a:extLst>
            </p:cNvPr>
            <p:cNvSpPr/>
            <p:nvPr userDrawn="1"/>
          </p:nvSpPr>
          <p:spPr>
            <a:xfrm>
              <a:off x="8128133" y="5143500"/>
              <a:ext cx="4063867" cy="1714500"/>
            </a:xfrm>
            <a:prstGeom prst="rect">
              <a:avLst/>
            </a:prstGeom>
            <a:blipFill dpi="0" rotWithShape="1">
              <a:blip r:embed="rId12" cstate="print">
                <a:grayscl/>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a:ext>
                </a:extLst>
              </a:blip>
              <a:srcRect/>
              <a:stretch>
                <a:fillRect l="-64" t="-53910" r="-20209" b="-44686"/>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9" name="Rectangle 8">
              <a:extLst>
                <a:ext uri="{FF2B5EF4-FFF2-40B4-BE49-F238E27FC236}">
                  <a16:creationId xmlns:a16="http://schemas.microsoft.com/office/drawing/2014/main" id="{EBA490C1-EA00-E2D4-1D28-2FC1FE764782}"/>
                </a:ext>
              </a:extLst>
            </p:cNvPr>
            <p:cNvSpPr/>
            <p:nvPr userDrawn="1"/>
          </p:nvSpPr>
          <p:spPr>
            <a:xfrm>
              <a:off x="10160965" y="3429000"/>
              <a:ext cx="2032377" cy="1714500"/>
            </a:xfrm>
            <a:prstGeom prst="rect">
              <a:avLst/>
            </a:prstGeom>
            <a:blipFill dpi="0" rotWithShape="1">
              <a:blip r:embed="rId14" cstate="print">
                <a:grayscl/>
                <a:extLst>
                  <a:ext uri="{BEBA8EAE-BF5A-486C-A8C5-ECC9F3942E4B}">
                    <a14:imgProps xmlns:a14="http://schemas.microsoft.com/office/drawing/2010/main">
                      <a14:imgLayer r:embed="rId15">
                        <a14:imgEffect>
                          <a14:brightnessContrast contrast="20000"/>
                        </a14:imgEffect>
                      </a14:imgLayer>
                    </a14:imgProps>
                  </a:ext>
                  <a:ext uri="{28A0092B-C50C-407E-A947-70E740481C1C}">
                    <a14:useLocalDpi xmlns:a14="http://schemas.microsoft.com/office/drawing/2010/main"/>
                  </a:ext>
                </a:extLst>
              </a:blip>
              <a:srcRect/>
              <a:stretch>
                <a:fillRect l="-21986" t="-6800" r="-21986" b="-6800"/>
              </a:stretch>
            </a:blip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cxnSp>
          <p:nvCxnSpPr>
            <p:cNvPr id="10" name="Straight Connector 9">
              <a:extLst>
                <a:ext uri="{FF2B5EF4-FFF2-40B4-BE49-F238E27FC236}">
                  <a16:creationId xmlns:a16="http://schemas.microsoft.com/office/drawing/2014/main" id="{F8723114-1A0F-291C-3448-E215613A614E}"/>
                </a:ext>
              </a:extLst>
            </p:cNvPr>
            <p:cNvCxnSpPr>
              <a:cxnSpLocks/>
            </p:cNvCxnSpPr>
            <p:nvPr userDrawn="1"/>
          </p:nvCxnSpPr>
          <p:spPr>
            <a:xfrm>
              <a:off x="6096000" y="3429000"/>
              <a:ext cx="6102934"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307FEC98-0784-6DF5-51F6-6A6F2E073217}"/>
                </a:ext>
              </a:extLst>
            </p:cNvPr>
            <p:cNvCxnSpPr>
              <a:cxnSpLocks/>
            </p:cNvCxnSpPr>
            <p:nvPr userDrawn="1"/>
          </p:nvCxnSpPr>
          <p:spPr>
            <a:xfrm>
              <a:off x="4443984" y="1701800"/>
              <a:ext cx="7748016"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0E58E65-8AC2-9777-1CA8-D11A3269DF22}"/>
                </a:ext>
              </a:extLst>
            </p:cNvPr>
            <p:cNvCxnSpPr>
              <a:cxnSpLocks/>
            </p:cNvCxnSpPr>
            <p:nvPr userDrawn="1"/>
          </p:nvCxnSpPr>
          <p:spPr>
            <a:xfrm>
              <a:off x="7845552" y="5135033"/>
              <a:ext cx="4346448" cy="0"/>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081A41E-3113-0112-8BD0-A7C827135994}"/>
                </a:ext>
              </a:extLst>
            </p:cNvPr>
            <p:cNvCxnSpPr>
              <a:cxnSpLocks/>
            </p:cNvCxnSpPr>
            <p:nvPr userDrawn="1"/>
          </p:nvCxnSpPr>
          <p:spPr>
            <a:xfrm>
              <a:off x="9122071" y="-9528"/>
              <a:ext cx="0" cy="17240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02BA365-9170-F8DD-4A73-A264548C067C}"/>
                </a:ext>
              </a:extLst>
            </p:cNvPr>
            <p:cNvCxnSpPr>
              <a:cxnSpLocks/>
            </p:cNvCxnSpPr>
            <p:nvPr userDrawn="1"/>
          </p:nvCxnSpPr>
          <p:spPr>
            <a:xfrm>
              <a:off x="6022268" y="-9528"/>
              <a:ext cx="0" cy="1724028"/>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06CB4B50-3951-D081-5CA6-303FA9090D1D}"/>
                </a:ext>
              </a:extLst>
            </p:cNvPr>
            <p:cNvCxnSpPr>
              <a:cxnSpLocks/>
            </p:cNvCxnSpPr>
            <p:nvPr userDrawn="1"/>
          </p:nvCxnSpPr>
          <p:spPr>
            <a:xfrm>
              <a:off x="8443458" y="1701800"/>
              <a:ext cx="0" cy="17342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E9CE14E-B155-CA46-7042-197C13116D5F}"/>
                </a:ext>
              </a:extLst>
            </p:cNvPr>
            <p:cNvCxnSpPr>
              <a:cxnSpLocks/>
              <a:endCxn id="8" idx="0"/>
            </p:cNvCxnSpPr>
            <p:nvPr userDrawn="1"/>
          </p:nvCxnSpPr>
          <p:spPr>
            <a:xfrm flipH="1">
              <a:off x="10160067" y="3417527"/>
              <a:ext cx="7704" cy="172597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Freeform 13">
              <a:extLst>
                <a:ext uri="{FF2B5EF4-FFF2-40B4-BE49-F238E27FC236}">
                  <a16:creationId xmlns:a16="http://schemas.microsoft.com/office/drawing/2014/main" id="{144EF20B-869C-4BDC-29C8-4623F65AD940}"/>
                </a:ext>
              </a:extLst>
            </p:cNvPr>
            <p:cNvSpPr/>
            <p:nvPr userDrawn="1"/>
          </p:nvSpPr>
          <p:spPr>
            <a:xfrm>
              <a:off x="-2" y="0"/>
              <a:ext cx="9886915" cy="6866468"/>
            </a:xfrm>
            <a:custGeom>
              <a:avLst/>
              <a:gdLst>
                <a:gd name="connsiteX0" fmla="*/ 3020162 w 10081648"/>
                <a:gd name="connsiteY0" fmla="*/ 1 h 6858001"/>
                <a:gd name="connsiteX1" fmla="*/ 10081648 w 10081648"/>
                <a:gd name="connsiteY1" fmla="*/ 6858001 h 6858001"/>
                <a:gd name="connsiteX2" fmla="*/ 3020162 w 10081648"/>
                <a:gd name="connsiteY2" fmla="*/ 6858001 h 6858001"/>
                <a:gd name="connsiteX3" fmla="*/ 0 w 10081648"/>
                <a:gd name="connsiteY3" fmla="*/ 0 h 6858001"/>
                <a:gd name="connsiteX4" fmla="*/ 3020161 w 10081648"/>
                <a:gd name="connsiteY4" fmla="*/ 0 h 6858001"/>
                <a:gd name="connsiteX5" fmla="*/ 3020161 w 10081648"/>
                <a:gd name="connsiteY5" fmla="*/ 6857999 h 6858001"/>
                <a:gd name="connsiteX6" fmla="*/ 0 w 10081648"/>
                <a:gd name="connsiteY6" fmla="*/ 6857999 h 6858001"/>
                <a:gd name="connsiteX0" fmla="*/ 3020162 w 9886915"/>
                <a:gd name="connsiteY0" fmla="*/ 1 h 6866468"/>
                <a:gd name="connsiteX1" fmla="*/ 9886915 w 9886915"/>
                <a:gd name="connsiteY1" fmla="*/ 6866468 h 6866468"/>
                <a:gd name="connsiteX2" fmla="*/ 3020162 w 9886915"/>
                <a:gd name="connsiteY2" fmla="*/ 6858001 h 6866468"/>
                <a:gd name="connsiteX3" fmla="*/ 3020162 w 9886915"/>
                <a:gd name="connsiteY3" fmla="*/ 1 h 6866468"/>
                <a:gd name="connsiteX4" fmla="*/ 0 w 9886915"/>
                <a:gd name="connsiteY4" fmla="*/ 0 h 6866468"/>
                <a:gd name="connsiteX5" fmla="*/ 3020161 w 9886915"/>
                <a:gd name="connsiteY5" fmla="*/ 0 h 6866468"/>
                <a:gd name="connsiteX6" fmla="*/ 3020161 w 9886915"/>
                <a:gd name="connsiteY6" fmla="*/ 6857999 h 6866468"/>
                <a:gd name="connsiteX7" fmla="*/ 0 w 9886915"/>
                <a:gd name="connsiteY7" fmla="*/ 6857999 h 6866468"/>
                <a:gd name="connsiteX8" fmla="*/ 0 w 9886915"/>
                <a:gd name="connsiteY8" fmla="*/ 0 h 6866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86915" h="6866468">
                  <a:moveTo>
                    <a:pt x="3020162" y="1"/>
                  </a:moveTo>
                  <a:lnTo>
                    <a:pt x="9886915" y="6866468"/>
                  </a:lnTo>
                  <a:lnTo>
                    <a:pt x="3020162" y="6858001"/>
                  </a:lnTo>
                  <a:lnTo>
                    <a:pt x="3020162" y="1"/>
                  </a:lnTo>
                  <a:close/>
                  <a:moveTo>
                    <a:pt x="0" y="0"/>
                  </a:moveTo>
                  <a:lnTo>
                    <a:pt x="3020161" y="0"/>
                  </a:lnTo>
                  <a:lnTo>
                    <a:pt x="3020161" y="6857999"/>
                  </a:lnTo>
                  <a:lnTo>
                    <a:pt x="0" y="6857999"/>
                  </a:lnTo>
                  <a:lnTo>
                    <a:pt x="0" y="0"/>
                  </a:lnTo>
                  <a:close/>
                </a:path>
              </a:pathLst>
            </a:custGeom>
            <a:solidFill>
              <a:schemeClr val="tx1"/>
            </a:solidFill>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2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grpSp>
          <p:nvGrpSpPr>
            <p:cNvPr id="55" name="Group 54">
              <a:extLst>
                <a:ext uri="{FF2B5EF4-FFF2-40B4-BE49-F238E27FC236}">
                  <a16:creationId xmlns:a16="http://schemas.microsoft.com/office/drawing/2014/main" id="{F2A9F19C-6184-E89B-CD12-605EEBF943EC}"/>
                </a:ext>
              </a:extLst>
            </p:cNvPr>
            <p:cNvGrpSpPr/>
            <p:nvPr userDrawn="1"/>
          </p:nvGrpSpPr>
          <p:grpSpPr>
            <a:xfrm>
              <a:off x="1071107" y="959272"/>
              <a:ext cx="2439410" cy="1725186"/>
              <a:chOff x="1071107" y="959272"/>
              <a:chExt cx="2439410" cy="1725186"/>
            </a:xfrm>
          </p:grpSpPr>
          <p:sp>
            <p:nvSpPr>
              <p:cNvPr id="21" name="Freeform 19">
                <a:extLst>
                  <a:ext uri="{FF2B5EF4-FFF2-40B4-BE49-F238E27FC236}">
                    <a16:creationId xmlns:a16="http://schemas.microsoft.com/office/drawing/2014/main" id="{94EBC424-3F3E-0037-9FA6-2CFBBABB470D}"/>
                  </a:ext>
                </a:extLst>
              </p:cNvPr>
              <p:cNvSpPr/>
              <p:nvPr/>
            </p:nvSpPr>
            <p:spPr>
              <a:xfrm>
                <a:off x="2252196" y="959272"/>
                <a:ext cx="284170" cy="366128"/>
              </a:xfrm>
              <a:custGeom>
                <a:avLst/>
                <a:gdLst>
                  <a:gd name="connsiteX0" fmla="*/ 87426 w 251376"/>
                  <a:gd name="connsiteY0" fmla="*/ 85796 h 323875"/>
                  <a:gd name="connsiteX1" fmla="*/ 101590 w 251376"/>
                  <a:gd name="connsiteY1" fmla="*/ 71735 h 323875"/>
                  <a:gd name="connsiteX2" fmla="*/ 122733 w 251376"/>
                  <a:gd name="connsiteY2" fmla="*/ 66895 h 323875"/>
                  <a:gd name="connsiteX3" fmla="*/ 143877 w 251376"/>
                  <a:gd name="connsiteY3" fmla="*/ 71633 h 323875"/>
                  <a:gd name="connsiteX4" fmla="*/ 158244 w 251376"/>
                  <a:gd name="connsiteY4" fmla="*/ 85032 h 323875"/>
                  <a:gd name="connsiteX5" fmla="*/ 163492 w 251376"/>
                  <a:gd name="connsiteY5" fmla="*/ 105921 h 323875"/>
                  <a:gd name="connsiteX6" fmla="*/ 158855 w 251376"/>
                  <a:gd name="connsiteY6" fmla="*/ 126503 h 323875"/>
                  <a:gd name="connsiteX7" fmla="*/ 145660 w 251376"/>
                  <a:gd name="connsiteY7" fmla="*/ 144437 h 323875"/>
                  <a:gd name="connsiteX8" fmla="*/ 125281 w 251376"/>
                  <a:gd name="connsiteY8" fmla="*/ 162982 h 323875"/>
                  <a:gd name="connsiteX9" fmla="*/ 6012 w 251376"/>
                  <a:gd name="connsiteY9" fmla="*/ 261668 h 323875"/>
                  <a:gd name="connsiteX10" fmla="*/ 6012 w 251376"/>
                  <a:gd name="connsiteY10" fmla="*/ 323875 h 323875"/>
                  <a:gd name="connsiteX11" fmla="*/ 251377 w 251376"/>
                  <a:gd name="connsiteY11" fmla="*/ 323875 h 323875"/>
                  <a:gd name="connsiteX12" fmla="*/ 251377 w 251376"/>
                  <a:gd name="connsiteY12" fmla="*/ 254790 h 323875"/>
                  <a:gd name="connsiteX13" fmla="*/ 126554 w 251376"/>
                  <a:gd name="connsiteY13" fmla="*/ 254790 h 323875"/>
                  <a:gd name="connsiteX14" fmla="*/ 126554 w 251376"/>
                  <a:gd name="connsiteY14" fmla="*/ 252650 h 323875"/>
                  <a:gd name="connsiteX15" fmla="*/ 156563 w 251376"/>
                  <a:gd name="connsiteY15" fmla="*/ 227788 h 323875"/>
                  <a:gd name="connsiteX16" fmla="*/ 212962 w 251376"/>
                  <a:gd name="connsiteY16" fmla="*/ 175464 h 323875"/>
                  <a:gd name="connsiteX17" fmla="*/ 240321 w 251376"/>
                  <a:gd name="connsiteY17" fmla="*/ 135267 h 323875"/>
                  <a:gd name="connsiteX18" fmla="*/ 247912 w 251376"/>
                  <a:gd name="connsiteY18" fmla="*/ 98686 h 323875"/>
                  <a:gd name="connsiteX19" fmla="*/ 232577 w 251376"/>
                  <a:gd name="connsiteY19" fmla="*/ 46668 h 323875"/>
                  <a:gd name="connsiteX20" fmla="*/ 189169 w 251376"/>
                  <a:gd name="connsiteY20" fmla="*/ 12227 h 323875"/>
                  <a:gd name="connsiteX21" fmla="*/ 122682 w 251376"/>
                  <a:gd name="connsiteY21" fmla="*/ 0 h 323875"/>
                  <a:gd name="connsiteX22" fmla="*/ 57928 w 251376"/>
                  <a:gd name="connsiteY22" fmla="*/ 13195 h 323875"/>
                  <a:gd name="connsiteX23" fmla="*/ 15131 w 251376"/>
                  <a:gd name="connsiteY23" fmla="*/ 50642 h 323875"/>
                  <a:gd name="connsiteX24" fmla="*/ 0 w 251376"/>
                  <a:gd name="connsiteY24" fmla="*/ 108570 h 323875"/>
                  <a:gd name="connsiteX25" fmla="*/ 82383 w 251376"/>
                  <a:gd name="connsiteY25" fmla="*/ 108570 h 323875"/>
                  <a:gd name="connsiteX26" fmla="*/ 87426 w 251376"/>
                  <a:gd name="connsiteY26" fmla="*/ 85847 h 3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1376" h="323875">
                    <a:moveTo>
                      <a:pt x="87426" y="85796"/>
                    </a:moveTo>
                    <a:cubicBezTo>
                      <a:pt x="90789" y="79631"/>
                      <a:pt x="95476" y="74944"/>
                      <a:pt x="101590" y="71735"/>
                    </a:cubicBezTo>
                    <a:cubicBezTo>
                      <a:pt x="107653" y="68525"/>
                      <a:pt x="114684" y="66895"/>
                      <a:pt x="122733" y="66895"/>
                    </a:cubicBezTo>
                    <a:cubicBezTo>
                      <a:pt x="130783" y="66895"/>
                      <a:pt x="137763" y="68474"/>
                      <a:pt x="143877" y="71633"/>
                    </a:cubicBezTo>
                    <a:cubicBezTo>
                      <a:pt x="149939" y="74791"/>
                      <a:pt x="154729" y="79224"/>
                      <a:pt x="158244" y="85032"/>
                    </a:cubicBezTo>
                    <a:cubicBezTo>
                      <a:pt x="161759" y="90840"/>
                      <a:pt x="163492" y="97769"/>
                      <a:pt x="163492" y="105921"/>
                    </a:cubicBezTo>
                    <a:cubicBezTo>
                      <a:pt x="163492" y="113512"/>
                      <a:pt x="161963" y="120339"/>
                      <a:pt x="158855" y="126503"/>
                    </a:cubicBezTo>
                    <a:cubicBezTo>
                      <a:pt x="155798" y="132668"/>
                      <a:pt x="151366" y="138629"/>
                      <a:pt x="145660" y="144437"/>
                    </a:cubicBezTo>
                    <a:cubicBezTo>
                      <a:pt x="139954" y="150245"/>
                      <a:pt x="133127" y="156410"/>
                      <a:pt x="125281" y="162982"/>
                    </a:cubicBezTo>
                    <a:lnTo>
                      <a:pt x="6012" y="261668"/>
                    </a:lnTo>
                    <a:lnTo>
                      <a:pt x="6012" y="323875"/>
                    </a:lnTo>
                    <a:lnTo>
                      <a:pt x="251377" y="323875"/>
                    </a:lnTo>
                    <a:lnTo>
                      <a:pt x="251377" y="254790"/>
                    </a:lnTo>
                    <a:lnTo>
                      <a:pt x="126554" y="254790"/>
                    </a:lnTo>
                    <a:lnTo>
                      <a:pt x="126554" y="252650"/>
                    </a:lnTo>
                    <a:lnTo>
                      <a:pt x="156563" y="227788"/>
                    </a:lnTo>
                    <a:cubicBezTo>
                      <a:pt x="181018" y="207612"/>
                      <a:pt x="199817" y="190188"/>
                      <a:pt x="212962" y="175464"/>
                    </a:cubicBezTo>
                    <a:cubicBezTo>
                      <a:pt x="226106" y="160740"/>
                      <a:pt x="235226" y="147341"/>
                      <a:pt x="240321" y="135267"/>
                    </a:cubicBezTo>
                    <a:cubicBezTo>
                      <a:pt x="245416" y="123192"/>
                      <a:pt x="247912" y="111015"/>
                      <a:pt x="247912" y="98686"/>
                    </a:cubicBezTo>
                    <a:cubicBezTo>
                      <a:pt x="247912" y="78816"/>
                      <a:pt x="242817" y="61494"/>
                      <a:pt x="232577" y="46668"/>
                    </a:cubicBezTo>
                    <a:cubicBezTo>
                      <a:pt x="222336" y="31893"/>
                      <a:pt x="207867" y="20379"/>
                      <a:pt x="189169" y="12227"/>
                    </a:cubicBezTo>
                    <a:cubicBezTo>
                      <a:pt x="170420" y="4076"/>
                      <a:pt x="148258" y="0"/>
                      <a:pt x="122682" y="0"/>
                    </a:cubicBezTo>
                    <a:cubicBezTo>
                      <a:pt x="97107" y="0"/>
                      <a:pt x="76371" y="4382"/>
                      <a:pt x="57928" y="13195"/>
                    </a:cubicBezTo>
                    <a:cubicBezTo>
                      <a:pt x="39485" y="22009"/>
                      <a:pt x="25219" y="34441"/>
                      <a:pt x="15131" y="50642"/>
                    </a:cubicBezTo>
                    <a:cubicBezTo>
                      <a:pt x="5044" y="66793"/>
                      <a:pt x="0" y="86102"/>
                      <a:pt x="0" y="108570"/>
                    </a:cubicBezTo>
                    <a:lnTo>
                      <a:pt x="82383" y="108570"/>
                    </a:lnTo>
                    <a:cubicBezTo>
                      <a:pt x="82383" y="99552"/>
                      <a:pt x="84064" y="91961"/>
                      <a:pt x="87426" y="85847"/>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2" name="Freeform 20">
                <a:extLst>
                  <a:ext uri="{FF2B5EF4-FFF2-40B4-BE49-F238E27FC236}">
                    <a16:creationId xmlns:a16="http://schemas.microsoft.com/office/drawing/2014/main" id="{4FAA88A9-5A6D-BD0D-C083-0115D9BA030E}"/>
                  </a:ext>
                </a:extLst>
              </p:cNvPr>
              <p:cNvSpPr/>
              <p:nvPr/>
            </p:nvSpPr>
            <p:spPr>
              <a:xfrm>
                <a:off x="2559116" y="959329"/>
                <a:ext cx="318958" cy="370909"/>
              </a:xfrm>
              <a:custGeom>
                <a:avLst/>
                <a:gdLst>
                  <a:gd name="connsiteX0" fmla="*/ 65111 w 282149"/>
                  <a:gd name="connsiteY0" fmla="*/ 308591 h 328104"/>
                  <a:gd name="connsiteX1" fmla="*/ 141024 w 282149"/>
                  <a:gd name="connsiteY1" fmla="*/ 328104 h 328104"/>
                  <a:gd name="connsiteX2" fmla="*/ 217191 w 282149"/>
                  <a:gd name="connsiteY2" fmla="*/ 308591 h 328104"/>
                  <a:gd name="connsiteX3" fmla="*/ 265438 w 282149"/>
                  <a:gd name="connsiteY3" fmla="*/ 252497 h 328104"/>
                  <a:gd name="connsiteX4" fmla="*/ 282149 w 282149"/>
                  <a:gd name="connsiteY4" fmla="*/ 164256 h 328104"/>
                  <a:gd name="connsiteX5" fmla="*/ 265438 w 282149"/>
                  <a:gd name="connsiteY5" fmla="*/ 75912 h 328104"/>
                  <a:gd name="connsiteX6" fmla="*/ 217089 w 282149"/>
                  <a:gd name="connsiteY6" fmla="*/ 19615 h 328104"/>
                  <a:gd name="connsiteX7" fmla="*/ 141075 w 282149"/>
                  <a:gd name="connsiteY7" fmla="*/ 0 h 328104"/>
                  <a:gd name="connsiteX8" fmla="*/ 65162 w 282149"/>
                  <a:gd name="connsiteY8" fmla="*/ 19513 h 328104"/>
                  <a:gd name="connsiteX9" fmla="*/ 16813 w 282149"/>
                  <a:gd name="connsiteY9" fmla="*/ 75810 h 328104"/>
                  <a:gd name="connsiteX10" fmla="*/ 0 w 282149"/>
                  <a:gd name="connsiteY10" fmla="*/ 164307 h 328104"/>
                  <a:gd name="connsiteX11" fmla="*/ 16813 w 282149"/>
                  <a:gd name="connsiteY11" fmla="*/ 252548 h 328104"/>
                  <a:gd name="connsiteX12" fmla="*/ 65162 w 282149"/>
                  <a:gd name="connsiteY12" fmla="*/ 308642 h 328104"/>
                  <a:gd name="connsiteX13" fmla="*/ 103169 w 282149"/>
                  <a:gd name="connsiteY13" fmla="*/ 94304 h 328104"/>
                  <a:gd name="connsiteX14" fmla="*/ 141024 w 282149"/>
                  <a:gd name="connsiteY14" fmla="*/ 69849 h 328104"/>
                  <a:gd name="connsiteX15" fmla="*/ 168892 w 282149"/>
                  <a:gd name="connsiteY15" fmla="*/ 80803 h 328104"/>
                  <a:gd name="connsiteX16" fmla="*/ 186163 w 282149"/>
                  <a:gd name="connsiteY16" fmla="*/ 112748 h 328104"/>
                  <a:gd name="connsiteX17" fmla="*/ 192073 w 282149"/>
                  <a:gd name="connsiteY17" fmla="*/ 164205 h 328104"/>
                  <a:gd name="connsiteX18" fmla="*/ 186163 w 282149"/>
                  <a:gd name="connsiteY18" fmla="*/ 215356 h 328104"/>
                  <a:gd name="connsiteX19" fmla="*/ 168892 w 282149"/>
                  <a:gd name="connsiteY19" fmla="*/ 246995 h 328104"/>
                  <a:gd name="connsiteX20" fmla="*/ 141024 w 282149"/>
                  <a:gd name="connsiteY20" fmla="*/ 257694 h 328104"/>
                  <a:gd name="connsiteX21" fmla="*/ 113053 w 282149"/>
                  <a:gd name="connsiteY21" fmla="*/ 246995 h 328104"/>
                  <a:gd name="connsiteX22" fmla="*/ 95782 w 282149"/>
                  <a:gd name="connsiteY22" fmla="*/ 215356 h 328104"/>
                  <a:gd name="connsiteX23" fmla="*/ 89974 w 282149"/>
                  <a:gd name="connsiteY23" fmla="*/ 164205 h 328104"/>
                  <a:gd name="connsiteX24" fmla="*/ 103169 w 282149"/>
                  <a:gd name="connsiteY24" fmla="*/ 94304 h 328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2149" h="328104">
                    <a:moveTo>
                      <a:pt x="65111" y="308591"/>
                    </a:moveTo>
                    <a:cubicBezTo>
                      <a:pt x="86153" y="321583"/>
                      <a:pt x="111423" y="328104"/>
                      <a:pt x="141024" y="328104"/>
                    </a:cubicBezTo>
                    <a:cubicBezTo>
                      <a:pt x="170624" y="328104"/>
                      <a:pt x="196149" y="321583"/>
                      <a:pt x="217191" y="308591"/>
                    </a:cubicBezTo>
                    <a:cubicBezTo>
                      <a:pt x="238232" y="295599"/>
                      <a:pt x="254281" y="276901"/>
                      <a:pt x="265438" y="252497"/>
                    </a:cubicBezTo>
                    <a:cubicBezTo>
                      <a:pt x="276596" y="228144"/>
                      <a:pt x="282149" y="198697"/>
                      <a:pt x="282149" y="164256"/>
                    </a:cubicBezTo>
                    <a:cubicBezTo>
                      <a:pt x="282149" y="129815"/>
                      <a:pt x="276596" y="100316"/>
                      <a:pt x="265438" y="75912"/>
                    </a:cubicBezTo>
                    <a:cubicBezTo>
                      <a:pt x="254281" y="51457"/>
                      <a:pt x="238181" y="32709"/>
                      <a:pt x="217089" y="19615"/>
                    </a:cubicBezTo>
                    <a:cubicBezTo>
                      <a:pt x="195996" y="6521"/>
                      <a:pt x="170675" y="0"/>
                      <a:pt x="141075" y="0"/>
                    </a:cubicBezTo>
                    <a:cubicBezTo>
                      <a:pt x="111474" y="0"/>
                      <a:pt x="86153" y="6521"/>
                      <a:pt x="65162" y="19513"/>
                    </a:cubicBezTo>
                    <a:cubicBezTo>
                      <a:pt x="44121" y="32505"/>
                      <a:pt x="28021" y="51304"/>
                      <a:pt x="16813" y="75810"/>
                    </a:cubicBezTo>
                    <a:cubicBezTo>
                      <a:pt x="5604" y="100316"/>
                      <a:pt x="0" y="129815"/>
                      <a:pt x="0" y="164307"/>
                    </a:cubicBezTo>
                    <a:cubicBezTo>
                      <a:pt x="0" y="198798"/>
                      <a:pt x="5604" y="228195"/>
                      <a:pt x="16813" y="252548"/>
                    </a:cubicBezTo>
                    <a:cubicBezTo>
                      <a:pt x="28021" y="276952"/>
                      <a:pt x="44172" y="295650"/>
                      <a:pt x="65162" y="308642"/>
                    </a:cubicBezTo>
                    <a:close/>
                    <a:moveTo>
                      <a:pt x="103169" y="94304"/>
                    </a:moveTo>
                    <a:cubicBezTo>
                      <a:pt x="111983" y="78001"/>
                      <a:pt x="124568" y="69849"/>
                      <a:pt x="141024" y="69849"/>
                    </a:cubicBezTo>
                    <a:cubicBezTo>
                      <a:pt x="152028" y="69849"/>
                      <a:pt x="161352" y="73518"/>
                      <a:pt x="168892" y="80803"/>
                    </a:cubicBezTo>
                    <a:cubicBezTo>
                      <a:pt x="176483" y="88089"/>
                      <a:pt x="182240" y="98737"/>
                      <a:pt x="186163" y="112748"/>
                    </a:cubicBezTo>
                    <a:cubicBezTo>
                      <a:pt x="190087" y="126758"/>
                      <a:pt x="192073" y="143928"/>
                      <a:pt x="192073" y="164205"/>
                    </a:cubicBezTo>
                    <a:cubicBezTo>
                      <a:pt x="192073" y="184482"/>
                      <a:pt x="190087" y="201397"/>
                      <a:pt x="186163" y="215356"/>
                    </a:cubicBezTo>
                    <a:cubicBezTo>
                      <a:pt x="182240" y="229316"/>
                      <a:pt x="176483" y="239862"/>
                      <a:pt x="168892" y="246995"/>
                    </a:cubicBezTo>
                    <a:cubicBezTo>
                      <a:pt x="161301" y="254128"/>
                      <a:pt x="152028" y="257694"/>
                      <a:pt x="141024" y="257694"/>
                    </a:cubicBezTo>
                    <a:cubicBezTo>
                      <a:pt x="130019" y="257694"/>
                      <a:pt x="120695" y="254128"/>
                      <a:pt x="113053" y="246995"/>
                    </a:cubicBezTo>
                    <a:cubicBezTo>
                      <a:pt x="105411" y="239862"/>
                      <a:pt x="99654" y="229316"/>
                      <a:pt x="95782" y="215356"/>
                    </a:cubicBezTo>
                    <a:cubicBezTo>
                      <a:pt x="91910" y="201397"/>
                      <a:pt x="89974" y="184380"/>
                      <a:pt x="89974" y="164205"/>
                    </a:cubicBezTo>
                    <a:cubicBezTo>
                      <a:pt x="89974" y="133891"/>
                      <a:pt x="94355" y="110608"/>
                      <a:pt x="103169" y="94304"/>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3" name="Freeform 21">
                <a:extLst>
                  <a:ext uri="{FF2B5EF4-FFF2-40B4-BE49-F238E27FC236}">
                    <a16:creationId xmlns:a16="http://schemas.microsoft.com/office/drawing/2014/main" id="{2F327711-BCE8-D467-05D0-0C4BDE1AF127}"/>
                  </a:ext>
                </a:extLst>
              </p:cNvPr>
              <p:cNvSpPr/>
              <p:nvPr/>
            </p:nvSpPr>
            <p:spPr>
              <a:xfrm>
                <a:off x="2897771" y="959272"/>
                <a:ext cx="284170" cy="366128"/>
              </a:xfrm>
              <a:custGeom>
                <a:avLst/>
                <a:gdLst>
                  <a:gd name="connsiteX0" fmla="*/ 87426 w 251376"/>
                  <a:gd name="connsiteY0" fmla="*/ 85796 h 323875"/>
                  <a:gd name="connsiteX1" fmla="*/ 101590 w 251376"/>
                  <a:gd name="connsiteY1" fmla="*/ 71735 h 323875"/>
                  <a:gd name="connsiteX2" fmla="*/ 122733 w 251376"/>
                  <a:gd name="connsiteY2" fmla="*/ 66895 h 323875"/>
                  <a:gd name="connsiteX3" fmla="*/ 143877 w 251376"/>
                  <a:gd name="connsiteY3" fmla="*/ 71633 h 323875"/>
                  <a:gd name="connsiteX4" fmla="*/ 158244 w 251376"/>
                  <a:gd name="connsiteY4" fmla="*/ 85032 h 323875"/>
                  <a:gd name="connsiteX5" fmla="*/ 163492 w 251376"/>
                  <a:gd name="connsiteY5" fmla="*/ 105921 h 323875"/>
                  <a:gd name="connsiteX6" fmla="*/ 158855 w 251376"/>
                  <a:gd name="connsiteY6" fmla="*/ 126503 h 323875"/>
                  <a:gd name="connsiteX7" fmla="*/ 145660 w 251376"/>
                  <a:gd name="connsiteY7" fmla="*/ 144437 h 323875"/>
                  <a:gd name="connsiteX8" fmla="*/ 125281 w 251376"/>
                  <a:gd name="connsiteY8" fmla="*/ 162982 h 323875"/>
                  <a:gd name="connsiteX9" fmla="*/ 6012 w 251376"/>
                  <a:gd name="connsiteY9" fmla="*/ 261668 h 323875"/>
                  <a:gd name="connsiteX10" fmla="*/ 6012 w 251376"/>
                  <a:gd name="connsiteY10" fmla="*/ 323875 h 323875"/>
                  <a:gd name="connsiteX11" fmla="*/ 251377 w 251376"/>
                  <a:gd name="connsiteY11" fmla="*/ 323875 h 323875"/>
                  <a:gd name="connsiteX12" fmla="*/ 251377 w 251376"/>
                  <a:gd name="connsiteY12" fmla="*/ 254790 h 323875"/>
                  <a:gd name="connsiteX13" fmla="*/ 126554 w 251376"/>
                  <a:gd name="connsiteY13" fmla="*/ 254790 h 323875"/>
                  <a:gd name="connsiteX14" fmla="*/ 126554 w 251376"/>
                  <a:gd name="connsiteY14" fmla="*/ 252650 h 323875"/>
                  <a:gd name="connsiteX15" fmla="*/ 156563 w 251376"/>
                  <a:gd name="connsiteY15" fmla="*/ 227788 h 323875"/>
                  <a:gd name="connsiteX16" fmla="*/ 212962 w 251376"/>
                  <a:gd name="connsiteY16" fmla="*/ 175464 h 323875"/>
                  <a:gd name="connsiteX17" fmla="*/ 240321 w 251376"/>
                  <a:gd name="connsiteY17" fmla="*/ 135267 h 323875"/>
                  <a:gd name="connsiteX18" fmla="*/ 247912 w 251376"/>
                  <a:gd name="connsiteY18" fmla="*/ 98686 h 323875"/>
                  <a:gd name="connsiteX19" fmla="*/ 232577 w 251376"/>
                  <a:gd name="connsiteY19" fmla="*/ 46668 h 323875"/>
                  <a:gd name="connsiteX20" fmla="*/ 189169 w 251376"/>
                  <a:gd name="connsiteY20" fmla="*/ 12227 h 323875"/>
                  <a:gd name="connsiteX21" fmla="*/ 122682 w 251376"/>
                  <a:gd name="connsiteY21" fmla="*/ 0 h 323875"/>
                  <a:gd name="connsiteX22" fmla="*/ 57928 w 251376"/>
                  <a:gd name="connsiteY22" fmla="*/ 13195 h 323875"/>
                  <a:gd name="connsiteX23" fmla="*/ 15132 w 251376"/>
                  <a:gd name="connsiteY23" fmla="*/ 50642 h 323875"/>
                  <a:gd name="connsiteX24" fmla="*/ 0 w 251376"/>
                  <a:gd name="connsiteY24" fmla="*/ 108570 h 323875"/>
                  <a:gd name="connsiteX25" fmla="*/ 82383 w 251376"/>
                  <a:gd name="connsiteY25" fmla="*/ 108570 h 323875"/>
                  <a:gd name="connsiteX26" fmla="*/ 87426 w 251376"/>
                  <a:gd name="connsiteY26" fmla="*/ 85847 h 323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51376" h="323875">
                    <a:moveTo>
                      <a:pt x="87426" y="85796"/>
                    </a:moveTo>
                    <a:cubicBezTo>
                      <a:pt x="90789" y="79631"/>
                      <a:pt x="95527" y="74944"/>
                      <a:pt x="101590" y="71735"/>
                    </a:cubicBezTo>
                    <a:cubicBezTo>
                      <a:pt x="107653" y="68525"/>
                      <a:pt x="114684" y="66895"/>
                      <a:pt x="122733" y="66895"/>
                    </a:cubicBezTo>
                    <a:cubicBezTo>
                      <a:pt x="130783" y="66895"/>
                      <a:pt x="137763" y="68474"/>
                      <a:pt x="143877" y="71633"/>
                    </a:cubicBezTo>
                    <a:cubicBezTo>
                      <a:pt x="149939" y="74791"/>
                      <a:pt x="154729" y="79224"/>
                      <a:pt x="158244" y="85032"/>
                    </a:cubicBezTo>
                    <a:cubicBezTo>
                      <a:pt x="161759" y="90840"/>
                      <a:pt x="163492" y="97769"/>
                      <a:pt x="163492" y="105921"/>
                    </a:cubicBezTo>
                    <a:cubicBezTo>
                      <a:pt x="163492" y="113512"/>
                      <a:pt x="161963" y="120339"/>
                      <a:pt x="158855" y="126503"/>
                    </a:cubicBezTo>
                    <a:cubicBezTo>
                      <a:pt x="155798" y="132668"/>
                      <a:pt x="151366" y="138629"/>
                      <a:pt x="145660" y="144437"/>
                    </a:cubicBezTo>
                    <a:cubicBezTo>
                      <a:pt x="139954" y="150245"/>
                      <a:pt x="133127" y="156410"/>
                      <a:pt x="125281" y="162982"/>
                    </a:cubicBezTo>
                    <a:lnTo>
                      <a:pt x="6012" y="261668"/>
                    </a:lnTo>
                    <a:lnTo>
                      <a:pt x="6012" y="323875"/>
                    </a:lnTo>
                    <a:lnTo>
                      <a:pt x="251377" y="323875"/>
                    </a:lnTo>
                    <a:lnTo>
                      <a:pt x="251377" y="254790"/>
                    </a:lnTo>
                    <a:lnTo>
                      <a:pt x="126554" y="254790"/>
                    </a:lnTo>
                    <a:lnTo>
                      <a:pt x="126554" y="252650"/>
                    </a:lnTo>
                    <a:lnTo>
                      <a:pt x="156563" y="227788"/>
                    </a:lnTo>
                    <a:cubicBezTo>
                      <a:pt x="181018" y="207612"/>
                      <a:pt x="199817" y="190188"/>
                      <a:pt x="212962" y="175464"/>
                    </a:cubicBezTo>
                    <a:cubicBezTo>
                      <a:pt x="226107" y="160740"/>
                      <a:pt x="235226" y="147341"/>
                      <a:pt x="240321" y="135267"/>
                    </a:cubicBezTo>
                    <a:cubicBezTo>
                      <a:pt x="245416" y="123192"/>
                      <a:pt x="247912" y="111015"/>
                      <a:pt x="247912" y="98686"/>
                    </a:cubicBezTo>
                    <a:cubicBezTo>
                      <a:pt x="247912" y="78816"/>
                      <a:pt x="242817" y="61494"/>
                      <a:pt x="232577" y="46668"/>
                    </a:cubicBezTo>
                    <a:cubicBezTo>
                      <a:pt x="222336" y="31893"/>
                      <a:pt x="207867" y="20379"/>
                      <a:pt x="189169" y="12227"/>
                    </a:cubicBezTo>
                    <a:cubicBezTo>
                      <a:pt x="170420" y="4076"/>
                      <a:pt x="148258" y="0"/>
                      <a:pt x="122682" y="0"/>
                    </a:cubicBezTo>
                    <a:cubicBezTo>
                      <a:pt x="97107" y="0"/>
                      <a:pt x="76371" y="4382"/>
                      <a:pt x="57928" y="13195"/>
                    </a:cubicBezTo>
                    <a:cubicBezTo>
                      <a:pt x="39485" y="22009"/>
                      <a:pt x="25219" y="34441"/>
                      <a:pt x="15132" y="50642"/>
                    </a:cubicBezTo>
                    <a:cubicBezTo>
                      <a:pt x="5044" y="66793"/>
                      <a:pt x="0" y="86102"/>
                      <a:pt x="0" y="108570"/>
                    </a:cubicBezTo>
                    <a:lnTo>
                      <a:pt x="82383" y="108570"/>
                    </a:lnTo>
                    <a:cubicBezTo>
                      <a:pt x="82383" y="99552"/>
                      <a:pt x="84064" y="91961"/>
                      <a:pt x="87426" y="85847"/>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4" name="Freeform 22">
                <a:extLst>
                  <a:ext uri="{FF2B5EF4-FFF2-40B4-BE49-F238E27FC236}">
                    <a16:creationId xmlns:a16="http://schemas.microsoft.com/office/drawing/2014/main" id="{EE942CF7-3484-5DD3-503A-C0FF4FC7706F}"/>
                  </a:ext>
                </a:extLst>
              </p:cNvPr>
              <p:cNvSpPr/>
              <p:nvPr/>
            </p:nvSpPr>
            <p:spPr>
              <a:xfrm>
                <a:off x="3201236" y="959272"/>
                <a:ext cx="296841" cy="370966"/>
              </a:xfrm>
              <a:custGeom>
                <a:avLst/>
                <a:gdLst>
                  <a:gd name="connsiteX0" fmla="*/ 151519 w 262585"/>
                  <a:gd name="connsiteY0" fmla="*/ 253924 h 328155"/>
                  <a:gd name="connsiteX1" fmla="*/ 130375 w 262585"/>
                  <a:gd name="connsiteY1" fmla="*/ 258204 h 328155"/>
                  <a:gd name="connsiteX2" fmla="*/ 108060 w 262585"/>
                  <a:gd name="connsiteY2" fmla="*/ 254128 h 328155"/>
                  <a:gd name="connsiteX3" fmla="*/ 92623 w 262585"/>
                  <a:gd name="connsiteY3" fmla="*/ 242868 h 328155"/>
                  <a:gd name="connsiteX4" fmla="*/ 87070 w 262585"/>
                  <a:gd name="connsiteY4" fmla="*/ 226463 h 328155"/>
                  <a:gd name="connsiteX5" fmla="*/ 0 w 262585"/>
                  <a:gd name="connsiteY5" fmla="*/ 226463 h 328155"/>
                  <a:gd name="connsiteX6" fmla="*/ 16609 w 262585"/>
                  <a:gd name="connsiteY6" fmla="*/ 279245 h 328155"/>
                  <a:gd name="connsiteX7" fmla="*/ 62513 w 262585"/>
                  <a:gd name="connsiteY7" fmla="*/ 315163 h 328155"/>
                  <a:gd name="connsiteX8" fmla="*/ 129560 w 262585"/>
                  <a:gd name="connsiteY8" fmla="*/ 328155 h 328155"/>
                  <a:gd name="connsiteX9" fmla="*/ 198747 w 262585"/>
                  <a:gd name="connsiteY9" fmla="*/ 315928 h 328155"/>
                  <a:gd name="connsiteX10" fmla="*/ 245619 w 262585"/>
                  <a:gd name="connsiteY10" fmla="*/ 281945 h 328155"/>
                  <a:gd name="connsiteX11" fmla="*/ 262585 w 262585"/>
                  <a:gd name="connsiteY11" fmla="*/ 232067 h 328155"/>
                  <a:gd name="connsiteX12" fmla="*/ 243276 w 262585"/>
                  <a:gd name="connsiteY12" fmla="*/ 183259 h 328155"/>
                  <a:gd name="connsiteX13" fmla="*/ 185348 w 262585"/>
                  <a:gd name="connsiteY13" fmla="*/ 159569 h 328155"/>
                  <a:gd name="connsiteX14" fmla="*/ 185348 w 262585"/>
                  <a:gd name="connsiteY14" fmla="*/ 157429 h 328155"/>
                  <a:gd name="connsiteX15" fmla="*/ 232424 w 262585"/>
                  <a:gd name="connsiteY15" fmla="*/ 136948 h 328155"/>
                  <a:gd name="connsiteX16" fmla="*/ 250969 w 262585"/>
                  <a:gd name="connsiteY16" fmla="*/ 93082 h 328155"/>
                  <a:gd name="connsiteX17" fmla="*/ 235634 w 262585"/>
                  <a:gd name="connsiteY17" fmla="*/ 45038 h 328155"/>
                  <a:gd name="connsiteX18" fmla="*/ 193041 w 262585"/>
                  <a:gd name="connsiteY18" fmla="*/ 12024 h 328155"/>
                  <a:gd name="connsiteX19" fmla="*/ 130426 w 262585"/>
                  <a:gd name="connsiteY19" fmla="*/ 0 h 328155"/>
                  <a:gd name="connsiteX20" fmla="*/ 66079 w 262585"/>
                  <a:gd name="connsiteY20" fmla="*/ 12737 h 328155"/>
                  <a:gd name="connsiteX21" fmla="*/ 22010 w 262585"/>
                  <a:gd name="connsiteY21" fmla="*/ 48044 h 328155"/>
                  <a:gd name="connsiteX22" fmla="*/ 6012 w 262585"/>
                  <a:gd name="connsiteY22" fmla="*/ 99960 h 328155"/>
                  <a:gd name="connsiteX23" fmla="*/ 89210 w 262585"/>
                  <a:gd name="connsiteY23" fmla="*/ 99960 h 328155"/>
                  <a:gd name="connsiteX24" fmla="*/ 94457 w 262585"/>
                  <a:gd name="connsiteY24" fmla="*/ 82688 h 328155"/>
                  <a:gd name="connsiteX25" fmla="*/ 109028 w 262585"/>
                  <a:gd name="connsiteY25" fmla="*/ 71123 h 328155"/>
                  <a:gd name="connsiteX26" fmla="*/ 130375 w 262585"/>
                  <a:gd name="connsiteY26" fmla="*/ 66945 h 328155"/>
                  <a:gd name="connsiteX27" fmla="*/ 149583 w 262585"/>
                  <a:gd name="connsiteY27" fmla="*/ 71021 h 328155"/>
                  <a:gd name="connsiteX28" fmla="*/ 162575 w 262585"/>
                  <a:gd name="connsiteY28" fmla="*/ 82179 h 328155"/>
                  <a:gd name="connsiteX29" fmla="*/ 167313 w 262585"/>
                  <a:gd name="connsiteY29" fmla="*/ 98686 h 328155"/>
                  <a:gd name="connsiteX30" fmla="*/ 161759 w 262585"/>
                  <a:gd name="connsiteY30" fmla="*/ 115753 h 328155"/>
                  <a:gd name="connsiteX31" fmla="*/ 146322 w 262585"/>
                  <a:gd name="connsiteY31" fmla="*/ 127421 h 328155"/>
                  <a:gd name="connsiteX32" fmla="*/ 123599 w 262585"/>
                  <a:gd name="connsiteY32" fmla="*/ 131700 h 328155"/>
                  <a:gd name="connsiteX33" fmla="*/ 90993 w 262585"/>
                  <a:gd name="connsiteY33" fmla="*/ 131700 h 328155"/>
                  <a:gd name="connsiteX34" fmla="*/ 90993 w 262585"/>
                  <a:gd name="connsiteY34" fmla="*/ 191768 h 328155"/>
                  <a:gd name="connsiteX35" fmla="*/ 123599 w 262585"/>
                  <a:gd name="connsiteY35" fmla="*/ 191768 h 328155"/>
                  <a:gd name="connsiteX36" fmla="*/ 148360 w 262585"/>
                  <a:gd name="connsiteY36" fmla="*/ 195945 h 328155"/>
                  <a:gd name="connsiteX37" fmla="*/ 164867 w 262585"/>
                  <a:gd name="connsiteY37" fmla="*/ 207511 h 328155"/>
                  <a:gd name="connsiteX38" fmla="*/ 170777 w 262585"/>
                  <a:gd name="connsiteY38" fmla="*/ 224782 h 328155"/>
                  <a:gd name="connsiteX39" fmla="*/ 165733 w 262585"/>
                  <a:gd name="connsiteY39" fmla="*/ 242155 h 328155"/>
                  <a:gd name="connsiteX40" fmla="*/ 151570 w 262585"/>
                  <a:gd name="connsiteY40" fmla="*/ 253975 h 328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262585" h="328155">
                    <a:moveTo>
                      <a:pt x="151519" y="253924"/>
                    </a:moveTo>
                    <a:cubicBezTo>
                      <a:pt x="145456" y="256777"/>
                      <a:pt x="138425" y="258204"/>
                      <a:pt x="130375" y="258204"/>
                    </a:cubicBezTo>
                    <a:cubicBezTo>
                      <a:pt x="122326" y="258204"/>
                      <a:pt x="114633" y="256828"/>
                      <a:pt x="108060" y="254128"/>
                    </a:cubicBezTo>
                    <a:cubicBezTo>
                      <a:pt x="101488" y="251428"/>
                      <a:pt x="96342" y="247657"/>
                      <a:pt x="92623" y="242868"/>
                    </a:cubicBezTo>
                    <a:cubicBezTo>
                      <a:pt x="88904" y="238079"/>
                      <a:pt x="87070" y="232628"/>
                      <a:pt x="87070" y="226463"/>
                    </a:cubicBezTo>
                    <a:lnTo>
                      <a:pt x="0" y="226463"/>
                    </a:lnTo>
                    <a:cubicBezTo>
                      <a:pt x="0" y="246333"/>
                      <a:pt x="5553" y="263910"/>
                      <a:pt x="16609" y="279245"/>
                    </a:cubicBezTo>
                    <a:cubicBezTo>
                      <a:pt x="27716" y="294529"/>
                      <a:pt x="43000" y="306502"/>
                      <a:pt x="62513" y="315163"/>
                    </a:cubicBezTo>
                    <a:cubicBezTo>
                      <a:pt x="82026" y="323824"/>
                      <a:pt x="104392" y="328155"/>
                      <a:pt x="129560" y="328155"/>
                    </a:cubicBezTo>
                    <a:cubicBezTo>
                      <a:pt x="154729" y="328155"/>
                      <a:pt x="178776" y="324079"/>
                      <a:pt x="198747" y="315928"/>
                    </a:cubicBezTo>
                    <a:cubicBezTo>
                      <a:pt x="218719" y="307776"/>
                      <a:pt x="234309" y="296465"/>
                      <a:pt x="245619" y="281945"/>
                    </a:cubicBezTo>
                    <a:cubicBezTo>
                      <a:pt x="256930" y="267425"/>
                      <a:pt x="262585" y="250816"/>
                      <a:pt x="262585" y="232067"/>
                    </a:cubicBezTo>
                    <a:cubicBezTo>
                      <a:pt x="262585" y="213319"/>
                      <a:pt x="256166" y="196200"/>
                      <a:pt x="243276" y="183259"/>
                    </a:cubicBezTo>
                    <a:cubicBezTo>
                      <a:pt x="230386" y="170319"/>
                      <a:pt x="211128" y="162422"/>
                      <a:pt x="185348" y="159569"/>
                    </a:cubicBezTo>
                    <a:lnTo>
                      <a:pt x="185348" y="157429"/>
                    </a:lnTo>
                    <a:cubicBezTo>
                      <a:pt x="204352" y="155289"/>
                      <a:pt x="220044" y="148462"/>
                      <a:pt x="232424" y="136948"/>
                    </a:cubicBezTo>
                    <a:cubicBezTo>
                      <a:pt x="244804" y="125434"/>
                      <a:pt x="250969" y="110812"/>
                      <a:pt x="250969" y="93082"/>
                    </a:cubicBezTo>
                    <a:cubicBezTo>
                      <a:pt x="250969" y="75352"/>
                      <a:pt x="245874" y="59049"/>
                      <a:pt x="235634" y="45038"/>
                    </a:cubicBezTo>
                    <a:cubicBezTo>
                      <a:pt x="225393" y="31027"/>
                      <a:pt x="211230" y="20022"/>
                      <a:pt x="193041" y="12024"/>
                    </a:cubicBezTo>
                    <a:cubicBezTo>
                      <a:pt x="174904" y="4025"/>
                      <a:pt x="154015" y="0"/>
                      <a:pt x="130426" y="0"/>
                    </a:cubicBezTo>
                    <a:cubicBezTo>
                      <a:pt x="106838" y="0"/>
                      <a:pt x="84828" y="4280"/>
                      <a:pt x="66079" y="12737"/>
                    </a:cubicBezTo>
                    <a:cubicBezTo>
                      <a:pt x="47331" y="21245"/>
                      <a:pt x="32658" y="33014"/>
                      <a:pt x="22010" y="48044"/>
                    </a:cubicBezTo>
                    <a:cubicBezTo>
                      <a:pt x="11361" y="63073"/>
                      <a:pt x="6012" y="80345"/>
                      <a:pt x="6012" y="99960"/>
                    </a:cubicBezTo>
                    <a:lnTo>
                      <a:pt x="89210" y="99960"/>
                    </a:lnTo>
                    <a:cubicBezTo>
                      <a:pt x="89210" y="93387"/>
                      <a:pt x="90942" y="87630"/>
                      <a:pt x="94457" y="82688"/>
                    </a:cubicBezTo>
                    <a:cubicBezTo>
                      <a:pt x="97973" y="77746"/>
                      <a:pt x="102813" y="73874"/>
                      <a:pt x="109028" y="71123"/>
                    </a:cubicBezTo>
                    <a:cubicBezTo>
                      <a:pt x="115244" y="68372"/>
                      <a:pt x="122377" y="66945"/>
                      <a:pt x="130375" y="66945"/>
                    </a:cubicBezTo>
                    <a:cubicBezTo>
                      <a:pt x="137661" y="66945"/>
                      <a:pt x="144080" y="68321"/>
                      <a:pt x="149583" y="71021"/>
                    </a:cubicBezTo>
                    <a:cubicBezTo>
                      <a:pt x="155085" y="73722"/>
                      <a:pt x="159416" y="77441"/>
                      <a:pt x="162575" y="82179"/>
                    </a:cubicBezTo>
                    <a:cubicBezTo>
                      <a:pt x="165733" y="86917"/>
                      <a:pt x="167313" y="92419"/>
                      <a:pt x="167313" y="98686"/>
                    </a:cubicBezTo>
                    <a:cubicBezTo>
                      <a:pt x="167313" y="104953"/>
                      <a:pt x="165478" y="110812"/>
                      <a:pt x="161759" y="115753"/>
                    </a:cubicBezTo>
                    <a:cubicBezTo>
                      <a:pt x="158040" y="120695"/>
                      <a:pt x="152894" y="124567"/>
                      <a:pt x="146322" y="127421"/>
                    </a:cubicBezTo>
                    <a:cubicBezTo>
                      <a:pt x="139750" y="130274"/>
                      <a:pt x="132159" y="131700"/>
                      <a:pt x="123599" y="131700"/>
                    </a:cubicBezTo>
                    <a:lnTo>
                      <a:pt x="90993" y="131700"/>
                    </a:lnTo>
                    <a:lnTo>
                      <a:pt x="90993" y="191768"/>
                    </a:lnTo>
                    <a:lnTo>
                      <a:pt x="123599" y="191768"/>
                    </a:lnTo>
                    <a:cubicBezTo>
                      <a:pt x="133025" y="191768"/>
                      <a:pt x="141278" y="193143"/>
                      <a:pt x="148360" y="195945"/>
                    </a:cubicBezTo>
                    <a:cubicBezTo>
                      <a:pt x="155442" y="198747"/>
                      <a:pt x="160944" y="202620"/>
                      <a:pt x="164867" y="207511"/>
                    </a:cubicBezTo>
                    <a:cubicBezTo>
                      <a:pt x="168790" y="212452"/>
                      <a:pt x="170777" y="218210"/>
                      <a:pt x="170777" y="224782"/>
                    </a:cubicBezTo>
                    <a:cubicBezTo>
                      <a:pt x="170777" y="231354"/>
                      <a:pt x="169096" y="237162"/>
                      <a:pt x="165733" y="242155"/>
                    </a:cubicBezTo>
                    <a:cubicBezTo>
                      <a:pt x="162371" y="247148"/>
                      <a:pt x="157633" y="251071"/>
                      <a:pt x="151570" y="253975"/>
                    </a:cubicBezTo>
                    <a:close/>
                  </a:path>
                </a:pathLst>
              </a:custGeom>
              <a:solidFill>
                <a:schemeClr val="accent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41CFF"/>
                  </a:solidFill>
                  <a:effectLst/>
                  <a:uLnTx/>
                  <a:uFillTx/>
                  <a:latin typeface="Arial" panose="020B0604020202020204" pitchFamily="34" charset="0"/>
                  <a:ea typeface="+mn-ea"/>
                  <a:cs typeface="+mn-cs"/>
                </a:endParaRPr>
              </a:p>
            </p:txBody>
          </p:sp>
          <p:sp>
            <p:nvSpPr>
              <p:cNvPr id="25" name="Freeform 23">
                <a:extLst>
                  <a:ext uri="{FF2B5EF4-FFF2-40B4-BE49-F238E27FC236}">
                    <a16:creationId xmlns:a16="http://schemas.microsoft.com/office/drawing/2014/main" id="{711A13BF-2DFE-C021-A706-6C2CB7344024}"/>
                  </a:ext>
                </a:extLst>
              </p:cNvPr>
              <p:cNvSpPr/>
              <p:nvPr/>
            </p:nvSpPr>
            <p:spPr>
              <a:xfrm>
                <a:off x="1490970" y="1415535"/>
                <a:ext cx="260384" cy="361290"/>
              </a:xfrm>
              <a:custGeom>
                <a:avLst/>
                <a:gdLst>
                  <a:gd name="connsiteX0" fmla="*/ 229469 w 230335"/>
                  <a:gd name="connsiteY0" fmla="*/ 249644 h 319595"/>
                  <a:gd name="connsiteX1" fmla="*/ 86611 w 230335"/>
                  <a:gd name="connsiteY1" fmla="*/ 249644 h 319595"/>
                  <a:gd name="connsiteX2" fmla="*/ 86611 w 230335"/>
                  <a:gd name="connsiteY2" fmla="*/ 192175 h 319595"/>
                  <a:gd name="connsiteX3" fmla="*/ 218311 w 230335"/>
                  <a:gd name="connsiteY3" fmla="*/ 192175 h 319595"/>
                  <a:gd name="connsiteX4" fmla="*/ 218311 w 230335"/>
                  <a:gd name="connsiteY4" fmla="*/ 124007 h 319595"/>
                  <a:gd name="connsiteX5" fmla="*/ 86611 w 230335"/>
                  <a:gd name="connsiteY5" fmla="*/ 124007 h 319595"/>
                  <a:gd name="connsiteX6" fmla="*/ 86611 w 230335"/>
                  <a:gd name="connsiteY6" fmla="*/ 69951 h 319595"/>
                  <a:gd name="connsiteX7" fmla="*/ 230335 w 230335"/>
                  <a:gd name="connsiteY7" fmla="*/ 69951 h 319595"/>
                  <a:gd name="connsiteX8" fmla="*/ 230335 w 230335"/>
                  <a:gd name="connsiteY8" fmla="*/ 0 h 319595"/>
                  <a:gd name="connsiteX9" fmla="*/ 0 w 230335"/>
                  <a:gd name="connsiteY9" fmla="*/ 0 h 319595"/>
                  <a:gd name="connsiteX10" fmla="*/ 0 w 230335"/>
                  <a:gd name="connsiteY10" fmla="*/ 319596 h 319595"/>
                  <a:gd name="connsiteX11" fmla="*/ 229469 w 230335"/>
                  <a:gd name="connsiteY11" fmla="*/ 319596 h 319595"/>
                  <a:gd name="connsiteX12" fmla="*/ 229469 w 230335"/>
                  <a:gd name="connsiteY12" fmla="*/ 249644 h 3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0335" h="319595">
                    <a:moveTo>
                      <a:pt x="229469" y="249644"/>
                    </a:moveTo>
                    <a:lnTo>
                      <a:pt x="86611" y="249644"/>
                    </a:lnTo>
                    <a:lnTo>
                      <a:pt x="86611" y="192175"/>
                    </a:lnTo>
                    <a:lnTo>
                      <a:pt x="218311" y="192175"/>
                    </a:lnTo>
                    <a:lnTo>
                      <a:pt x="218311" y="124007"/>
                    </a:lnTo>
                    <a:lnTo>
                      <a:pt x="86611" y="124007"/>
                    </a:lnTo>
                    <a:lnTo>
                      <a:pt x="86611" y="69951"/>
                    </a:lnTo>
                    <a:lnTo>
                      <a:pt x="230335" y="69951"/>
                    </a:lnTo>
                    <a:lnTo>
                      <a:pt x="230335" y="0"/>
                    </a:lnTo>
                    <a:lnTo>
                      <a:pt x="0" y="0"/>
                    </a:lnTo>
                    <a:lnTo>
                      <a:pt x="0" y="319596"/>
                    </a:lnTo>
                    <a:lnTo>
                      <a:pt x="229469" y="319596"/>
                    </a:lnTo>
                    <a:lnTo>
                      <a:pt x="229469" y="249644"/>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6" name="Freeform 24">
                <a:extLst>
                  <a:ext uri="{FF2B5EF4-FFF2-40B4-BE49-F238E27FC236}">
                    <a16:creationId xmlns:a16="http://schemas.microsoft.com/office/drawing/2014/main" id="{4BCFD740-ECF7-E58B-7551-7855A57AE857}"/>
                  </a:ext>
                </a:extLst>
              </p:cNvPr>
              <p:cNvSpPr/>
              <p:nvPr/>
            </p:nvSpPr>
            <p:spPr>
              <a:xfrm>
                <a:off x="1772606" y="1415593"/>
                <a:ext cx="280714" cy="364630"/>
              </a:xfrm>
              <a:custGeom>
                <a:avLst/>
                <a:gdLst>
                  <a:gd name="connsiteX0" fmla="*/ 47229 w 248319"/>
                  <a:gd name="connsiteY0" fmla="*/ 309151 h 322550"/>
                  <a:gd name="connsiteX1" fmla="*/ 94304 w 248319"/>
                  <a:gd name="connsiteY1" fmla="*/ 322551 h 322550"/>
                  <a:gd name="connsiteX2" fmla="*/ 124313 w 248319"/>
                  <a:gd name="connsiteY2" fmla="*/ 316997 h 322550"/>
                  <a:gd name="connsiteX3" fmla="*/ 146628 w 248319"/>
                  <a:gd name="connsiteY3" fmla="*/ 301866 h 322550"/>
                  <a:gd name="connsiteX4" fmla="*/ 160791 w 248319"/>
                  <a:gd name="connsiteY4" fmla="*/ 280111 h 322550"/>
                  <a:gd name="connsiteX5" fmla="*/ 162931 w 248319"/>
                  <a:gd name="connsiteY5" fmla="*/ 280111 h 322550"/>
                  <a:gd name="connsiteX6" fmla="*/ 162931 w 248319"/>
                  <a:gd name="connsiteY6" fmla="*/ 319596 h 322550"/>
                  <a:gd name="connsiteX7" fmla="*/ 248320 w 248319"/>
                  <a:gd name="connsiteY7" fmla="*/ 319596 h 322550"/>
                  <a:gd name="connsiteX8" fmla="*/ 248320 w 248319"/>
                  <a:gd name="connsiteY8" fmla="*/ 0 h 322550"/>
                  <a:gd name="connsiteX9" fmla="*/ 162116 w 248319"/>
                  <a:gd name="connsiteY9" fmla="*/ 0 h 322550"/>
                  <a:gd name="connsiteX10" fmla="*/ 162116 w 248319"/>
                  <a:gd name="connsiteY10" fmla="*/ 121816 h 322550"/>
                  <a:gd name="connsiteX11" fmla="*/ 160842 w 248319"/>
                  <a:gd name="connsiteY11" fmla="*/ 121816 h 322550"/>
                  <a:gd name="connsiteX12" fmla="*/ 147239 w 248319"/>
                  <a:gd name="connsiteY12" fmla="*/ 99297 h 322550"/>
                  <a:gd name="connsiteX13" fmla="*/ 124720 w 248319"/>
                  <a:gd name="connsiteY13" fmla="*/ 82892 h 322550"/>
                  <a:gd name="connsiteX14" fmla="*/ 93489 w 248319"/>
                  <a:gd name="connsiteY14" fmla="*/ 76778 h 322550"/>
                  <a:gd name="connsiteX15" fmla="*/ 48451 w 248319"/>
                  <a:gd name="connsiteY15" fmla="*/ 89413 h 322550"/>
                  <a:gd name="connsiteX16" fmla="*/ 13501 w 248319"/>
                  <a:gd name="connsiteY16" fmla="*/ 129204 h 322550"/>
                  <a:gd name="connsiteX17" fmla="*/ 0 w 248319"/>
                  <a:gd name="connsiteY17" fmla="*/ 199868 h 322550"/>
                  <a:gd name="connsiteX18" fmla="*/ 12890 w 248319"/>
                  <a:gd name="connsiteY18" fmla="*/ 268495 h 322550"/>
                  <a:gd name="connsiteX19" fmla="*/ 47331 w 248319"/>
                  <a:gd name="connsiteY19" fmla="*/ 309151 h 322550"/>
                  <a:gd name="connsiteX20" fmla="*/ 93133 w 248319"/>
                  <a:gd name="connsiteY20" fmla="*/ 169300 h 322550"/>
                  <a:gd name="connsiteX21" fmla="*/ 105870 w 248319"/>
                  <a:gd name="connsiteY21" fmla="*/ 149685 h 322550"/>
                  <a:gd name="connsiteX22" fmla="*/ 126045 w 248319"/>
                  <a:gd name="connsiteY22" fmla="*/ 142807 h 322550"/>
                  <a:gd name="connsiteX23" fmla="*/ 146424 w 248319"/>
                  <a:gd name="connsiteY23" fmla="*/ 149685 h 322550"/>
                  <a:gd name="connsiteX24" fmla="*/ 159620 w 248319"/>
                  <a:gd name="connsiteY24" fmla="*/ 169300 h 322550"/>
                  <a:gd name="connsiteX25" fmla="*/ 164256 w 248319"/>
                  <a:gd name="connsiteY25" fmla="*/ 199868 h 322550"/>
                  <a:gd name="connsiteX26" fmla="*/ 159620 w 248319"/>
                  <a:gd name="connsiteY26" fmla="*/ 229877 h 322550"/>
                  <a:gd name="connsiteX27" fmla="*/ 146424 w 248319"/>
                  <a:gd name="connsiteY27" fmla="*/ 249492 h 322550"/>
                  <a:gd name="connsiteX28" fmla="*/ 126045 w 248319"/>
                  <a:gd name="connsiteY28" fmla="*/ 256471 h 322550"/>
                  <a:gd name="connsiteX29" fmla="*/ 105870 w 248319"/>
                  <a:gd name="connsiteY29" fmla="*/ 249695 h 322550"/>
                  <a:gd name="connsiteX30" fmla="*/ 93133 w 248319"/>
                  <a:gd name="connsiteY30" fmla="*/ 230182 h 322550"/>
                  <a:gd name="connsiteX31" fmla="*/ 88751 w 248319"/>
                  <a:gd name="connsiteY31" fmla="*/ 199817 h 322550"/>
                  <a:gd name="connsiteX32" fmla="*/ 93133 w 248319"/>
                  <a:gd name="connsiteY32" fmla="*/ 169249 h 322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48319" h="322550">
                    <a:moveTo>
                      <a:pt x="47229" y="309151"/>
                    </a:moveTo>
                    <a:cubicBezTo>
                      <a:pt x="61596" y="318067"/>
                      <a:pt x="77288" y="322551"/>
                      <a:pt x="94304" y="322551"/>
                    </a:cubicBezTo>
                    <a:cubicBezTo>
                      <a:pt x="105615" y="322551"/>
                      <a:pt x="115601" y="320666"/>
                      <a:pt x="124313" y="316997"/>
                    </a:cubicBezTo>
                    <a:cubicBezTo>
                      <a:pt x="133025" y="313329"/>
                      <a:pt x="140463" y="308234"/>
                      <a:pt x="146628" y="301866"/>
                    </a:cubicBezTo>
                    <a:cubicBezTo>
                      <a:pt x="152793" y="295497"/>
                      <a:pt x="157480" y="288263"/>
                      <a:pt x="160791" y="280111"/>
                    </a:cubicBezTo>
                    <a:lnTo>
                      <a:pt x="162931" y="280111"/>
                    </a:lnTo>
                    <a:lnTo>
                      <a:pt x="162931" y="319596"/>
                    </a:lnTo>
                    <a:lnTo>
                      <a:pt x="248320" y="319596"/>
                    </a:lnTo>
                    <a:lnTo>
                      <a:pt x="248320" y="0"/>
                    </a:lnTo>
                    <a:lnTo>
                      <a:pt x="162116" y="0"/>
                    </a:lnTo>
                    <a:lnTo>
                      <a:pt x="162116" y="121816"/>
                    </a:lnTo>
                    <a:lnTo>
                      <a:pt x="160842" y="121816"/>
                    </a:lnTo>
                    <a:cubicBezTo>
                      <a:pt x="157836" y="113665"/>
                      <a:pt x="153302" y="106175"/>
                      <a:pt x="147239" y="99297"/>
                    </a:cubicBezTo>
                    <a:cubicBezTo>
                      <a:pt x="141176" y="92419"/>
                      <a:pt x="133636" y="86968"/>
                      <a:pt x="124720" y="82892"/>
                    </a:cubicBezTo>
                    <a:cubicBezTo>
                      <a:pt x="115804" y="78816"/>
                      <a:pt x="105360" y="76778"/>
                      <a:pt x="93489" y="76778"/>
                    </a:cubicBezTo>
                    <a:cubicBezTo>
                      <a:pt x="77746" y="76778"/>
                      <a:pt x="62768" y="81007"/>
                      <a:pt x="48451" y="89413"/>
                    </a:cubicBezTo>
                    <a:cubicBezTo>
                      <a:pt x="34135" y="97871"/>
                      <a:pt x="22519" y="111117"/>
                      <a:pt x="13501" y="129204"/>
                    </a:cubicBezTo>
                    <a:cubicBezTo>
                      <a:pt x="4483" y="147290"/>
                      <a:pt x="0" y="170828"/>
                      <a:pt x="0" y="199868"/>
                    </a:cubicBezTo>
                    <a:cubicBezTo>
                      <a:pt x="0" y="228909"/>
                      <a:pt x="4280" y="250358"/>
                      <a:pt x="12890" y="268495"/>
                    </a:cubicBezTo>
                    <a:cubicBezTo>
                      <a:pt x="21449" y="286633"/>
                      <a:pt x="32963" y="300185"/>
                      <a:pt x="47331" y="309151"/>
                    </a:cubicBezTo>
                    <a:close/>
                    <a:moveTo>
                      <a:pt x="93133" y="169300"/>
                    </a:moveTo>
                    <a:cubicBezTo>
                      <a:pt x="96088" y="160791"/>
                      <a:pt x="100316" y="154270"/>
                      <a:pt x="105870" y="149685"/>
                    </a:cubicBezTo>
                    <a:cubicBezTo>
                      <a:pt x="111423" y="145099"/>
                      <a:pt x="118148" y="142807"/>
                      <a:pt x="126045" y="142807"/>
                    </a:cubicBezTo>
                    <a:cubicBezTo>
                      <a:pt x="133942" y="142807"/>
                      <a:pt x="140718" y="145099"/>
                      <a:pt x="146424" y="149685"/>
                    </a:cubicBezTo>
                    <a:cubicBezTo>
                      <a:pt x="152130" y="154270"/>
                      <a:pt x="156563" y="160791"/>
                      <a:pt x="159620" y="169300"/>
                    </a:cubicBezTo>
                    <a:cubicBezTo>
                      <a:pt x="162676" y="177808"/>
                      <a:pt x="164256" y="187997"/>
                      <a:pt x="164256" y="199868"/>
                    </a:cubicBezTo>
                    <a:cubicBezTo>
                      <a:pt x="164256" y="211739"/>
                      <a:pt x="162727" y="221470"/>
                      <a:pt x="159620" y="229877"/>
                    </a:cubicBezTo>
                    <a:cubicBezTo>
                      <a:pt x="156563" y="238334"/>
                      <a:pt x="152130" y="244855"/>
                      <a:pt x="146424" y="249492"/>
                    </a:cubicBezTo>
                    <a:cubicBezTo>
                      <a:pt x="140718" y="254128"/>
                      <a:pt x="133891" y="256471"/>
                      <a:pt x="126045" y="256471"/>
                    </a:cubicBezTo>
                    <a:cubicBezTo>
                      <a:pt x="118199" y="256471"/>
                      <a:pt x="111474" y="254230"/>
                      <a:pt x="105870" y="249695"/>
                    </a:cubicBezTo>
                    <a:cubicBezTo>
                      <a:pt x="100265" y="245161"/>
                      <a:pt x="96037" y="238691"/>
                      <a:pt x="93133" y="230182"/>
                    </a:cubicBezTo>
                    <a:cubicBezTo>
                      <a:pt x="90178" y="221674"/>
                      <a:pt x="88751" y="211535"/>
                      <a:pt x="88751" y="199817"/>
                    </a:cubicBezTo>
                    <a:cubicBezTo>
                      <a:pt x="88751" y="188099"/>
                      <a:pt x="90229" y="177757"/>
                      <a:pt x="93133" y="169249"/>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7" name="Freeform 25">
                <a:extLst>
                  <a:ext uri="{FF2B5EF4-FFF2-40B4-BE49-F238E27FC236}">
                    <a16:creationId xmlns:a16="http://schemas.microsoft.com/office/drawing/2014/main" id="{43534E7C-529E-D444-C5E1-56EB639D4CE9}"/>
                  </a:ext>
                </a:extLst>
              </p:cNvPr>
              <p:cNvSpPr/>
              <p:nvPr/>
            </p:nvSpPr>
            <p:spPr>
              <a:xfrm>
                <a:off x="2073998" y="1502331"/>
                <a:ext cx="272075" cy="279332"/>
              </a:xfrm>
              <a:custGeom>
                <a:avLst/>
                <a:gdLst>
                  <a:gd name="connsiteX0" fmla="*/ 57367 w 240677"/>
                  <a:gd name="connsiteY0" fmla="*/ 232424 h 247096"/>
                  <a:gd name="connsiteX1" fmla="*/ 123548 w 240677"/>
                  <a:gd name="connsiteY1" fmla="*/ 247097 h 247096"/>
                  <a:gd name="connsiteX2" fmla="*/ 181374 w 240677"/>
                  <a:gd name="connsiteY2" fmla="*/ 237111 h 247096"/>
                  <a:gd name="connsiteX3" fmla="*/ 220859 w 240677"/>
                  <a:gd name="connsiteY3" fmla="*/ 208784 h 247096"/>
                  <a:gd name="connsiteX4" fmla="*/ 239862 w 240677"/>
                  <a:gd name="connsiteY4" fmla="*/ 165580 h 247096"/>
                  <a:gd name="connsiteX5" fmla="*/ 161352 w 240677"/>
                  <a:gd name="connsiteY5" fmla="*/ 165580 h 247096"/>
                  <a:gd name="connsiteX6" fmla="*/ 153608 w 240677"/>
                  <a:gd name="connsiteY6" fmla="*/ 176942 h 247096"/>
                  <a:gd name="connsiteX7" fmla="*/ 141278 w 240677"/>
                  <a:gd name="connsiteY7" fmla="*/ 184125 h 247096"/>
                  <a:gd name="connsiteX8" fmla="*/ 125281 w 240677"/>
                  <a:gd name="connsiteY8" fmla="*/ 186571 h 247096"/>
                  <a:gd name="connsiteX9" fmla="*/ 103832 w 240677"/>
                  <a:gd name="connsiteY9" fmla="*/ 180763 h 247096"/>
                  <a:gd name="connsiteX10" fmla="*/ 89566 w 240677"/>
                  <a:gd name="connsiteY10" fmla="*/ 164460 h 247096"/>
                  <a:gd name="connsiteX11" fmla="*/ 84675 w 240677"/>
                  <a:gd name="connsiteY11" fmla="*/ 142807 h 247096"/>
                  <a:gd name="connsiteX12" fmla="*/ 240678 w 240677"/>
                  <a:gd name="connsiteY12" fmla="*/ 142807 h 247096"/>
                  <a:gd name="connsiteX13" fmla="*/ 240678 w 240677"/>
                  <a:gd name="connsiteY13" fmla="*/ 123090 h 247096"/>
                  <a:gd name="connsiteX14" fmla="*/ 232322 w 240677"/>
                  <a:gd name="connsiteY14" fmla="*/ 71633 h 247096"/>
                  <a:gd name="connsiteX15" fmla="*/ 208275 w 240677"/>
                  <a:gd name="connsiteY15" fmla="*/ 32912 h 247096"/>
                  <a:gd name="connsiteX16" fmla="*/ 170624 w 240677"/>
                  <a:gd name="connsiteY16" fmla="*/ 8457 h 247096"/>
                  <a:gd name="connsiteX17" fmla="*/ 121409 w 240677"/>
                  <a:gd name="connsiteY17" fmla="*/ 0 h 247096"/>
                  <a:gd name="connsiteX18" fmla="*/ 57062 w 240677"/>
                  <a:gd name="connsiteY18" fmla="*/ 15437 h 247096"/>
                  <a:gd name="connsiteX19" fmla="*/ 14928 w 240677"/>
                  <a:gd name="connsiteY19" fmla="*/ 58641 h 247096"/>
                  <a:gd name="connsiteX20" fmla="*/ 0 w 240677"/>
                  <a:gd name="connsiteY20" fmla="*/ 123498 h 247096"/>
                  <a:gd name="connsiteX21" fmla="*/ 14775 w 240677"/>
                  <a:gd name="connsiteY21" fmla="*/ 189984 h 247096"/>
                  <a:gd name="connsiteX22" fmla="*/ 57367 w 240677"/>
                  <a:gd name="connsiteY22" fmla="*/ 232322 h 247096"/>
                  <a:gd name="connsiteX23" fmla="*/ 101437 w 240677"/>
                  <a:gd name="connsiteY23" fmla="*/ 65774 h 247096"/>
                  <a:gd name="connsiteX24" fmla="*/ 122224 w 240677"/>
                  <a:gd name="connsiteY24" fmla="*/ 60526 h 247096"/>
                  <a:gd name="connsiteX25" fmla="*/ 143011 w 240677"/>
                  <a:gd name="connsiteY25" fmla="*/ 65774 h 247096"/>
                  <a:gd name="connsiteX26" fmla="*/ 155646 w 240677"/>
                  <a:gd name="connsiteY26" fmla="*/ 81007 h 247096"/>
                  <a:gd name="connsiteX27" fmla="*/ 159314 w 240677"/>
                  <a:gd name="connsiteY27" fmla="*/ 95680 h 247096"/>
                  <a:gd name="connsiteX28" fmla="*/ 85083 w 240677"/>
                  <a:gd name="connsiteY28" fmla="*/ 95680 h 247096"/>
                  <a:gd name="connsiteX29" fmla="*/ 88751 w 240677"/>
                  <a:gd name="connsiteY29" fmla="*/ 81007 h 247096"/>
                  <a:gd name="connsiteX30" fmla="*/ 101386 w 240677"/>
                  <a:gd name="connsiteY30" fmla="*/ 65774 h 24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677" h="247096">
                    <a:moveTo>
                      <a:pt x="57367" y="232424"/>
                    </a:moveTo>
                    <a:cubicBezTo>
                      <a:pt x="75861" y="242206"/>
                      <a:pt x="97922" y="247097"/>
                      <a:pt x="123548" y="247097"/>
                    </a:cubicBezTo>
                    <a:cubicBezTo>
                      <a:pt x="145711" y="247097"/>
                      <a:pt x="164969" y="243785"/>
                      <a:pt x="181374" y="237111"/>
                    </a:cubicBezTo>
                    <a:cubicBezTo>
                      <a:pt x="197779" y="230437"/>
                      <a:pt x="210924" y="221012"/>
                      <a:pt x="220859" y="208784"/>
                    </a:cubicBezTo>
                    <a:cubicBezTo>
                      <a:pt x="230794" y="196557"/>
                      <a:pt x="237111" y="182138"/>
                      <a:pt x="239862" y="165580"/>
                    </a:cubicBezTo>
                    <a:lnTo>
                      <a:pt x="161352" y="165580"/>
                    </a:lnTo>
                    <a:cubicBezTo>
                      <a:pt x="159620" y="170013"/>
                      <a:pt x="157072" y="173783"/>
                      <a:pt x="153608" y="176942"/>
                    </a:cubicBezTo>
                    <a:cubicBezTo>
                      <a:pt x="150194" y="180101"/>
                      <a:pt x="146067" y="182495"/>
                      <a:pt x="141278" y="184125"/>
                    </a:cubicBezTo>
                    <a:cubicBezTo>
                      <a:pt x="136489" y="185756"/>
                      <a:pt x="131140" y="186571"/>
                      <a:pt x="125281" y="186571"/>
                    </a:cubicBezTo>
                    <a:cubicBezTo>
                      <a:pt x="117129" y="186571"/>
                      <a:pt x="109996" y="184635"/>
                      <a:pt x="103832" y="180763"/>
                    </a:cubicBezTo>
                    <a:cubicBezTo>
                      <a:pt x="97667" y="176891"/>
                      <a:pt x="92929" y="171490"/>
                      <a:pt x="89566" y="164460"/>
                    </a:cubicBezTo>
                    <a:cubicBezTo>
                      <a:pt x="86560" y="158244"/>
                      <a:pt x="84981" y="150958"/>
                      <a:pt x="84675" y="142807"/>
                    </a:cubicBezTo>
                    <a:lnTo>
                      <a:pt x="240678" y="142807"/>
                    </a:lnTo>
                    <a:lnTo>
                      <a:pt x="240678" y="123090"/>
                    </a:lnTo>
                    <a:cubicBezTo>
                      <a:pt x="240678" y="103934"/>
                      <a:pt x="237875" y="86764"/>
                      <a:pt x="232322" y="71633"/>
                    </a:cubicBezTo>
                    <a:cubicBezTo>
                      <a:pt x="226769" y="56501"/>
                      <a:pt x="218719" y="43560"/>
                      <a:pt x="208275" y="32912"/>
                    </a:cubicBezTo>
                    <a:cubicBezTo>
                      <a:pt x="197830" y="22264"/>
                      <a:pt x="185297" y="14113"/>
                      <a:pt x="170624" y="8457"/>
                    </a:cubicBezTo>
                    <a:cubicBezTo>
                      <a:pt x="155951" y="2802"/>
                      <a:pt x="139546" y="0"/>
                      <a:pt x="121409" y="0"/>
                    </a:cubicBezTo>
                    <a:cubicBezTo>
                      <a:pt x="96648" y="0"/>
                      <a:pt x="75199" y="5146"/>
                      <a:pt x="57062" y="15437"/>
                    </a:cubicBezTo>
                    <a:cubicBezTo>
                      <a:pt x="38924" y="25729"/>
                      <a:pt x="24862" y="40147"/>
                      <a:pt x="14928" y="58641"/>
                    </a:cubicBezTo>
                    <a:cubicBezTo>
                      <a:pt x="4993" y="77135"/>
                      <a:pt x="0" y="98788"/>
                      <a:pt x="0" y="123498"/>
                    </a:cubicBezTo>
                    <a:cubicBezTo>
                      <a:pt x="0" y="148207"/>
                      <a:pt x="4942" y="171541"/>
                      <a:pt x="14775" y="189984"/>
                    </a:cubicBezTo>
                    <a:cubicBezTo>
                      <a:pt x="24608" y="208428"/>
                      <a:pt x="38822" y="222540"/>
                      <a:pt x="57367" y="232322"/>
                    </a:cubicBezTo>
                    <a:close/>
                    <a:moveTo>
                      <a:pt x="101437" y="65774"/>
                    </a:moveTo>
                    <a:cubicBezTo>
                      <a:pt x="106990" y="62258"/>
                      <a:pt x="113970" y="60526"/>
                      <a:pt x="122224" y="60526"/>
                    </a:cubicBezTo>
                    <a:cubicBezTo>
                      <a:pt x="130477" y="60526"/>
                      <a:pt x="137457" y="62258"/>
                      <a:pt x="143011" y="65774"/>
                    </a:cubicBezTo>
                    <a:cubicBezTo>
                      <a:pt x="148564" y="69289"/>
                      <a:pt x="152793" y="74333"/>
                      <a:pt x="155646" y="81007"/>
                    </a:cubicBezTo>
                    <a:cubicBezTo>
                      <a:pt x="157480" y="85236"/>
                      <a:pt x="158652" y="90178"/>
                      <a:pt x="159314" y="95680"/>
                    </a:cubicBezTo>
                    <a:lnTo>
                      <a:pt x="85083" y="95680"/>
                    </a:lnTo>
                    <a:cubicBezTo>
                      <a:pt x="85745" y="90178"/>
                      <a:pt x="86917" y="85236"/>
                      <a:pt x="88751" y="81007"/>
                    </a:cubicBezTo>
                    <a:cubicBezTo>
                      <a:pt x="91604" y="74333"/>
                      <a:pt x="95833" y="69289"/>
                      <a:pt x="101386" y="65774"/>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8" name="Freeform 26">
                <a:extLst>
                  <a:ext uri="{FF2B5EF4-FFF2-40B4-BE49-F238E27FC236}">
                    <a16:creationId xmlns:a16="http://schemas.microsoft.com/office/drawing/2014/main" id="{6AE9F9E9-5366-53C3-B5B9-5C995BC17C12}"/>
                  </a:ext>
                </a:extLst>
              </p:cNvPr>
              <p:cNvSpPr/>
              <p:nvPr/>
            </p:nvSpPr>
            <p:spPr>
              <a:xfrm>
                <a:off x="2365714" y="1415535"/>
                <a:ext cx="97449" cy="361290"/>
              </a:xfrm>
              <a:custGeom>
                <a:avLst/>
                <a:gdLst>
                  <a:gd name="connsiteX0" fmla="*/ 0 w 86203"/>
                  <a:gd name="connsiteY0" fmla="*/ 0 h 319595"/>
                  <a:gd name="connsiteX1" fmla="*/ 86204 w 86203"/>
                  <a:gd name="connsiteY1" fmla="*/ 0 h 319595"/>
                  <a:gd name="connsiteX2" fmla="*/ 86204 w 86203"/>
                  <a:gd name="connsiteY2" fmla="*/ 319596 h 319595"/>
                  <a:gd name="connsiteX3" fmla="*/ 0 w 86203"/>
                  <a:gd name="connsiteY3" fmla="*/ 319596 h 319595"/>
                </a:gdLst>
                <a:ahLst/>
                <a:cxnLst>
                  <a:cxn ang="0">
                    <a:pos x="connsiteX0" y="connsiteY0"/>
                  </a:cxn>
                  <a:cxn ang="0">
                    <a:pos x="connsiteX1" y="connsiteY1"/>
                  </a:cxn>
                  <a:cxn ang="0">
                    <a:pos x="connsiteX2" y="connsiteY2"/>
                  </a:cxn>
                  <a:cxn ang="0">
                    <a:pos x="connsiteX3" y="connsiteY3"/>
                  </a:cxn>
                </a:cxnLst>
                <a:rect l="l" t="t" r="r" b="b"/>
                <a:pathLst>
                  <a:path w="86203" h="319595">
                    <a:moveTo>
                      <a:pt x="0" y="0"/>
                    </a:moveTo>
                    <a:lnTo>
                      <a:pt x="86204" y="0"/>
                    </a:lnTo>
                    <a:lnTo>
                      <a:pt x="86204" y="319596"/>
                    </a:lnTo>
                    <a:lnTo>
                      <a:pt x="0" y="319596"/>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29" name="Freeform 27">
                <a:extLst>
                  <a:ext uri="{FF2B5EF4-FFF2-40B4-BE49-F238E27FC236}">
                    <a16:creationId xmlns:a16="http://schemas.microsoft.com/office/drawing/2014/main" id="{54D343EB-F4F8-41F7-3C63-DF3A618CDACF}"/>
                  </a:ext>
                </a:extLst>
              </p:cNvPr>
              <p:cNvSpPr/>
              <p:nvPr/>
            </p:nvSpPr>
            <p:spPr>
              <a:xfrm>
                <a:off x="2493516" y="1502331"/>
                <a:ext cx="419057" cy="274495"/>
              </a:xfrm>
              <a:custGeom>
                <a:avLst/>
                <a:gdLst>
                  <a:gd name="connsiteX0" fmla="*/ 246791 w 370696"/>
                  <a:gd name="connsiteY0" fmla="*/ 13399 h 242817"/>
                  <a:gd name="connsiteX1" fmla="*/ 220961 w 370696"/>
                  <a:gd name="connsiteY1" fmla="*/ 48910 h 242817"/>
                  <a:gd name="connsiteX2" fmla="*/ 218362 w 370696"/>
                  <a:gd name="connsiteY2" fmla="*/ 48910 h 242817"/>
                  <a:gd name="connsiteX3" fmla="*/ 196506 w 370696"/>
                  <a:gd name="connsiteY3" fmla="*/ 13399 h 242817"/>
                  <a:gd name="connsiteX4" fmla="*/ 152742 w 370696"/>
                  <a:gd name="connsiteY4" fmla="*/ 0 h 242817"/>
                  <a:gd name="connsiteX5" fmla="*/ 109844 w 370696"/>
                  <a:gd name="connsiteY5" fmla="*/ 13195 h 242817"/>
                  <a:gd name="connsiteX6" fmla="*/ 84115 w 370696"/>
                  <a:gd name="connsiteY6" fmla="*/ 48910 h 242817"/>
                  <a:gd name="connsiteX7" fmla="*/ 81517 w 370696"/>
                  <a:gd name="connsiteY7" fmla="*/ 48910 h 242817"/>
                  <a:gd name="connsiteX8" fmla="*/ 81517 w 370696"/>
                  <a:gd name="connsiteY8" fmla="*/ 3006 h 242817"/>
                  <a:gd name="connsiteX9" fmla="*/ 0 w 370696"/>
                  <a:gd name="connsiteY9" fmla="*/ 3006 h 242817"/>
                  <a:gd name="connsiteX10" fmla="*/ 0 w 370696"/>
                  <a:gd name="connsiteY10" fmla="*/ 242817 h 242817"/>
                  <a:gd name="connsiteX11" fmla="*/ 86204 w 370696"/>
                  <a:gd name="connsiteY11" fmla="*/ 242817 h 242817"/>
                  <a:gd name="connsiteX12" fmla="*/ 86204 w 370696"/>
                  <a:gd name="connsiteY12" fmla="*/ 102966 h 242817"/>
                  <a:gd name="connsiteX13" fmla="*/ 89617 w 370696"/>
                  <a:gd name="connsiteY13" fmla="*/ 85032 h 242817"/>
                  <a:gd name="connsiteX14" fmla="*/ 99501 w 370696"/>
                  <a:gd name="connsiteY14" fmla="*/ 73569 h 242817"/>
                  <a:gd name="connsiteX15" fmla="*/ 114938 w 370696"/>
                  <a:gd name="connsiteY15" fmla="*/ 69493 h 242817"/>
                  <a:gd name="connsiteX16" fmla="*/ 136184 w 370696"/>
                  <a:gd name="connsiteY16" fmla="*/ 78409 h 242817"/>
                  <a:gd name="connsiteX17" fmla="*/ 144131 w 370696"/>
                  <a:gd name="connsiteY17" fmla="*/ 102966 h 242817"/>
                  <a:gd name="connsiteX18" fmla="*/ 144131 w 370696"/>
                  <a:gd name="connsiteY18" fmla="*/ 242817 h 242817"/>
                  <a:gd name="connsiteX19" fmla="*/ 226514 w 370696"/>
                  <a:gd name="connsiteY19" fmla="*/ 242817 h 242817"/>
                  <a:gd name="connsiteX20" fmla="*/ 226514 w 370696"/>
                  <a:gd name="connsiteY20" fmla="*/ 102966 h 242817"/>
                  <a:gd name="connsiteX21" fmla="*/ 234258 w 370696"/>
                  <a:gd name="connsiteY21" fmla="*/ 78409 h 242817"/>
                  <a:gd name="connsiteX22" fmla="*/ 255300 w 370696"/>
                  <a:gd name="connsiteY22" fmla="*/ 69493 h 242817"/>
                  <a:gd name="connsiteX23" fmla="*/ 276545 w 370696"/>
                  <a:gd name="connsiteY23" fmla="*/ 78409 h 242817"/>
                  <a:gd name="connsiteX24" fmla="*/ 284493 w 370696"/>
                  <a:gd name="connsiteY24" fmla="*/ 102966 h 242817"/>
                  <a:gd name="connsiteX25" fmla="*/ 284493 w 370696"/>
                  <a:gd name="connsiteY25" fmla="*/ 242817 h 242817"/>
                  <a:gd name="connsiteX26" fmla="*/ 370696 w 370696"/>
                  <a:gd name="connsiteY26" fmla="*/ 242817 h 242817"/>
                  <a:gd name="connsiteX27" fmla="*/ 370696 w 370696"/>
                  <a:gd name="connsiteY27" fmla="*/ 81109 h 242817"/>
                  <a:gd name="connsiteX28" fmla="*/ 349247 w 370696"/>
                  <a:gd name="connsiteY28" fmla="*/ 22111 h 242817"/>
                  <a:gd name="connsiteX29" fmla="*/ 293460 w 370696"/>
                  <a:gd name="connsiteY29" fmla="*/ 0 h 242817"/>
                  <a:gd name="connsiteX30" fmla="*/ 246791 w 370696"/>
                  <a:gd name="connsiteY30" fmla="*/ 13399 h 2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696" h="242817">
                    <a:moveTo>
                      <a:pt x="246791" y="13399"/>
                    </a:moveTo>
                    <a:cubicBezTo>
                      <a:pt x="233545" y="22315"/>
                      <a:pt x="224935" y="34186"/>
                      <a:pt x="220961" y="48910"/>
                    </a:cubicBezTo>
                    <a:lnTo>
                      <a:pt x="218362" y="48910"/>
                    </a:lnTo>
                    <a:cubicBezTo>
                      <a:pt x="215917" y="34186"/>
                      <a:pt x="208631" y="22366"/>
                      <a:pt x="196506" y="13399"/>
                    </a:cubicBezTo>
                    <a:cubicBezTo>
                      <a:pt x="184329" y="4483"/>
                      <a:pt x="169758" y="0"/>
                      <a:pt x="152742" y="0"/>
                    </a:cubicBezTo>
                    <a:cubicBezTo>
                      <a:pt x="135725" y="0"/>
                      <a:pt x="122020" y="4382"/>
                      <a:pt x="109844" y="13195"/>
                    </a:cubicBezTo>
                    <a:cubicBezTo>
                      <a:pt x="97667" y="22009"/>
                      <a:pt x="89108" y="33880"/>
                      <a:pt x="84115" y="48910"/>
                    </a:cubicBezTo>
                    <a:lnTo>
                      <a:pt x="81517" y="48910"/>
                    </a:lnTo>
                    <a:lnTo>
                      <a:pt x="81517" y="3006"/>
                    </a:lnTo>
                    <a:lnTo>
                      <a:pt x="0" y="3006"/>
                    </a:lnTo>
                    <a:lnTo>
                      <a:pt x="0" y="242817"/>
                    </a:lnTo>
                    <a:lnTo>
                      <a:pt x="86204" y="242817"/>
                    </a:lnTo>
                    <a:lnTo>
                      <a:pt x="86204" y="102966"/>
                    </a:lnTo>
                    <a:cubicBezTo>
                      <a:pt x="86204" y="95986"/>
                      <a:pt x="87325" y="89974"/>
                      <a:pt x="89617" y="85032"/>
                    </a:cubicBezTo>
                    <a:cubicBezTo>
                      <a:pt x="91910" y="80090"/>
                      <a:pt x="95171" y="76269"/>
                      <a:pt x="99501" y="73569"/>
                    </a:cubicBezTo>
                    <a:cubicBezTo>
                      <a:pt x="103781" y="70868"/>
                      <a:pt x="108926" y="69493"/>
                      <a:pt x="114938" y="69493"/>
                    </a:cubicBezTo>
                    <a:cubicBezTo>
                      <a:pt x="123803" y="69493"/>
                      <a:pt x="130885" y="72448"/>
                      <a:pt x="136184" y="78409"/>
                    </a:cubicBezTo>
                    <a:cubicBezTo>
                      <a:pt x="141482" y="84319"/>
                      <a:pt x="144131" y="92521"/>
                      <a:pt x="144131" y="102966"/>
                    </a:cubicBezTo>
                    <a:lnTo>
                      <a:pt x="144131" y="242817"/>
                    </a:lnTo>
                    <a:lnTo>
                      <a:pt x="226514" y="242817"/>
                    </a:lnTo>
                    <a:lnTo>
                      <a:pt x="226514" y="102966"/>
                    </a:lnTo>
                    <a:cubicBezTo>
                      <a:pt x="226514" y="92521"/>
                      <a:pt x="229112" y="84319"/>
                      <a:pt x="234258" y="78409"/>
                    </a:cubicBezTo>
                    <a:cubicBezTo>
                      <a:pt x="239404" y="72499"/>
                      <a:pt x="246435" y="69493"/>
                      <a:pt x="255300" y="69493"/>
                    </a:cubicBezTo>
                    <a:cubicBezTo>
                      <a:pt x="264165" y="69493"/>
                      <a:pt x="271246" y="72448"/>
                      <a:pt x="276545" y="78409"/>
                    </a:cubicBezTo>
                    <a:cubicBezTo>
                      <a:pt x="281843" y="84319"/>
                      <a:pt x="284493" y="92521"/>
                      <a:pt x="284493" y="102966"/>
                    </a:cubicBezTo>
                    <a:lnTo>
                      <a:pt x="284493" y="242817"/>
                    </a:lnTo>
                    <a:lnTo>
                      <a:pt x="370696" y="242817"/>
                    </a:lnTo>
                    <a:lnTo>
                      <a:pt x="370696" y="81109"/>
                    </a:lnTo>
                    <a:cubicBezTo>
                      <a:pt x="370696" y="56501"/>
                      <a:pt x="363564" y="36835"/>
                      <a:pt x="349247" y="22111"/>
                    </a:cubicBezTo>
                    <a:cubicBezTo>
                      <a:pt x="334931" y="7387"/>
                      <a:pt x="316335" y="0"/>
                      <a:pt x="293460" y="0"/>
                    </a:cubicBezTo>
                    <a:cubicBezTo>
                      <a:pt x="275577" y="0"/>
                      <a:pt x="260038" y="4483"/>
                      <a:pt x="246791" y="13399"/>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0" name="Freeform 28">
                <a:extLst>
                  <a:ext uri="{FF2B5EF4-FFF2-40B4-BE49-F238E27FC236}">
                    <a16:creationId xmlns:a16="http://schemas.microsoft.com/office/drawing/2014/main" id="{BE6AAFBF-02BE-3D5A-1C28-5452FD54EF42}"/>
                  </a:ext>
                </a:extLst>
              </p:cNvPr>
              <p:cNvSpPr/>
              <p:nvPr/>
            </p:nvSpPr>
            <p:spPr>
              <a:xfrm>
                <a:off x="2930369" y="1502388"/>
                <a:ext cx="259519" cy="278815"/>
              </a:xfrm>
              <a:custGeom>
                <a:avLst/>
                <a:gdLst>
                  <a:gd name="connsiteX0" fmla="*/ 229469 w 229570"/>
                  <a:gd name="connsiteY0" fmla="*/ 242766 h 246638"/>
                  <a:gd name="connsiteX1" fmla="*/ 229469 w 229570"/>
                  <a:gd name="connsiteY1" fmla="*/ 78460 h 246638"/>
                  <a:gd name="connsiteX2" fmla="*/ 221878 w 229570"/>
                  <a:gd name="connsiteY2" fmla="*/ 47687 h 246638"/>
                  <a:gd name="connsiteX3" fmla="*/ 199868 w 229570"/>
                  <a:gd name="connsiteY3" fmla="*/ 22723 h 246638"/>
                  <a:gd name="connsiteX4" fmla="*/ 165122 w 229570"/>
                  <a:gd name="connsiteY4" fmla="*/ 6012 h 246638"/>
                  <a:gd name="connsiteX5" fmla="*/ 119218 w 229570"/>
                  <a:gd name="connsiteY5" fmla="*/ 0 h 246638"/>
                  <a:gd name="connsiteX6" fmla="*/ 59507 w 229570"/>
                  <a:gd name="connsiteY6" fmla="*/ 11158 h 246638"/>
                  <a:gd name="connsiteX7" fmla="*/ 23283 w 229570"/>
                  <a:gd name="connsiteY7" fmla="*/ 40758 h 246638"/>
                  <a:gd name="connsiteX8" fmla="*/ 9425 w 229570"/>
                  <a:gd name="connsiteY8" fmla="*/ 81058 h 246638"/>
                  <a:gd name="connsiteX9" fmla="*/ 88344 w 229570"/>
                  <a:gd name="connsiteY9" fmla="*/ 81058 h 246638"/>
                  <a:gd name="connsiteX10" fmla="*/ 97769 w 229570"/>
                  <a:gd name="connsiteY10" fmla="*/ 64551 h 246638"/>
                  <a:gd name="connsiteX11" fmla="*/ 117944 w 229570"/>
                  <a:gd name="connsiteY11" fmla="*/ 59201 h 246638"/>
                  <a:gd name="connsiteX12" fmla="*/ 136183 w 229570"/>
                  <a:gd name="connsiteY12" fmla="*/ 64245 h 246638"/>
                  <a:gd name="connsiteX13" fmla="*/ 143265 w 229570"/>
                  <a:gd name="connsiteY13" fmla="*/ 78511 h 246638"/>
                  <a:gd name="connsiteX14" fmla="*/ 143265 w 229570"/>
                  <a:gd name="connsiteY14" fmla="*/ 79377 h 246638"/>
                  <a:gd name="connsiteX15" fmla="*/ 137814 w 229570"/>
                  <a:gd name="connsiteY15" fmla="*/ 90432 h 246638"/>
                  <a:gd name="connsiteX16" fmla="*/ 120237 w 229570"/>
                  <a:gd name="connsiteY16" fmla="*/ 96750 h 246638"/>
                  <a:gd name="connsiteX17" fmla="*/ 87936 w 229570"/>
                  <a:gd name="connsiteY17" fmla="*/ 100418 h 246638"/>
                  <a:gd name="connsiteX18" fmla="*/ 53291 w 229570"/>
                  <a:gd name="connsiteY18" fmla="*/ 106532 h 246638"/>
                  <a:gd name="connsiteX19" fmla="*/ 25321 w 229570"/>
                  <a:gd name="connsiteY19" fmla="*/ 120237 h 246638"/>
                  <a:gd name="connsiteX20" fmla="*/ 6674 w 229570"/>
                  <a:gd name="connsiteY20" fmla="*/ 143061 h 246638"/>
                  <a:gd name="connsiteX21" fmla="*/ 0 w 229570"/>
                  <a:gd name="connsiteY21" fmla="*/ 176738 h 246638"/>
                  <a:gd name="connsiteX22" fmla="*/ 9884 w 229570"/>
                  <a:gd name="connsiteY22" fmla="*/ 215968 h 246638"/>
                  <a:gd name="connsiteX23" fmla="*/ 37447 w 229570"/>
                  <a:gd name="connsiteY23" fmla="*/ 239047 h 246638"/>
                  <a:gd name="connsiteX24" fmla="*/ 78103 w 229570"/>
                  <a:gd name="connsiteY24" fmla="*/ 246638 h 246638"/>
                  <a:gd name="connsiteX25" fmla="*/ 106634 w 229570"/>
                  <a:gd name="connsiteY25" fmla="*/ 242766 h 246638"/>
                  <a:gd name="connsiteX26" fmla="*/ 129713 w 229570"/>
                  <a:gd name="connsiteY26" fmla="*/ 230641 h 246638"/>
                  <a:gd name="connsiteX27" fmla="*/ 147188 w 229570"/>
                  <a:gd name="connsiteY27" fmla="*/ 208886 h 246638"/>
                  <a:gd name="connsiteX28" fmla="*/ 148920 w 229570"/>
                  <a:gd name="connsiteY28" fmla="*/ 208886 h 246638"/>
                  <a:gd name="connsiteX29" fmla="*/ 148920 w 229570"/>
                  <a:gd name="connsiteY29" fmla="*/ 242766 h 246638"/>
                  <a:gd name="connsiteX30" fmla="*/ 229571 w 229570"/>
                  <a:gd name="connsiteY30" fmla="*/ 242766 h 246638"/>
                  <a:gd name="connsiteX31" fmla="*/ 144080 w 229570"/>
                  <a:gd name="connsiteY31" fmla="*/ 157836 h 246638"/>
                  <a:gd name="connsiteX32" fmla="*/ 138629 w 229570"/>
                  <a:gd name="connsiteY32" fmla="*/ 176381 h 246638"/>
                  <a:gd name="connsiteX33" fmla="*/ 124466 w 229570"/>
                  <a:gd name="connsiteY33" fmla="*/ 188048 h 246638"/>
                  <a:gd name="connsiteX34" fmla="*/ 105920 w 229570"/>
                  <a:gd name="connsiteY34" fmla="*/ 192124 h 246638"/>
                  <a:gd name="connsiteX35" fmla="*/ 87987 w 229570"/>
                  <a:gd name="connsiteY35" fmla="*/ 186877 h 246638"/>
                  <a:gd name="connsiteX36" fmla="*/ 81007 w 229570"/>
                  <a:gd name="connsiteY36" fmla="*/ 171541 h 246638"/>
                  <a:gd name="connsiteX37" fmla="*/ 84013 w 229570"/>
                  <a:gd name="connsiteY37" fmla="*/ 160282 h 246638"/>
                  <a:gd name="connsiteX38" fmla="*/ 93336 w 229570"/>
                  <a:gd name="connsiteY38" fmla="*/ 151723 h 246638"/>
                  <a:gd name="connsiteX39" fmla="*/ 109742 w 229570"/>
                  <a:gd name="connsiteY39" fmla="*/ 146679 h 246638"/>
                  <a:gd name="connsiteX40" fmla="*/ 119524 w 229570"/>
                  <a:gd name="connsiteY40" fmla="*/ 144947 h 246638"/>
                  <a:gd name="connsiteX41" fmla="*/ 128541 w 229570"/>
                  <a:gd name="connsiteY41" fmla="*/ 143011 h 246638"/>
                  <a:gd name="connsiteX42" fmla="*/ 136795 w 229570"/>
                  <a:gd name="connsiteY42" fmla="*/ 140667 h 246638"/>
                  <a:gd name="connsiteX43" fmla="*/ 144080 w 229570"/>
                  <a:gd name="connsiteY43" fmla="*/ 138069 h 246638"/>
                  <a:gd name="connsiteX44" fmla="*/ 144080 w 229570"/>
                  <a:gd name="connsiteY44" fmla="*/ 157785 h 2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9570" h="246638">
                    <a:moveTo>
                      <a:pt x="229469" y="242766"/>
                    </a:moveTo>
                    <a:lnTo>
                      <a:pt x="229469" y="78460"/>
                    </a:lnTo>
                    <a:cubicBezTo>
                      <a:pt x="229469" y="67455"/>
                      <a:pt x="226922" y="57214"/>
                      <a:pt x="221878" y="47687"/>
                    </a:cubicBezTo>
                    <a:cubicBezTo>
                      <a:pt x="216783" y="38160"/>
                      <a:pt x="209446" y="29855"/>
                      <a:pt x="199868" y="22723"/>
                    </a:cubicBezTo>
                    <a:cubicBezTo>
                      <a:pt x="190290" y="15590"/>
                      <a:pt x="178725" y="9986"/>
                      <a:pt x="165122" y="6012"/>
                    </a:cubicBezTo>
                    <a:cubicBezTo>
                      <a:pt x="151519" y="1987"/>
                      <a:pt x="136234" y="0"/>
                      <a:pt x="119218" y="0"/>
                    </a:cubicBezTo>
                    <a:cubicBezTo>
                      <a:pt x="95323" y="0"/>
                      <a:pt x="75403" y="3719"/>
                      <a:pt x="59507" y="11158"/>
                    </a:cubicBezTo>
                    <a:cubicBezTo>
                      <a:pt x="43560" y="18596"/>
                      <a:pt x="31486" y="28480"/>
                      <a:pt x="23283" y="40758"/>
                    </a:cubicBezTo>
                    <a:cubicBezTo>
                      <a:pt x="15081" y="53037"/>
                      <a:pt x="10444" y="66487"/>
                      <a:pt x="9425" y="81058"/>
                    </a:cubicBezTo>
                    <a:lnTo>
                      <a:pt x="88344" y="81058"/>
                    </a:lnTo>
                    <a:cubicBezTo>
                      <a:pt x="89464" y="73620"/>
                      <a:pt x="92623" y="68117"/>
                      <a:pt x="97769" y="64551"/>
                    </a:cubicBezTo>
                    <a:cubicBezTo>
                      <a:pt x="102915" y="60985"/>
                      <a:pt x="109640" y="59201"/>
                      <a:pt x="117944" y="59201"/>
                    </a:cubicBezTo>
                    <a:cubicBezTo>
                      <a:pt x="125383" y="59201"/>
                      <a:pt x="131445" y="60883"/>
                      <a:pt x="136183" y="64245"/>
                    </a:cubicBezTo>
                    <a:cubicBezTo>
                      <a:pt x="140922" y="67608"/>
                      <a:pt x="143265" y="72346"/>
                      <a:pt x="143265" y="78511"/>
                    </a:cubicBezTo>
                    <a:lnTo>
                      <a:pt x="143265" y="79377"/>
                    </a:lnTo>
                    <a:cubicBezTo>
                      <a:pt x="143265" y="83962"/>
                      <a:pt x="141431" y="87630"/>
                      <a:pt x="137814" y="90432"/>
                    </a:cubicBezTo>
                    <a:cubicBezTo>
                      <a:pt x="134197" y="93235"/>
                      <a:pt x="128287" y="95323"/>
                      <a:pt x="120237" y="96750"/>
                    </a:cubicBezTo>
                    <a:cubicBezTo>
                      <a:pt x="112136" y="98176"/>
                      <a:pt x="101386" y="99399"/>
                      <a:pt x="87936" y="100418"/>
                    </a:cubicBezTo>
                    <a:cubicBezTo>
                      <a:pt x="75505" y="101284"/>
                      <a:pt x="63939" y="103322"/>
                      <a:pt x="53291" y="106532"/>
                    </a:cubicBezTo>
                    <a:cubicBezTo>
                      <a:pt x="42643" y="109742"/>
                      <a:pt x="33320" y="114327"/>
                      <a:pt x="25321" y="120237"/>
                    </a:cubicBezTo>
                    <a:cubicBezTo>
                      <a:pt x="17322" y="126147"/>
                      <a:pt x="11107" y="133789"/>
                      <a:pt x="6674" y="143061"/>
                    </a:cubicBezTo>
                    <a:cubicBezTo>
                      <a:pt x="2242" y="152334"/>
                      <a:pt x="0" y="163594"/>
                      <a:pt x="0" y="176738"/>
                    </a:cubicBezTo>
                    <a:cubicBezTo>
                      <a:pt x="0" y="192634"/>
                      <a:pt x="3261" y="205676"/>
                      <a:pt x="9884" y="215968"/>
                    </a:cubicBezTo>
                    <a:cubicBezTo>
                      <a:pt x="16456" y="226259"/>
                      <a:pt x="25627" y="233952"/>
                      <a:pt x="37447" y="239047"/>
                    </a:cubicBezTo>
                    <a:cubicBezTo>
                      <a:pt x="49266" y="244142"/>
                      <a:pt x="62768" y="246638"/>
                      <a:pt x="78103" y="246638"/>
                    </a:cubicBezTo>
                    <a:cubicBezTo>
                      <a:pt x="88547" y="246638"/>
                      <a:pt x="98075" y="245365"/>
                      <a:pt x="106634" y="242766"/>
                    </a:cubicBezTo>
                    <a:cubicBezTo>
                      <a:pt x="115193" y="240168"/>
                      <a:pt x="122886" y="236143"/>
                      <a:pt x="129713" y="230641"/>
                    </a:cubicBezTo>
                    <a:cubicBezTo>
                      <a:pt x="136489" y="225138"/>
                      <a:pt x="142348" y="217904"/>
                      <a:pt x="147188" y="208886"/>
                    </a:cubicBezTo>
                    <a:lnTo>
                      <a:pt x="148920" y="208886"/>
                    </a:lnTo>
                    <a:lnTo>
                      <a:pt x="148920" y="242766"/>
                    </a:lnTo>
                    <a:lnTo>
                      <a:pt x="229571" y="242766"/>
                    </a:lnTo>
                    <a:close/>
                    <a:moveTo>
                      <a:pt x="144080" y="157836"/>
                    </a:moveTo>
                    <a:cubicBezTo>
                      <a:pt x="144080" y="165122"/>
                      <a:pt x="142246" y="171338"/>
                      <a:pt x="138629" y="176381"/>
                    </a:cubicBezTo>
                    <a:cubicBezTo>
                      <a:pt x="134961" y="181476"/>
                      <a:pt x="130274" y="185348"/>
                      <a:pt x="124466" y="188048"/>
                    </a:cubicBezTo>
                    <a:cubicBezTo>
                      <a:pt x="118657" y="190749"/>
                      <a:pt x="112493" y="192124"/>
                      <a:pt x="105920" y="192124"/>
                    </a:cubicBezTo>
                    <a:cubicBezTo>
                      <a:pt x="98635" y="192124"/>
                      <a:pt x="92674" y="190392"/>
                      <a:pt x="87987" y="186877"/>
                    </a:cubicBezTo>
                    <a:cubicBezTo>
                      <a:pt x="83351" y="183361"/>
                      <a:pt x="81007" y="178266"/>
                      <a:pt x="81007" y="171541"/>
                    </a:cubicBezTo>
                    <a:cubicBezTo>
                      <a:pt x="81007" y="167415"/>
                      <a:pt x="82026" y="163644"/>
                      <a:pt x="84013" y="160282"/>
                    </a:cubicBezTo>
                    <a:cubicBezTo>
                      <a:pt x="86000" y="156919"/>
                      <a:pt x="89108" y="154066"/>
                      <a:pt x="93336" y="151723"/>
                    </a:cubicBezTo>
                    <a:cubicBezTo>
                      <a:pt x="97565" y="149379"/>
                      <a:pt x="103017" y="147698"/>
                      <a:pt x="109742" y="146679"/>
                    </a:cubicBezTo>
                    <a:cubicBezTo>
                      <a:pt x="113155" y="146118"/>
                      <a:pt x="116416" y="145558"/>
                      <a:pt x="119524" y="144947"/>
                    </a:cubicBezTo>
                    <a:cubicBezTo>
                      <a:pt x="122580" y="144386"/>
                      <a:pt x="125586" y="143724"/>
                      <a:pt x="128541" y="143011"/>
                    </a:cubicBezTo>
                    <a:cubicBezTo>
                      <a:pt x="131496" y="142297"/>
                      <a:pt x="134248" y="141533"/>
                      <a:pt x="136795" y="140667"/>
                    </a:cubicBezTo>
                    <a:cubicBezTo>
                      <a:pt x="139342" y="139801"/>
                      <a:pt x="141788" y="138935"/>
                      <a:pt x="144080" y="138069"/>
                    </a:cubicBezTo>
                    <a:lnTo>
                      <a:pt x="144080" y="157785"/>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1" name="Freeform 29">
                <a:extLst>
                  <a:ext uri="{FF2B5EF4-FFF2-40B4-BE49-F238E27FC236}">
                    <a16:creationId xmlns:a16="http://schemas.microsoft.com/office/drawing/2014/main" id="{8B3367B8-CC93-105F-7649-3FEE59E144E8}"/>
                  </a:ext>
                </a:extLst>
              </p:cNvPr>
              <p:cNvSpPr/>
              <p:nvPr/>
            </p:nvSpPr>
            <p:spPr>
              <a:xfrm>
                <a:off x="3220127" y="1502388"/>
                <a:ext cx="272997" cy="274495"/>
              </a:xfrm>
              <a:custGeom>
                <a:avLst/>
                <a:gdLst>
                  <a:gd name="connsiteX0" fmla="*/ 241493 w 241492"/>
                  <a:gd name="connsiteY0" fmla="*/ 242766 h 242817"/>
                  <a:gd name="connsiteX1" fmla="*/ 241493 w 241492"/>
                  <a:gd name="connsiteY1" fmla="*/ 90076 h 242817"/>
                  <a:gd name="connsiteX2" fmla="*/ 231201 w 241492"/>
                  <a:gd name="connsiteY2" fmla="*/ 43509 h 242817"/>
                  <a:gd name="connsiteX3" fmla="*/ 202161 w 241492"/>
                  <a:gd name="connsiteY3" fmla="*/ 11565 h 242817"/>
                  <a:gd name="connsiteX4" fmla="*/ 157887 w 241492"/>
                  <a:gd name="connsiteY4" fmla="*/ 0 h 242817"/>
                  <a:gd name="connsiteX5" fmla="*/ 113155 w 241492"/>
                  <a:gd name="connsiteY5" fmla="*/ 12992 h 242817"/>
                  <a:gd name="connsiteX6" fmla="*/ 87121 w 241492"/>
                  <a:gd name="connsiteY6" fmla="*/ 48910 h 242817"/>
                  <a:gd name="connsiteX7" fmla="*/ 85389 w 241492"/>
                  <a:gd name="connsiteY7" fmla="*/ 48910 h 242817"/>
                  <a:gd name="connsiteX8" fmla="*/ 85389 w 241492"/>
                  <a:gd name="connsiteY8" fmla="*/ 3006 h 242817"/>
                  <a:gd name="connsiteX9" fmla="*/ 0 w 241492"/>
                  <a:gd name="connsiteY9" fmla="*/ 3006 h 242817"/>
                  <a:gd name="connsiteX10" fmla="*/ 0 w 241492"/>
                  <a:gd name="connsiteY10" fmla="*/ 242817 h 242817"/>
                  <a:gd name="connsiteX11" fmla="*/ 86204 w 241492"/>
                  <a:gd name="connsiteY11" fmla="*/ 242817 h 242817"/>
                  <a:gd name="connsiteX12" fmla="*/ 86204 w 241492"/>
                  <a:gd name="connsiteY12" fmla="*/ 108111 h 242817"/>
                  <a:gd name="connsiteX13" fmla="*/ 90483 w 241492"/>
                  <a:gd name="connsiteY13" fmla="*/ 87630 h 242817"/>
                  <a:gd name="connsiteX14" fmla="*/ 102609 w 241492"/>
                  <a:gd name="connsiteY14" fmla="*/ 74537 h 242817"/>
                  <a:gd name="connsiteX15" fmla="*/ 120950 w 241492"/>
                  <a:gd name="connsiteY15" fmla="*/ 69900 h 242817"/>
                  <a:gd name="connsiteX16" fmla="*/ 146271 w 241492"/>
                  <a:gd name="connsiteY16" fmla="*/ 80090 h 242817"/>
                  <a:gd name="connsiteX17" fmla="*/ 155289 w 241492"/>
                  <a:gd name="connsiteY17" fmla="*/ 108060 h 242817"/>
                  <a:gd name="connsiteX18" fmla="*/ 155289 w 241492"/>
                  <a:gd name="connsiteY18" fmla="*/ 242766 h 242817"/>
                  <a:gd name="connsiteX19" fmla="*/ 241493 w 241492"/>
                  <a:gd name="connsiteY19" fmla="*/ 242766 h 2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492" h="242817">
                    <a:moveTo>
                      <a:pt x="241493" y="242766"/>
                    </a:moveTo>
                    <a:lnTo>
                      <a:pt x="241493" y="90076"/>
                    </a:lnTo>
                    <a:cubicBezTo>
                      <a:pt x="241493" y="72652"/>
                      <a:pt x="238079" y="57113"/>
                      <a:pt x="231201" y="43509"/>
                    </a:cubicBezTo>
                    <a:cubicBezTo>
                      <a:pt x="224323" y="29906"/>
                      <a:pt x="214643" y="19258"/>
                      <a:pt x="202161" y="11565"/>
                    </a:cubicBezTo>
                    <a:cubicBezTo>
                      <a:pt x="189628" y="3821"/>
                      <a:pt x="174904" y="0"/>
                      <a:pt x="157887" y="0"/>
                    </a:cubicBezTo>
                    <a:cubicBezTo>
                      <a:pt x="140871" y="0"/>
                      <a:pt x="125230" y="4331"/>
                      <a:pt x="113155" y="12992"/>
                    </a:cubicBezTo>
                    <a:cubicBezTo>
                      <a:pt x="101080" y="21653"/>
                      <a:pt x="92368" y="33626"/>
                      <a:pt x="87121" y="48910"/>
                    </a:cubicBezTo>
                    <a:lnTo>
                      <a:pt x="85389" y="48910"/>
                    </a:lnTo>
                    <a:lnTo>
                      <a:pt x="85389" y="3006"/>
                    </a:lnTo>
                    <a:lnTo>
                      <a:pt x="0" y="3006"/>
                    </a:lnTo>
                    <a:lnTo>
                      <a:pt x="0" y="242817"/>
                    </a:lnTo>
                    <a:lnTo>
                      <a:pt x="86204" y="242817"/>
                    </a:lnTo>
                    <a:lnTo>
                      <a:pt x="86204" y="108111"/>
                    </a:lnTo>
                    <a:cubicBezTo>
                      <a:pt x="86204" y="100112"/>
                      <a:pt x="87630" y="93285"/>
                      <a:pt x="90483" y="87630"/>
                    </a:cubicBezTo>
                    <a:cubicBezTo>
                      <a:pt x="93336" y="81975"/>
                      <a:pt x="97361" y="77644"/>
                      <a:pt x="102609" y="74537"/>
                    </a:cubicBezTo>
                    <a:cubicBezTo>
                      <a:pt x="107806" y="71480"/>
                      <a:pt x="113919" y="69900"/>
                      <a:pt x="120950" y="69900"/>
                    </a:cubicBezTo>
                    <a:cubicBezTo>
                      <a:pt x="131802" y="69900"/>
                      <a:pt x="140259" y="73314"/>
                      <a:pt x="146271" y="80090"/>
                    </a:cubicBezTo>
                    <a:cubicBezTo>
                      <a:pt x="152283" y="86866"/>
                      <a:pt x="155289" y="96189"/>
                      <a:pt x="155289" y="108060"/>
                    </a:cubicBezTo>
                    <a:lnTo>
                      <a:pt x="155289" y="242766"/>
                    </a:lnTo>
                    <a:lnTo>
                      <a:pt x="241493" y="242766"/>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2" name="Freeform 30">
                <a:extLst>
                  <a:ext uri="{FF2B5EF4-FFF2-40B4-BE49-F238E27FC236}">
                    <a16:creationId xmlns:a16="http://schemas.microsoft.com/office/drawing/2014/main" id="{8216B48A-3350-5889-9126-E54EAC4F4A13}"/>
                  </a:ext>
                </a:extLst>
              </p:cNvPr>
              <p:cNvSpPr/>
              <p:nvPr/>
            </p:nvSpPr>
            <p:spPr>
              <a:xfrm>
                <a:off x="2264060" y="1866961"/>
                <a:ext cx="313774" cy="361290"/>
              </a:xfrm>
              <a:custGeom>
                <a:avLst/>
                <a:gdLst>
                  <a:gd name="connsiteX0" fmla="*/ 181476 w 277563"/>
                  <a:gd name="connsiteY0" fmla="*/ 319596 h 319595"/>
                  <a:gd name="connsiteX1" fmla="*/ 181476 w 277563"/>
                  <a:gd name="connsiteY1" fmla="*/ 69951 h 319595"/>
                  <a:gd name="connsiteX2" fmla="*/ 277564 w 277563"/>
                  <a:gd name="connsiteY2" fmla="*/ 69951 h 319595"/>
                  <a:gd name="connsiteX3" fmla="*/ 277564 w 277563"/>
                  <a:gd name="connsiteY3" fmla="*/ 0 h 319595"/>
                  <a:gd name="connsiteX4" fmla="*/ 0 w 277563"/>
                  <a:gd name="connsiteY4" fmla="*/ 0 h 319595"/>
                  <a:gd name="connsiteX5" fmla="*/ 0 w 277563"/>
                  <a:gd name="connsiteY5" fmla="*/ 69951 h 319595"/>
                  <a:gd name="connsiteX6" fmla="*/ 96088 w 277563"/>
                  <a:gd name="connsiteY6" fmla="*/ 69951 h 319595"/>
                  <a:gd name="connsiteX7" fmla="*/ 96088 w 277563"/>
                  <a:gd name="connsiteY7" fmla="*/ 319596 h 319595"/>
                  <a:gd name="connsiteX8" fmla="*/ 181476 w 277563"/>
                  <a:gd name="connsiteY8" fmla="*/ 319596 h 3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563" h="319595">
                    <a:moveTo>
                      <a:pt x="181476" y="319596"/>
                    </a:moveTo>
                    <a:lnTo>
                      <a:pt x="181476" y="69951"/>
                    </a:lnTo>
                    <a:lnTo>
                      <a:pt x="277564" y="69951"/>
                    </a:lnTo>
                    <a:lnTo>
                      <a:pt x="277564" y="0"/>
                    </a:lnTo>
                    <a:lnTo>
                      <a:pt x="0" y="0"/>
                    </a:lnTo>
                    <a:lnTo>
                      <a:pt x="0" y="69951"/>
                    </a:lnTo>
                    <a:lnTo>
                      <a:pt x="96088" y="69951"/>
                    </a:lnTo>
                    <a:lnTo>
                      <a:pt x="96088" y="319596"/>
                    </a:lnTo>
                    <a:lnTo>
                      <a:pt x="181476" y="319596"/>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3" name="Freeform 31">
                <a:extLst>
                  <a:ext uri="{FF2B5EF4-FFF2-40B4-BE49-F238E27FC236}">
                    <a16:creationId xmlns:a16="http://schemas.microsoft.com/office/drawing/2014/main" id="{E1F90219-EC82-E371-7B17-D0F15B275DF4}"/>
                  </a:ext>
                </a:extLst>
              </p:cNvPr>
              <p:cNvSpPr/>
              <p:nvPr/>
            </p:nvSpPr>
            <p:spPr>
              <a:xfrm>
                <a:off x="2568849" y="1953699"/>
                <a:ext cx="183323" cy="274437"/>
              </a:xfrm>
              <a:custGeom>
                <a:avLst/>
                <a:gdLst>
                  <a:gd name="connsiteX0" fmla="*/ 86255 w 162167"/>
                  <a:gd name="connsiteY0" fmla="*/ 118046 h 242766"/>
                  <a:gd name="connsiteX1" fmla="*/ 91961 w 162167"/>
                  <a:gd name="connsiteY1" fmla="*/ 94152 h 242766"/>
                  <a:gd name="connsiteX2" fmla="*/ 107704 w 162167"/>
                  <a:gd name="connsiteY2" fmla="*/ 78256 h 242766"/>
                  <a:gd name="connsiteX3" fmla="*/ 130426 w 162167"/>
                  <a:gd name="connsiteY3" fmla="*/ 72550 h 242766"/>
                  <a:gd name="connsiteX4" fmla="*/ 146424 w 162167"/>
                  <a:gd name="connsiteY4" fmla="*/ 73518 h 242766"/>
                  <a:gd name="connsiteX5" fmla="*/ 162167 w 162167"/>
                  <a:gd name="connsiteY5" fmla="*/ 76829 h 242766"/>
                  <a:gd name="connsiteX6" fmla="*/ 162167 w 162167"/>
                  <a:gd name="connsiteY6" fmla="*/ 3464 h 242766"/>
                  <a:gd name="connsiteX7" fmla="*/ 151468 w 162167"/>
                  <a:gd name="connsiteY7" fmla="*/ 866 h 242766"/>
                  <a:gd name="connsiteX8" fmla="*/ 140310 w 162167"/>
                  <a:gd name="connsiteY8" fmla="*/ 0 h 242766"/>
                  <a:gd name="connsiteX9" fmla="*/ 106940 w 162167"/>
                  <a:gd name="connsiteY9" fmla="*/ 11667 h 242766"/>
                  <a:gd name="connsiteX10" fmla="*/ 86255 w 162167"/>
                  <a:gd name="connsiteY10" fmla="*/ 48859 h 242766"/>
                  <a:gd name="connsiteX11" fmla="*/ 83656 w 162167"/>
                  <a:gd name="connsiteY11" fmla="*/ 48859 h 242766"/>
                  <a:gd name="connsiteX12" fmla="*/ 83656 w 162167"/>
                  <a:gd name="connsiteY12" fmla="*/ 2955 h 242766"/>
                  <a:gd name="connsiteX13" fmla="*/ 0 w 162167"/>
                  <a:gd name="connsiteY13" fmla="*/ 2955 h 242766"/>
                  <a:gd name="connsiteX14" fmla="*/ 0 w 162167"/>
                  <a:gd name="connsiteY14" fmla="*/ 242766 h 242766"/>
                  <a:gd name="connsiteX15" fmla="*/ 86204 w 162167"/>
                  <a:gd name="connsiteY15" fmla="*/ 242766 h 242766"/>
                  <a:gd name="connsiteX16" fmla="*/ 86204 w 162167"/>
                  <a:gd name="connsiteY16" fmla="*/ 117944 h 24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167" h="242766">
                    <a:moveTo>
                      <a:pt x="86255" y="118046"/>
                    </a:moveTo>
                    <a:cubicBezTo>
                      <a:pt x="86255" y="108875"/>
                      <a:pt x="88140" y="100928"/>
                      <a:pt x="91961" y="94152"/>
                    </a:cubicBezTo>
                    <a:cubicBezTo>
                      <a:pt x="95731" y="87376"/>
                      <a:pt x="100979" y="82077"/>
                      <a:pt x="107704" y="78256"/>
                    </a:cubicBezTo>
                    <a:cubicBezTo>
                      <a:pt x="114429" y="74486"/>
                      <a:pt x="122020" y="72550"/>
                      <a:pt x="130426" y="72550"/>
                    </a:cubicBezTo>
                    <a:cubicBezTo>
                      <a:pt x="134859" y="72550"/>
                      <a:pt x="140209" y="72855"/>
                      <a:pt x="146424" y="73518"/>
                    </a:cubicBezTo>
                    <a:cubicBezTo>
                      <a:pt x="152640" y="74180"/>
                      <a:pt x="157887" y="75250"/>
                      <a:pt x="162167" y="76829"/>
                    </a:cubicBezTo>
                    <a:lnTo>
                      <a:pt x="162167" y="3464"/>
                    </a:lnTo>
                    <a:cubicBezTo>
                      <a:pt x="158753" y="2344"/>
                      <a:pt x="155136" y="1477"/>
                      <a:pt x="151468" y="866"/>
                    </a:cubicBezTo>
                    <a:cubicBezTo>
                      <a:pt x="147749" y="306"/>
                      <a:pt x="144030" y="0"/>
                      <a:pt x="140310" y="0"/>
                    </a:cubicBezTo>
                    <a:cubicBezTo>
                      <a:pt x="127573" y="0"/>
                      <a:pt x="116467" y="3872"/>
                      <a:pt x="106940" y="11667"/>
                    </a:cubicBezTo>
                    <a:cubicBezTo>
                      <a:pt x="97412" y="19462"/>
                      <a:pt x="90534" y="31842"/>
                      <a:pt x="86255" y="48859"/>
                    </a:cubicBezTo>
                    <a:lnTo>
                      <a:pt x="83656" y="48859"/>
                    </a:lnTo>
                    <a:lnTo>
                      <a:pt x="83656" y="2955"/>
                    </a:lnTo>
                    <a:lnTo>
                      <a:pt x="0" y="2955"/>
                    </a:lnTo>
                    <a:lnTo>
                      <a:pt x="0" y="242766"/>
                    </a:lnTo>
                    <a:lnTo>
                      <a:pt x="86204" y="242766"/>
                    </a:lnTo>
                    <a:lnTo>
                      <a:pt x="86204" y="117944"/>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4" name="Freeform 61">
                <a:extLst>
                  <a:ext uri="{FF2B5EF4-FFF2-40B4-BE49-F238E27FC236}">
                    <a16:creationId xmlns:a16="http://schemas.microsoft.com/office/drawing/2014/main" id="{AD5B4E6C-E95E-CF83-5485-2A062413EC0D}"/>
                  </a:ext>
                </a:extLst>
              </p:cNvPr>
              <p:cNvSpPr/>
              <p:nvPr/>
            </p:nvSpPr>
            <p:spPr>
              <a:xfrm>
                <a:off x="2765131" y="1957155"/>
                <a:ext cx="273054" cy="274442"/>
              </a:xfrm>
              <a:custGeom>
                <a:avLst/>
                <a:gdLst>
                  <a:gd name="connsiteX0" fmla="*/ 241493 w 241543"/>
                  <a:gd name="connsiteY0" fmla="*/ 239811 h 242770"/>
                  <a:gd name="connsiteX1" fmla="*/ 241493 w 241543"/>
                  <a:gd name="connsiteY1" fmla="*/ 0 h 242770"/>
                  <a:gd name="connsiteX2" fmla="*/ 155289 w 241543"/>
                  <a:gd name="connsiteY2" fmla="*/ 0 h 242770"/>
                  <a:gd name="connsiteX3" fmla="*/ 155289 w 241543"/>
                  <a:gd name="connsiteY3" fmla="*/ 135114 h 242770"/>
                  <a:gd name="connsiteX4" fmla="*/ 151009 w 241543"/>
                  <a:gd name="connsiteY4" fmla="*/ 155391 h 242770"/>
                  <a:gd name="connsiteX5" fmla="*/ 138986 w 241543"/>
                  <a:gd name="connsiteY5" fmla="*/ 168383 h 242770"/>
                  <a:gd name="connsiteX6" fmla="*/ 120543 w 241543"/>
                  <a:gd name="connsiteY6" fmla="*/ 172866 h 242770"/>
                  <a:gd name="connsiteX7" fmla="*/ 95222 w 241543"/>
                  <a:gd name="connsiteY7" fmla="*/ 162880 h 242770"/>
                  <a:gd name="connsiteX8" fmla="*/ 86204 w 241543"/>
                  <a:gd name="connsiteY8" fmla="*/ 135114 h 242770"/>
                  <a:gd name="connsiteX9" fmla="*/ 86204 w 241543"/>
                  <a:gd name="connsiteY9" fmla="*/ 0 h 242770"/>
                  <a:gd name="connsiteX10" fmla="*/ 0 w 241543"/>
                  <a:gd name="connsiteY10" fmla="*/ 0 h 242770"/>
                  <a:gd name="connsiteX11" fmla="*/ 0 w 241543"/>
                  <a:gd name="connsiteY11" fmla="*/ 153149 h 242770"/>
                  <a:gd name="connsiteX12" fmla="*/ 10393 w 241543"/>
                  <a:gd name="connsiteY12" fmla="*/ 199563 h 242770"/>
                  <a:gd name="connsiteX13" fmla="*/ 39688 w 241543"/>
                  <a:gd name="connsiteY13" fmla="*/ 231303 h 242770"/>
                  <a:gd name="connsiteX14" fmla="*/ 83656 w 241543"/>
                  <a:gd name="connsiteY14" fmla="*/ 242766 h 242770"/>
                  <a:gd name="connsiteX15" fmla="*/ 129866 w 241543"/>
                  <a:gd name="connsiteY15" fmla="*/ 230030 h 242770"/>
                  <a:gd name="connsiteX16" fmla="*/ 157021 w 241543"/>
                  <a:gd name="connsiteY16" fmla="*/ 194315 h 242770"/>
                  <a:gd name="connsiteX17" fmla="*/ 159619 w 241543"/>
                  <a:gd name="connsiteY17" fmla="*/ 194315 h 242770"/>
                  <a:gd name="connsiteX18" fmla="*/ 159619 w 241543"/>
                  <a:gd name="connsiteY18" fmla="*/ 239761 h 242770"/>
                  <a:gd name="connsiteX19" fmla="*/ 241544 w 241543"/>
                  <a:gd name="connsiteY19" fmla="*/ 239761 h 242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41543" h="242770">
                    <a:moveTo>
                      <a:pt x="241493" y="239811"/>
                    </a:moveTo>
                    <a:lnTo>
                      <a:pt x="241493" y="0"/>
                    </a:lnTo>
                    <a:lnTo>
                      <a:pt x="155289" y="0"/>
                    </a:lnTo>
                    <a:lnTo>
                      <a:pt x="155289" y="135114"/>
                    </a:lnTo>
                    <a:cubicBezTo>
                      <a:pt x="155289" y="142960"/>
                      <a:pt x="153862" y="149736"/>
                      <a:pt x="151009" y="155391"/>
                    </a:cubicBezTo>
                    <a:cubicBezTo>
                      <a:pt x="148156" y="161046"/>
                      <a:pt x="144131" y="165377"/>
                      <a:pt x="138986" y="168383"/>
                    </a:cubicBezTo>
                    <a:cubicBezTo>
                      <a:pt x="133840" y="171389"/>
                      <a:pt x="127675" y="172866"/>
                      <a:pt x="120543" y="172866"/>
                    </a:cubicBezTo>
                    <a:cubicBezTo>
                      <a:pt x="109691" y="173019"/>
                      <a:pt x="101233" y="169707"/>
                      <a:pt x="95222" y="162880"/>
                    </a:cubicBezTo>
                    <a:cubicBezTo>
                      <a:pt x="89210" y="156053"/>
                      <a:pt x="86204" y="146832"/>
                      <a:pt x="86204" y="135114"/>
                    </a:cubicBezTo>
                    <a:lnTo>
                      <a:pt x="86204" y="0"/>
                    </a:lnTo>
                    <a:lnTo>
                      <a:pt x="0" y="0"/>
                    </a:lnTo>
                    <a:lnTo>
                      <a:pt x="0" y="153149"/>
                    </a:lnTo>
                    <a:cubicBezTo>
                      <a:pt x="0" y="170573"/>
                      <a:pt x="3464" y="186062"/>
                      <a:pt x="10393" y="199563"/>
                    </a:cubicBezTo>
                    <a:cubicBezTo>
                      <a:pt x="17322" y="213064"/>
                      <a:pt x="27104" y="223661"/>
                      <a:pt x="39688" y="231303"/>
                    </a:cubicBezTo>
                    <a:cubicBezTo>
                      <a:pt x="52273" y="238945"/>
                      <a:pt x="66945" y="242766"/>
                      <a:pt x="83656" y="242766"/>
                    </a:cubicBezTo>
                    <a:cubicBezTo>
                      <a:pt x="101539" y="242919"/>
                      <a:pt x="116925" y="238640"/>
                      <a:pt x="129866" y="230030"/>
                    </a:cubicBezTo>
                    <a:cubicBezTo>
                      <a:pt x="142807" y="221368"/>
                      <a:pt x="151875" y="209498"/>
                      <a:pt x="157021" y="194315"/>
                    </a:cubicBezTo>
                    <a:lnTo>
                      <a:pt x="159619" y="194315"/>
                    </a:lnTo>
                    <a:lnTo>
                      <a:pt x="159619" y="239761"/>
                    </a:lnTo>
                    <a:lnTo>
                      <a:pt x="241544" y="239761"/>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5" name="Freeform 1474">
                <a:extLst>
                  <a:ext uri="{FF2B5EF4-FFF2-40B4-BE49-F238E27FC236}">
                    <a16:creationId xmlns:a16="http://schemas.microsoft.com/office/drawing/2014/main" id="{8F81DEAC-63EB-CDBC-7F9B-DD5D18D9CBA6}"/>
                  </a:ext>
                </a:extLst>
              </p:cNvPr>
              <p:cNvSpPr/>
              <p:nvPr/>
            </p:nvSpPr>
            <p:spPr>
              <a:xfrm>
                <a:off x="3056328" y="1953814"/>
                <a:ext cx="266719" cy="279390"/>
              </a:xfrm>
              <a:custGeom>
                <a:avLst/>
                <a:gdLst>
                  <a:gd name="connsiteX0" fmla="*/ 217853 w 235939"/>
                  <a:gd name="connsiteY0" fmla="*/ 120950 h 247147"/>
                  <a:gd name="connsiteX1" fmla="*/ 163033 w 235939"/>
                  <a:gd name="connsiteY1" fmla="*/ 98635 h 247147"/>
                  <a:gd name="connsiteX2" fmla="*/ 114123 w 235939"/>
                  <a:gd name="connsiteY2" fmla="*/ 90076 h 247147"/>
                  <a:gd name="connsiteX3" fmla="*/ 95986 w 235939"/>
                  <a:gd name="connsiteY3" fmla="*/ 82994 h 247147"/>
                  <a:gd name="connsiteX4" fmla="*/ 91349 w 235939"/>
                  <a:gd name="connsiteY4" fmla="*/ 72906 h 247147"/>
                  <a:gd name="connsiteX5" fmla="*/ 99094 w 235939"/>
                  <a:gd name="connsiteY5" fmla="*/ 61443 h 247147"/>
                  <a:gd name="connsiteX6" fmla="*/ 117944 w 235939"/>
                  <a:gd name="connsiteY6" fmla="*/ 57469 h 247147"/>
                  <a:gd name="connsiteX7" fmla="*/ 140158 w 235939"/>
                  <a:gd name="connsiteY7" fmla="*/ 63787 h 247147"/>
                  <a:gd name="connsiteX8" fmla="*/ 150551 w 235939"/>
                  <a:gd name="connsiteY8" fmla="*/ 81058 h 247147"/>
                  <a:gd name="connsiteX9" fmla="*/ 229469 w 235939"/>
                  <a:gd name="connsiteY9" fmla="*/ 81058 h 247147"/>
                  <a:gd name="connsiteX10" fmla="*/ 198034 w 235939"/>
                  <a:gd name="connsiteY10" fmla="*/ 21551 h 247147"/>
                  <a:gd name="connsiteX11" fmla="*/ 116212 w 235939"/>
                  <a:gd name="connsiteY11" fmla="*/ 0 h 247147"/>
                  <a:gd name="connsiteX12" fmla="*/ 57112 w 235939"/>
                  <a:gd name="connsiteY12" fmla="*/ 9120 h 247147"/>
                  <a:gd name="connsiteX13" fmla="*/ 18953 w 235939"/>
                  <a:gd name="connsiteY13" fmla="*/ 35613 h 247147"/>
                  <a:gd name="connsiteX14" fmla="*/ 5553 w 235939"/>
                  <a:gd name="connsiteY14" fmla="*/ 78103 h 247147"/>
                  <a:gd name="connsiteX15" fmla="*/ 23793 w 235939"/>
                  <a:gd name="connsiteY15" fmla="*/ 124109 h 247147"/>
                  <a:gd name="connsiteX16" fmla="*/ 78511 w 235939"/>
                  <a:gd name="connsiteY16" fmla="*/ 148462 h 247147"/>
                  <a:gd name="connsiteX17" fmla="*/ 121001 w 235939"/>
                  <a:gd name="connsiteY17" fmla="*/ 156206 h 247147"/>
                  <a:gd name="connsiteX18" fmla="*/ 148462 w 235939"/>
                  <a:gd name="connsiteY18" fmla="*/ 173783 h 247147"/>
                  <a:gd name="connsiteX19" fmla="*/ 140718 w 235939"/>
                  <a:gd name="connsiteY19" fmla="*/ 185144 h 247147"/>
                  <a:gd name="connsiteX20" fmla="*/ 121001 w 235939"/>
                  <a:gd name="connsiteY20" fmla="*/ 189220 h 247147"/>
                  <a:gd name="connsiteX21" fmla="*/ 96954 w 235939"/>
                  <a:gd name="connsiteY21" fmla="*/ 183107 h 247147"/>
                  <a:gd name="connsiteX22" fmla="*/ 85389 w 235939"/>
                  <a:gd name="connsiteY22" fmla="*/ 165631 h 247147"/>
                  <a:gd name="connsiteX23" fmla="*/ 0 w 235939"/>
                  <a:gd name="connsiteY23" fmla="*/ 165631 h 247147"/>
                  <a:gd name="connsiteX24" fmla="*/ 34644 w 235939"/>
                  <a:gd name="connsiteY24" fmla="*/ 224731 h 247147"/>
                  <a:gd name="connsiteX25" fmla="*/ 120543 w 235939"/>
                  <a:gd name="connsiteY25" fmla="*/ 247148 h 247147"/>
                  <a:gd name="connsiteX26" fmla="*/ 179846 w 235939"/>
                  <a:gd name="connsiteY26" fmla="*/ 236958 h 247147"/>
                  <a:gd name="connsiteX27" fmla="*/ 220910 w 235939"/>
                  <a:gd name="connsiteY27" fmla="*/ 208020 h 247147"/>
                  <a:gd name="connsiteX28" fmla="*/ 235939 w 235939"/>
                  <a:gd name="connsiteY28" fmla="*/ 163492 h 247147"/>
                  <a:gd name="connsiteX29" fmla="*/ 217802 w 235939"/>
                  <a:gd name="connsiteY29" fmla="*/ 121001 h 2471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35939" h="247147">
                    <a:moveTo>
                      <a:pt x="217853" y="120950"/>
                    </a:moveTo>
                    <a:cubicBezTo>
                      <a:pt x="205778" y="110353"/>
                      <a:pt x="187488" y="102915"/>
                      <a:pt x="163033" y="98635"/>
                    </a:cubicBezTo>
                    <a:lnTo>
                      <a:pt x="114123" y="90076"/>
                    </a:lnTo>
                    <a:cubicBezTo>
                      <a:pt x="105105" y="88496"/>
                      <a:pt x="99094" y="86153"/>
                      <a:pt x="95986" y="82994"/>
                    </a:cubicBezTo>
                    <a:cubicBezTo>
                      <a:pt x="92929" y="79835"/>
                      <a:pt x="91349" y="76473"/>
                      <a:pt x="91349" y="72906"/>
                    </a:cubicBezTo>
                    <a:cubicBezTo>
                      <a:pt x="91349" y="67913"/>
                      <a:pt x="93948" y="64092"/>
                      <a:pt x="99094" y="61443"/>
                    </a:cubicBezTo>
                    <a:cubicBezTo>
                      <a:pt x="104239" y="58794"/>
                      <a:pt x="110506" y="57469"/>
                      <a:pt x="117944" y="57469"/>
                    </a:cubicBezTo>
                    <a:cubicBezTo>
                      <a:pt x="126402" y="57469"/>
                      <a:pt x="133789" y="59558"/>
                      <a:pt x="140158" y="63787"/>
                    </a:cubicBezTo>
                    <a:cubicBezTo>
                      <a:pt x="146526" y="68015"/>
                      <a:pt x="149990" y="73773"/>
                      <a:pt x="150551" y="81058"/>
                    </a:cubicBezTo>
                    <a:lnTo>
                      <a:pt x="229469" y="81058"/>
                    </a:lnTo>
                    <a:cubicBezTo>
                      <a:pt x="228450" y="55737"/>
                      <a:pt x="218006" y="35918"/>
                      <a:pt x="198034" y="21551"/>
                    </a:cubicBezTo>
                    <a:cubicBezTo>
                      <a:pt x="178063" y="7184"/>
                      <a:pt x="150806" y="0"/>
                      <a:pt x="116212" y="0"/>
                    </a:cubicBezTo>
                    <a:cubicBezTo>
                      <a:pt x="93336" y="0"/>
                      <a:pt x="73620" y="3057"/>
                      <a:pt x="57112" y="9120"/>
                    </a:cubicBezTo>
                    <a:cubicBezTo>
                      <a:pt x="40605" y="15183"/>
                      <a:pt x="27868" y="24047"/>
                      <a:pt x="18953" y="35613"/>
                    </a:cubicBezTo>
                    <a:cubicBezTo>
                      <a:pt x="10037" y="47178"/>
                      <a:pt x="5553" y="61341"/>
                      <a:pt x="5553" y="78103"/>
                    </a:cubicBezTo>
                    <a:cubicBezTo>
                      <a:pt x="5553" y="96954"/>
                      <a:pt x="11616" y="112289"/>
                      <a:pt x="23793" y="124109"/>
                    </a:cubicBezTo>
                    <a:cubicBezTo>
                      <a:pt x="35969" y="135929"/>
                      <a:pt x="54158" y="144030"/>
                      <a:pt x="78511" y="148462"/>
                    </a:cubicBezTo>
                    <a:lnTo>
                      <a:pt x="121001" y="156206"/>
                    </a:lnTo>
                    <a:cubicBezTo>
                      <a:pt x="139291" y="159518"/>
                      <a:pt x="148462" y="165377"/>
                      <a:pt x="148462" y="173783"/>
                    </a:cubicBezTo>
                    <a:cubicBezTo>
                      <a:pt x="148462" y="178623"/>
                      <a:pt x="145864" y="182444"/>
                      <a:pt x="140718" y="185144"/>
                    </a:cubicBezTo>
                    <a:cubicBezTo>
                      <a:pt x="135572" y="187845"/>
                      <a:pt x="129000" y="189220"/>
                      <a:pt x="121001" y="189220"/>
                    </a:cubicBezTo>
                    <a:cubicBezTo>
                      <a:pt x="111423" y="189220"/>
                      <a:pt x="103424" y="187182"/>
                      <a:pt x="96954" y="183107"/>
                    </a:cubicBezTo>
                    <a:cubicBezTo>
                      <a:pt x="90483" y="179031"/>
                      <a:pt x="86662" y="173223"/>
                      <a:pt x="85389" y="165631"/>
                    </a:cubicBezTo>
                    <a:lnTo>
                      <a:pt x="0" y="165631"/>
                    </a:lnTo>
                    <a:cubicBezTo>
                      <a:pt x="2446" y="190086"/>
                      <a:pt x="13960" y="209803"/>
                      <a:pt x="34644" y="224731"/>
                    </a:cubicBezTo>
                    <a:cubicBezTo>
                      <a:pt x="55278" y="239659"/>
                      <a:pt x="83962" y="247148"/>
                      <a:pt x="120543" y="247148"/>
                    </a:cubicBezTo>
                    <a:cubicBezTo>
                      <a:pt x="142705" y="247148"/>
                      <a:pt x="162473" y="243735"/>
                      <a:pt x="179846" y="236958"/>
                    </a:cubicBezTo>
                    <a:cubicBezTo>
                      <a:pt x="197219" y="230182"/>
                      <a:pt x="210924" y="220502"/>
                      <a:pt x="220910" y="208020"/>
                    </a:cubicBezTo>
                    <a:cubicBezTo>
                      <a:pt x="230896" y="195487"/>
                      <a:pt x="235939" y="180661"/>
                      <a:pt x="235939" y="163492"/>
                    </a:cubicBezTo>
                    <a:cubicBezTo>
                      <a:pt x="235939" y="146322"/>
                      <a:pt x="229877" y="131598"/>
                      <a:pt x="217802" y="121001"/>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6" name="Freeform 1475">
                <a:extLst>
                  <a:ext uri="{FF2B5EF4-FFF2-40B4-BE49-F238E27FC236}">
                    <a16:creationId xmlns:a16="http://schemas.microsoft.com/office/drawing/2014/main" id="{44E0FB0A-AC8B-C6E2-9422-6DEB3CBEAC34}"/>
                  </a:ext>
                </a:extLst>
              </p:cNvPr>
              <p:cNvSpPr/>
              <p:nvPr/>
            </p:nvSpPr>
            <p:spPr>
              <a:xfrm>
                <a:off x="3324373" y="1892591"/>
                <a:ext cx="183264" cy="339750"/>
              </a:xfrm>
              <a:custGeom>
                <a:avLst/>
                <a:gdLst>
                  <a:gd name="connsiteX0" fmla="*/ 30467 w 162115"/>
                  <a:gd name="connsiteY0" fmla="*/ 227839 h 300541"/>
                  <a:gd name="connsiteX1" fmla="*/ 50948 w 162115"/>
                  <a:gd name="connsiteY1" fmla="*/ 282098 h 300541"/>
                  <a:gd name="connsiteX2" fmla="*/ 111729 w 162115"/>
                  <a:gd name="connsiteY2" fmla="*/ 300541 h 300541"/>
                  <a:gd name="connsiteX3" fmla="*/ 135317 w 162115"/>
                  <a:gd name="connsiteY3" fmla="*/ 298809 h 300541"/>
                  <a:gd name="connsiteX4" fmla="*/ 162116 w 162115"/>
                  <a:gd name="connsiteY4" fmla="*/ 293001 h 300541"/>
                  <a:gd name="connsiteX5" fmla="*/ 149685 w 162115"/>
                  <a:gd name="connsiteY5" fmla="*/ 232067 h 300541"/>
                  <a:gd name="connsiteX6" fmla="*/ 142093 w 162115"/>
                  <a:gd name="connsiteY6" fmla="*/ 233800 h 300541"/>
                  <a:gd name="connsiteX7" fmla="*/ 132974 w 162115"/>
                  <a:gd name="connsiteY7" fmla="*/ 234666 h 300541"/>
                  <a:gd name="connsiteX8" fmla="*/ 120543 w 162115"/>
                  <a:gd name="connsiteY8" fmla="*/ 230896 h 300541"/>
                  <a:gd name="connsiteX9" fmla="*/ 116671 w 162115"/>
                  <a:gd name="connsiteY9" fmla="*/ 219636 h 300541"/>
                  <a:gd name="connsiteX10" fmla="*/ 116671 w 162115"/>
                  <a:gd name="connsiteY10" fmla="*/ 119676 h 300541"/>
                  <a:gd name="connsiteX11" fmla="*/ 157836 w 162115"/>
                  <a:gd name="connsiteY11" fmla="*/ 119676 h 300541"/>
                  <a:gd name="connsiteX12" fmla="*/ 157836 w 162115"/>
                  <a:gd name="connsiteY12" fmla="*/ 57062 h 300541"/>
                  <a:gd name="connsiteX13" fmla="*/ 116671 w 162115"/>
                  <a:gd name="connsiteY13" fmla="*/ 57062 h 300541"/>
                  <a:gd name="connsiteX14" fmla="*/ 116671 w 162115"/>
                  <a:gd name="connsiteY14" fmla="*/ 0 h 300541"/>
                  <a:gd name="connsiteX15" fmla="*/ 30467 w 162115"/>
                  <a:gd name="connsiteY15" fmla="*/ 0 h 300541"/>
                  <a:gd name="connsiteX16" fmla="*/ 30467 w 162115"/>
                  <a:gd name="connsiteY16" fmla="*/ 57062 h 300541"/>
                  <a:gd name="connsiteX17" fmla="*/ 0 w 162115"/>
                  <a:gd name="connsiteY17" fmla="*/ 57062 h 300541"/>
                  <a:gd name="connsiteX18" fmla="*/ 0 w 162115"/>
                  <a:gd name="connsiteY18" fmla="*/ 119676 h 300541"/>
                  <a:gd name="connsiteX19" fmla="*/ 30467 w 162115"/>
                  <a:gd name="connsiteY19" fmla="*/ 119676 h 300541"/>
                  <a:gd name="connsiteX20" fmla="*/ 30467 w 162115"/>
                  <a:gd name="connsiteY20" fmla="*/ 227788 h 300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115" h="300541">
                    <a:moveTo>
                      <a:pt x="30467" y="227839"/>
                    </a:moveTo>
                    <a:cubicBezTo>
                      <a:pt x="30467" y="251733"/>
                      <a:pt x="37294" y="269820"/>
                      <a:pt x="50948" y="282098"/>
                    </a:cubicBezTo>
                    <a:cubicBezTo>
                      <a:pt x="64602" y="294377"/>
                      <a:pt x="84879" y="300541"/>
                      <a:pt x="111729" y="300541"/>
                    </a:cubicBezTo>
                    <a:cubicBezTo>
                      <a:pt x="119473" y="300541"/>
                      <a:pt x="127319" y="299981"/>
                      <a:pt x="135317" y="298809"/>
                    </a:cubicBezTo>
                    <a:cubicBezTo>
                      <a:pt x="143316" y="297688"/>
                      <a:pt x="152283" y="295752"/>
                      <a:pt x="162116" y="293001"/>
                    </a:cubicBezTo>
                    <a:lnTo>
                      <a:pt x="149685" y="232067"/>
                    </a:lnTo>
                    <a:cubicBezTo>
                      <a:pt x="148105" y="232628"/>
                      <a:pt x="145558" y="233188"/>
                      <a:pt x="142093" y="233800"/>
                    </a:cubicBezTo>
                    <a:cubicBezTo>
                      <a:pt x="138578" y="234360"/>
                      <a:pt x="135572" y="234666"/>
                      <a:pt x="132974" y="234666"/>
                    </a:cubicBezTo>
                    <a:cubicBezTo>
                      <a:pt x="127268" y="234666"/>
                      <a:pt x="123090" y="233392"/>
                      <a:pt x="120543" y="230896"/>
                    </a:cubicBezTo>
                    <a:cubicBezTo>
                      <a:pt x="117995" y="228399"/>
                      <a:pt x="116671" y="224629"/>
                      <a:pt x="116671" y="219636"/>
                    </a:cubicBezTo>
                    <a:lnTo>
                      <a:pt x="116671" y="119676"/>
                    </a:lnTo>
                    <a:lnTo>
                      <a:pt x="157836" y="119676"/>
                    </a:lnTo>
                    <a:lnTo>
                      <a:pt x="157836" y="57062"/>
                    </a:lnTo>
                    <a:lnTo>
                      <a:pt x="116671" y="57062"/>
                    </a:lnTo>
                    <a:lnTo>
                      <a:pt x="116671" y="0"/>
                    </a:lnTo>
                    <a:lnTo>
                      <a:pt x="30467" y="0"/>
                    </a:lnTo>
                    <a:lnTo>
                      <a:pt x="30467" y="57062"/>
                    </a:lnTo>
                    <a:lnTo>
                      <a:pt x="0" y="57062"/>
                    </a:lnTo>
                    <a:lnTo>
                      <a:pt x="0" y="119676"/>
                    </a:lnTo>
                    <a:lnTo>
                      <a:pt x="30467" y="119676"/>
                    </a:lnTo>
                    <a:lnTo>
                      <a:pt x="30467" y="227788"/>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7" name="Freeform 1476">
                <a:extLst>
                  <a:ext uri="{FF2B5EF4-FFF2-40B4-BE49-F238E27FC236}">
                    <a16:creationId xmlns:a16="http://schemas.microsoft.com/office/drawing/2014/main" id="{D31027E8-80AB-BF05-00B0-6281013C9574}"/>
                  </a:ext>
                </a:extLst>
              </p:cNvPr>
              <p:cNvSpPr/>
              <p:nvPr/>
            </p:nvSpPr>
            <p:spPr>
              <a:xfrm>
                <a:off x="1071107" y="2318444"/>
                <a:ext cx="296784" cy="361290"/>
              </a:xfrm>
              <a:custGeom>
                <a:avLst/>
                <a:gdLst>
                  <a:gd name="connsiteX0" fmla="*/ 225750 w 262534"/>
                  <a:gd name="connsiteY0" fmla="*/ 163288 h 319595"/>
                  <a:gd name="connsiteX1" fmla="*/ 188303 w 262534"/>
                  <a:gd name="connsiteY1" fmla="*/ 153098 h 319595"/>
                  <a:gd name="connsiteX2" fmla="*/ 188303 w 262534"/>
                  <a:gd name="connsiteY2" fmla="*/ 149685 h 319595"/>
                  <a:gd name="connsiteX3" fmla="*/ 220808 w 262534"/>
                  <a:gd name="connsiteY3" fmla="*/ 136285 h 319595"/>
                  <a:gd name="connsiteX4" fmla="*/ 242359 w 262534"/>
                  <a:gd name="connsiteY4" fmla="*/ 111932 h 319595"/>
                  <a:gd name="connsiteX5" fmla="*/ 250103 w 262534"/>
                  <a:gd name="connsiteY5" fmla="*/ 79784 h 319595"/>
                  <a:gd name="connsiteX6" fmla="*/ 237468 w 262534"/>
                  <a:gd name="connsiteY6" fmla="*/ 37650 h 319595"/>
                  <a:gd name="connsiteX7" fmla="*/ 199919 w 262534"/>
                  <a:gd name="connsiteY7" fmla="*/ 9884 h 319595"/>
                  <a:gd name="connsiteX8" fmla="*/ 138578 w 262534"/>
                  <a:gd name="connsiteY8" fmla="*/ 0 h 319595"/>
                  <a:gd name="connsiteX9" fmla="*/ 0 w 262534"/>
                  <a:gd name="connsiteY9" fmla="*/ 0 h 319595"/>
                  <a:gd name="connsiteX10" fmla="*/ 0 w 262534"/>
                  <a:gd name="connsiteY10" fmla="*/ 319596 h 319595"/>
                  <a:gd name="connsiteX11" fmla="*/ 150551 w 262534"/>
                  <a:gd name="connsiteY11" fmla="*/ 319596 h 319595"/>
                  <a:gd name="connsiteX12" fmla="*/ 210415 w 262534"/>
                  <a:gd name="connsiteY12" fmla="*/ 307929 h 319595"/>
                  <a:gd name="connsiteX13" fmla="*/ 249033 w 262534"/>
                  <a:gd name="connsiteY13" fmla="*/ 275781 h 319595"/>
                  <a:gd name="connsiteX14" fmla="*/ 262534 w 262534"/>
                  <a:gd name="connsiteY14" fmla="*/ 229112 h 319595"/>
                  <a:gd name="connsiteX15" fmla="*/ 252548 w 262534"/>
                  <a:gd name="connsiteY15" fmla="*/ 189730 h 319595"/>
                  <a:gd name="connsiteX16" fmla="*/ 225750 w 262534"/>
                  <a:gd name="connsiteY16" fmla="*/ 163339 h 319595"/>
                  <a:gd name="connsiteX17" fmla="*/ 86662 w 262534"/>
                  <a:gd name="connsiteY17" fmla="*/ 68168 h 319595"/>
                  <a:gd name="connsiteX18" fmla="*/ 123548 w 262534"/>
                  <a:gd name="connsiteY18" fmla="*/ 68168 h 319595"/>
                  <a:gd name="connsiteX19" fmla="*/ 150245 w 262534"/>
                  <a:gd name="connsiteY19" fmla="*/ 76116 h 319595"/>
                  <a:gd name="connsiteX20" fmla="*/ 160842 w 262534"/>
                  <a:gd name="connsiteY20" fmla="*/ 98635 h 319595"/>
                  <a:gd name="connsiteX21" fmla="*/ 155900 w 262534"/>
                  <a:gd name="connsiteY21" fmla="*/ 115244 h 319595"/>
                  <a:gd name="connsiteX22" fmla="*/ 142297 w 262534"/>
                  <a:gd name="connsiteY22" fmla="*/ 125535 h 319595"/>
                  <a:gd name="connsiteX23" fmla="*/ 122224 w 262534"/>
                  <a:gd name="connsiteY23" fmla="*/ 129051 h 319595"/>
                  <a:gd name="connsiteX24" fmla="*/ 86611 w 262534"/>
                  <a:gd name="connsiteY24" fmla="*/ 129051 h 319595"/>
                  <a:gd name="connsiteX25" fmla="*/ 86611 w 262534"/>
                  <a:gd name="connsiteY25" fmla="*/ 68117 h 319595"/>
                  <a:gd name="connsiteX26" fmla="*/ 160129 w 262534"/>
                  <a:gd name="connsiteY26" fmla="*/ 242104 h 319595"/>
                  <a:gd name="connsiteX27" fmla="*/ 127421 w 262534"/>
                  <a:gd name="connsiteY27" fmla="*/ 250459 h 319595"/>
                  <a:gd name="connsiteX28" fmla="*/ 86662 w 262534"/>
                  <a:gd name="connsiteY28" fmla="*/ 250459 h 319595"/>
                  <a:gd name="connsiteX29" fmla="*/ 86662 w 262534"/>
                  <a:gd name="connsiteY29" fmla="*/ 182699 h 319595"/>
                  <a:gd name="connsiteX30" fmla="*/ 128694 w 262534"/>
                  <a:gd name="connsiteY30" fmla="*/ 182699 h 319595"/>
                  <a:gd name="connsiteX31" fmla="*/ 151315 w 262534"/>
                  <a:gd name="connsiteY31" fmla="*/ 186775 h 319595"/>
                  <a:gd name="connsiteX32" fmla="*/ 165988 w 262534"/>
                  <a:gd name="connsiteY32" fmla="*/ 198696 h 319595"/>
                  <a:gd name="connsiteX33" fmla="*/ 171134 w 262534"/>
                  <a:gd name="connsiteY33" fmla="*/ 217904 h 319595"/>
                  <a:gd name="connsiteX34" fmla="*/ 160078 w 262534"/>
                  <a:gd name="connsiteY34" fmla="*/ 242155 h 31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62534" h="319595">
                    <a:moveTo>
                      <a:pt x="225750" y="163288"/>
                    </a:moveTo>
                    <a:cubicBezTo>
                      <a:pt x="214541" y="156919"/>
                      <a:pt x="202059" y="153506"/>
                      <a:pt x="188303" y="153098"/>
                    </a:cubicBezTo>
                    <a:lnTo>
                      <a:pt x="188303" y="149685"/>
                    </a:lnTo>
                    <a:cubicBezTo>
                      <a:pt x="200734" y="147239"/>
                      <a:pt x="211586" y="142807"/>
                      <a:pt x="220808" y="136285"/>
                    </a:cubicBezTo>
                    <a:cubicBezTo>
                      <a:pt x="230029" y="129764"/>
                      <a:pt x="237213" y="121663"/>
                      <a:pt x="242359" y="111932"/>
                    </a:cubicBezTo>
                    <a:cubicBezTo>
                      <a:pt x="247505" y="102201"/>
                      <a:pt x="250103" y="91502"/>
                      <a:pt x="250103" y="79784"/>
                    </a:cubicBezTo>
                    <a:cubicBezTo>
                      <a:pt x="250103" y="63634"/>
                      <a:pt x="245874" y="49572"/>
                      <a:pt x="237468" y="37650"/>
                    </a:cubicBezTo>
                    <a:cubicBezTo>
                      <a:pt x="229011" y="25729"/>
                      <a:pt x="216528" y="16456"/>
                      <a:pt x="199919" y="9884"/>
                    </a:cubicBezTo>
                    <a:cubicBezTo>
                      <a:pt x="183310" y="3312"/>
                      <a:pt x="162880" y="0"/>
                      <a:pt x="138578" y="0"/>
                    </a:cubicBezTo>
                    <a:lnTo>
                      <a:pt x="0" y="0"/>
                    </a:lnTo>
                    <a:lnTo>
                      <a:pt x="0" y="319596"/>
                    </a:lnTo>
                    <a:lnTo>
                      <a:pt x="150551" y="319596"/>
                    </a:lnTo>
                    <a:cubicBezTo>
                      <a:pt x="173732" y="319596"/>
                      <a:pt x="193653" y="315724"/>
                      <a:pt x="210415" y="307929"/>
                    </a:cubicBezTo>
                    <a:cubicBezTo>
                      <a:pt x="227125" y="300134"/>
                      <a:pt x="240015" y="289435"/>
                      <a:pt x="249033" y="275781"/>
                    </a:cubicBezTo>
                    <a:cubicBezTo>
                      <a:pt x="258051" y="262127"/>
                      <a:pt x="262534" y="246588"/>
                      <a:pt x="262534" y="229112"/>
                    </a:cubicBezTo>
                    <a:cubicBezTo>
                      <a:pt x="262534" y="214083"/>
                      <a:pt x="259223" y="200989"/>
                      <a:pt x="252548" y="189730"/>
                    </a:cubicBezTo>
                    <a:cubicBezTo>
                      <a:pt x="245874" y="178470"/>
                      <a:pt x="236958" y="169707"/>
                      <a:pt x="225750" y="163339"/>
                    </a:cubicBezTo>
                    <a:close/>
                    <a:moveTo>
                      <a:pt x="86662" y="68168"/>
                    </a:moveTo>
                    <a:lnTo>
                      <a:pt x="123548" y="68168"/>
                    </a:lnTo>
                    <a:cubicBezTo>
                      <a:pt x="134248" y="68168"/>
                      <a:pt x="143163" y="70817"/>
                      <a:pt x="150245" y="76116"/>
                    </a:cubicBezTo>
                    <a:cubicBezTo>
                      <a:pt x="157327" y="81415"/>
                      <a:pt x="160842" y="88904"/>
                      <a:pt x="160842" y="98635"/>
                    </a:cubicBezTo>
                    <a:cubicBezTo>
                      <a:pt x="160842" y="105207"/>
                      <a:pt x="159212" y="110761"/>
                      <a:pt x="155900" y="115244"/>
                    </a:cubicBezTo>
                    <a:cubicBezTo>
                      <a:pt x="152589" y="119727"/>
                      <a:pt x="148054" y="123192"/>
                      <a:pt x="142297" y="125535"/>
                    </a:cubicBezTo>
                    <a:cubicBezTo>
                      <a:pt x="136540" y="127879"/>
                      <a:pt x="129815" y="129051"/>
                      <a:pt x="122224" y="129051"/>
                    </a:cubicBezTo>
                    <a:lnTo>
                      <a:pt x="86611" y="129051"/>
                    </a:lnTo>
                    <a:lnTo>
                      <a:pt x="86611" y="68117"/>
                    </a:lnTo>
                    <a:close/>
                    <a:moveTo>
                      <a:pt x="160129" y="242104"/>
                    </a:moveTo>
                    <a:cubicBezTo>
                      <a:pt x="152742" y="247657"/>
                      <a:pt x="141839" y="250459"/>
                      <a:pt x="127421" y="250459"/>
                    </a:cubicBezTo>
                    <a:lnTo>
                      <a:pt x="86662" y="250459"/>
                    </a:lnTo>
                    <a:lnTo>
                      <a:pt x="86662" y="182699"/>
                    </a:lnTo>
                    <a:lnTo>
                      <a:pt x="128694" y="182699"/>
                    </a:lnTo>
                    <a:cubicBezTo>
                      <a:pt x="137406" y="182699"/>
                      <a:pt x="144947" y="184074"/>
                      <a:pt x="151315" y="186775"/>
                    </a:cubicBezTo>
                    <a:cubicBezTo>
                      <a:pt x="157684" y="189475"/>
                      <a:pt x="162575" y="193449"/>
                      <a:pt x="165988" y="198696"/>
                    </a:cubicBezTo>
                    <a:cubicBezTo>
                      <a:pt x="169402" y="203944"/>
                      <a:pt x="171134" y="210313"/>
                      <a:pt x="171134" y="217904"/>
                    </a:cubicBezTo>
                    <a:cubicBezTo>
                      <a:pt x="171134" y="228501"/>
                      <a:pt x="167466" y="236551"/>
                      <a:pt x="160078" y="242155"/>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8" name="Freeform 1477">
                <a:extLst>
                  <a:ext uri="{FF2B5EF4-FFF2-40B4-BE49-F238E27FC236}">
                    <a16:creationId xmlns:a16="http://schemas.microsoft.com/office/drawing/2014/main" id="{9AB953B2-46C4-3E8F-EE0D-7DB34CEB7097}"/>
                  </a:ext>
                </a:extLst>
              </p:cNvPr>
              <p:cNvSpPr/>
              <p:nvPr/>
            </p:nvSpPr>
            <p:spPr>
              <a:xfrm>
                <a:off x="1372613" y="2405240"/>
                <a:ext cx="259519" cy="278815"/>
              </a:xfrm>
              <a:custGeom>
                <a:avLst/>
                <a:gdLst>
                  <a:gd name="connsiteX0" fmla="*/ 199868 w 229570"/>
                  <a:gd name="connsiteY0" fmla="*/ 22723 h 246638"/>
                  <a:gd name="connsiteX1" fmla="*/ 165122 w 229570"/>
                  <a:gd name="connsiteY1" fmla="*/ 6012 h 246638"/>
                  <a:gd name="connsiteX2" fmla="*/ 119218 w 229570"/>
                  <a:gd name="connsiteY2" fmla="*/ 0 h 246638"/>
                  <a:gd name="connsiteX3" fmla="*/ 59507 w 229570"/>
                  <a:gd name="connsiteY3" fmla="*/ 11158 h 246638"/>
                  <a:gd name="connsiteX4" fmla="*/ 23283 w 229570"/>
                  <a:gd name="connsiteY4" fmla="*/ 40758 h 246638"/>
                  <a:gd name="connsiteX5" fmla="*/ 9425 w 229570"/>
                  <a:gd name="connsiteY5" fmla="*/ 81058 h 246638"/>
                  <a:gd name="connsiteX6" fmla="*/ 88344 w 229570"/>
                  <a:gd name="connsiteY6" fmla="*/ 81058 h 246638"/>
                  <a:gd name="connsiteX7" fmla="*/ 97769 w 229570"/>
                  <a:gd name="connsiteY7" fmla="*/ 64551 h 246638"/>
                  <a:gd name="connsiteX8" fmla="*/ 117944 w 229570"/>
                  <a:gd name="connsiteY8" fmla="*/ 59201 h 246638"/>
                  <a:gd name="connsiteX9" fmla="*/ 136184 w 229570"/>
                  <a:gd name="connsiteY9" fmla="*/ 64245 h 246638"/>
                  <a:gd name="connsiteX10" fmla="*/ 143265 w 229570"/>
                  <a:gd name="connsiteY10" fmla="*/ 78511 h 246638"/>
                  <a:gd name="connsiteX11" fmla="*/ 143265 w 229570"/>
                  <a:gd name="connsiteY11" fmla="*/ 79377 h 246638"/>
                  <a:gd name="connsiteX12" fmla="*/ 137814 w 229570"/>
                  <a:gd name="connsiteY12" fmla="*/ 90432 h 246638"/>
                  <a:gd name="connsiteX13" fmla="*/ 120237 w 229570"/>
                  <a:gd name="connsiteY13" fmla="*/ 96750 h 246638"/>
                  <a:gd name="connsiteX14" fmla="*/ 87936 w 229570"/>
                  <a:gd name="connsiteY14" fmla="*/ 100418 h 246638"/>
                  <a:gd name="connsiteX15" fmla="*/ 53291 w 229570"/>
                  <a:gd name="connsiteY15" fmla="*/ 106532 h 246638"/>
                  <a:gd name="connsiteX16" fmla="*/ 25321 w 229570"/>
                  <a:gd name="connsiteY16" fmla="*/ 120237 h 246638"/>
                  <a:gd name="connsiteX17" fmla="*/ 6674 w 229570"/>
                  <a:gd name="connsiteY17" fmla="*/ 143062 h 246638"/>
                  <a:gd name="connsiteX18" fmla="*/ 0 w 229570"/>
                  <a:gd name="connsiteY18" fmla="*/ 176738 h 246638"/>
                  <a:gd name="connsiteX19" fmla="*/ 9884 w 229570"/>
                  <a:gd name="connsiteY19" fmla="*/ 215968 h 246638"/>
                  <a:gd name="connsiteX20" fmla="*/ 37447 w 229570"/>
                  <a:gd name="connsiteY20" fmla="*/ 239047 h 246638"/>
                  <a:gd name="connsiteX21" fmla="*/ 78103 w 229570"/>
                  <a:gd name="connsiteY21" fmla="*/ 246638 h 246638"/>
                  <a:gd name="connsiteX22" fmla="*/ 106634 w 229570"/>
                  <a:gd name="connsiteY22" fmla="*/ 242766 h 246638"/>
                  <a:gd name="connsiteX23" fmla="*/ 129713 w 229570"/>
                  <a:gd name="connsiteY23" fmla="*/ 230641 h 246638"/>
                  <a:gd name="connsiteX24" fmla="*/ 147188 w 229570"/>
                  <a:gd name="connsiteY24" fmla="*/ 208886 h 246638"/>
                  <a:gd name="connsiteX25" fmla="*/ 148921 w 229570"/>
                  <a:gd name="connsiteY25" fmla="*/ 208886 h 246638"/>
                  <a:gd name="connsiteX26" fmla="*/ 148921 w 229570"/>
                  <a:gd name="connsiteY26" fmla="*/ 242766 h 246638"/>
                  <a:gd name="connsiteX27" fmla="*/ 229571 w 229570"/>
                  <a:gd name="connsiteY27" fmla="*/ 242766 h 246638"/>
                  <a:gd name="connsiteX28" fmla="*/ 229571 w 229570"/>
                  <a:gd name="connsiteY28" fmla="*/ 78460 h 246638"/>
                  <a:gd name="connsiteX29" fmla="*/ 221980 w 229570"/>
                  <a:gd name="connsiteY29" fmla="*/ 47687 h 246638"/>
                  <a:gd name="connsiteX30" fmla="*/ 199970 w 229570"/>
                  <a:gd name="connsiteY30" fmla="*/ 22723 h 246638"/>
                  <a:gd name="connsiteX31" fmla="*/ 144080 w 229570"/>
                  <a:gd name="connsiteY31" fmla="*/ 157836 h 246638"/>
                  <a:gd name="connsiteX32" fmla="*/ 138629 w 229570"/>
                  <a:gd name="connsiteY32" fmla="*/ 176381 h 246638"/>
                  <a:gd name="connsiteX33" fmla="*/ 124466 w 229570"/>
                  <a:gd name="connsiteY33" fmla="*/ 188048 h 246638"/>
                  <a:gd name="connsiteX34" fmla="*/ 105921 w 229570"/>
                  <a:gd name="connsiteY34" fmla="*/ 192124 h 246638"/>
                  <a:gd name="connsiteX35" fmla="*/ 87987 w 229570"/>
                  <a:gd name="connsiteY35" fmla="*/ 186877 h 246638"/>
                  <a:gd name="connsiteX36" fmla="*/ 81007 w 229570"/>
                  <a:gd name="connsiteY36" fmla="*/ 171541 h 246638"/>
                  <a:gd name="connsiteX37" fmla="*/ 84013 w 229570"/>
                  <a:gd name="connsiteY37" fmla="*/ 160282 h 246638"/>
                  <a:gd name="connsiteX38" fmla="*/ 93336 w 229570"/>
                  <a:gd name="connsiteY38" fmla="*/ 151723 h 246638"/>
                  <a:gd name="connsiteX39" fmla="*/ 109742 w 229570"/>
                  <a:gd name="connsiteY39" fmla="*/ 146679 h 246638"/>
                  <a:gd name="connsiteX40" fmla="*/ 119524 w 229570"/>
                  <a:gd name="connsiteY40" fmla="*/ 144947 h 246638"/>
                  <a:gd name="connsiteX41" fmla="*/ 128541 w 229570"/>
                  <a:gd name="connsiteY41" fmla="*/ 143011 h 246638"/>
                  <a:gd name="connsiteX42" fmla="*/ 136795 w 229570"/>
                  <a:gd name="connsiteY42" fmla="*/ 140667 h 246638"/>
                  <a:gd name="connsiteX43" fmla="*/ 144080 w 229570"/>
                  <a:gd name="connsiteY43" fmla="*/ 138069 h 246638"/>
                  <a:gd name="connsiteX44" fmla="*/ 144080 w 229570"/>
                  <a:gd name="connsiteY44" fmla="*/ 157785 h 246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29570" h="246638">
                    <a:moveTo>
                      <a:pt x="199868" y="22723"/>
                    </a:moveTo>
                    <a:cubicBezTo>
                      <a:pt x="190290" y="15590"/>
                      <a:pt x="178725" y="9986"/>
                      <a:pt x="165122" y="6012"/>
                    </a:cubicBezTo>
                    <a:cubicBezTo>
                      <a:pt x="151519" y="1987"/>
                      <a:pt x="136234" y="0"/>
                      <a:pt x="119218" y="0"/>
                    </a:cubicBezTo>
                    <a:cubicBezTo>
                      <a:pt x="95323" y="0"/>
                      <a:pt x="75454" y="3719"/>
                      <a:pt x="59507" y="11158"/>
                    </a:cubicBezTo>
                    <a:cubicBezTo>
                      <a:pt x="43560" y="18596"/>
                      <a:pt x="31486" y="28480"/>
                      <a:pt x="23283" y="40758"/>
                    </a:cubicBezTo>
                    <a:cubicBezTo>
                      <a:pt x="15081" y="53037"/>
                      <a:pt x="10444" y="66487"/>
                      <a:pt x="9425" y="81058"/>
                    </a:cubicBezTo>
                    <a:lnTo>
                      <a:pt x="88344" y="81058"/>
                    </a:lnTo>
                    <a:cubicBezTo>
                      <a:pt x="89464" y="73620"/>
                      <a:pt x="92623" y="68117"/>
                      <a:pt x="97769" y="64551"/>
                    </a:cubicBezTo>
                    <a:cubicBezTo>
                      <a:pt x="102915" y="60985"/>
                      <a:pt x="109640" y="59201"/>
                      <a:pt x="117944" y="59201"/>
                    </a:cubicBezTo>
                    <a:cubicBezTo>
                      <a:pt x="125383" y="59201"/>
                      <a:pt x="131445" y="60883"/>
                      <a:pt x="136184" y="64245"/>
                    </a:cubicBezTo>
                    <a:cubicBezTo>
                      <a:pt x="140922" y="67608"/>
                      <a:pt x="143265" y="72346"/>
                      <a:pt x="143265" y="78511"/>
                    </a:cubicBezTo>
                    <a:lnTo>
                      <a:pt x="143265" y="79377"/>
                    </a:lnTo>
                    <a:cubicBezTo>
                      <a:pt x="143265" y="83962"/>
                      <a:pt x="141431" y="87630"/>
                      <a:pt x="137814" y="90432"/>
                    </a:cubicBezTo>
                    <a:cubicBezTo>
                      <a:pt x="134197" y="93234"/>
                      <a:pt x="128287" y="95323"/>
                      <a:pt x="120237" y="96750"/>
                    </a:cubicBezTo>
                    <a:cubicBezTo>
                      <a:pt x="112136" y="98176"/>
                      <a:pt x="101386" y="99399"/>
                      <a:pt x="87936" y="100418"/>
                    </a:cubicBezTo>
                    <a:cubicBezTo>
                      <a:pt x="75505" y="101284"/>
                      <a:pt x="63940" y="103322"/>
                      <a:pt x="53291" y="106532"/>
                    </a:cubicBezTo>
                    <a:cubicBezTo>
                      <a:pt x="42643" y="109742"/>
                      <a:pt x="33320" y="114327"/>
                      <a:pt x="25321" y="120237"/>
                    </a:cubicBezTo>
                    <a:cubicBezTo>
                      <a:pt x="17322" y="126147"/>
                      <a:pt x="11107" y="133789"/>
                      <a:pt x="6674" y="143062"/>
                    </a:cubicBezTo>
                    <a:cubicBezTo>
                      <a:pt x="2242" y="152334"/>
                      <a:pt x="0" y="163594"/>
                      <a:pt x="0" y="176738"/>
                    </a:cubicBezTo>
                    <a:cubicBezTo>
                      <a:pt x="0" y="192634"/>
                      <a:pt x="3312" y="205676"/>
                      <a:pt x="9884" y="215968"/>
                    </a:cubicBezTo>
                    <a:cubicBezTo>
                      <a:pt x="16456" y="226259"/>
                      <a:pt x="25627" y="233953"/>
                      <a:pt x="37447" y="239047"/>
                    </a:cubicBezTo>
                    <a:cubicBezTo>
                      <a:pt x="49267" y="244142"/>
                      <a:pt x="62819" y="246638"/>
                      <a:pt x="78103" y="246638"/>
                    </a:cubicBezTo>
                    <a:cubicBezTo>
                      <a:pt x="88547" y="246638"/>
                      <a:pt x="98075" y="245365"/>
                      <a:pt x="106634" y="242766"/>
                    </a:cubicBezTo>
                    <a:cubicBezTo>
                      <a:pt x="115193" y="240168"/>
                      <a:pt x="122886" y="236143"/>
                      <a:pt x="129713" y="230641"/>
                    </a:cubicBezTo>
                    <a:cubicBezTo>
                      <a:pt x="136489" y="225138"/>
                      <a:pt x="142348" y="217904"/>
                      <a:pt x="147188" y="208886"/>
                    </a:cubicBezTo>
                    <a:lnTo>
                      <a:pt x="148921" y="208886"/>
                    </a:lnTo>
                    <a:lnTo>
                      <a:pt x="148921" y="242766"/>
                    </a:lnTo>
                    <a:lnTo>
                      <a:pt x="229571" y="242766"/>
                    </a:lnTo>
                    <a:lnTo>
                      <a:pt x="229571" y="78460"/>
                    </a:lnTo>
                    <a:cubicBezTo>
                      <a:pt x="229571" y="67455"/>
                      <a:pt x="227024" y="57214"/>
                      <a:pt x="221980" y="47687"/>
                    </a:cubicBezTo>
                    <a:cubicBezTo>
                      <a:pt x="216885" y="38160"/>
                      <a:pt x="209599" y="29856"/>
                      <a:pt x="199970" y="22723"/>
                    </a:cubicBezTo>
                    <a:close/>
                    <a:moveTo>
                      <a:pt x="144080" y="157836"/>
                    </a:moveTo>
                    <a:cubicBezTo>
                      <a:pt x="144080" y="165122"/>
                      <a:pt x="142246" y="171338"/>
                      <a:pt x="138629" y="176381"/>
                    </a:cubicBezTo>
                    <a:cubicBezTo>
                      <a:pt x="134961" y="181476"/>
                      <a:pt x="130274" y="185348"/>
                      <a:pt x="124466" y="188048"/>
                    </a:cubicBezTo>
                    <a:cubicBezTo>
                      <a:pt x="118658" y="190749"/>
                      <a:pt x="112493" y="192124"/>
                      <a:pt x="105921" y="192124"/>
                    </a:cubicBezTo>
                    <a:cubicBezTo>
                      <a:pt x="98635" y="192124"/>
                      <a:pt x="92674" y="190392"/>
                      <a:pt x="87987" y="186877"/>
                    </a:cubicBezTo>
                    <a:cubicBezTo>
                      <a:pt x="83351" y="183361"/>
                      <a:pt x="81007" y="178266"/>
                      <a:pt x="81007" y="171541"/>
                    </a:cubicBezTo>
                    <a:cubicBezTo>
                      <a:pt x="81007" y="167415"/>
                      <a:pt x="82026" y="163644"/>
                      <a:pt x="84013" y="160282"/>
                    </a:cubicBezTo>
                    <a:cubicBezTo>
                      <a:pt x="86000" y="156919"/>
                      <a:pt x="89108" y="154066"/>
                      <a:pt x="93336" y="151723"/>
                    </a:cubicBezTo>
                    <a:cubicBezTo>
                      <a:pt x="97565" y="149379"/>
                      <a:pt x="103017" y="147698"/>
                      <a:pt x="109742" y="146679"/>
                    </a:cubicBezTo>
                    <a:cubicBezTo>
                      <a:pt x="113155" y="146118"/>
                      <a:pt x="116416" y="145558"/>
                      <a:pt x="119524" y="144947"/>
                    </a:cubicBezTo>
                    <a:cubicBezTo>
                      <a:pt x="122581" y="144386"/>
                      <a:pt x="125586" y="143724"/>
                      <a:pt x="128541" y="143011"/>
                    </a:cubicBezTo>
                    <a:cubicBezTo>
                      <a:pt x="131496" y="142297"/>
                      <a:pt x="134248" y="141533"/>
                      <a:pt x="136795" y="140667"/>
                    </a:cubicBezTo>
                    <a:cubicBezTo>
                      <a:pt x="139342" y="139801"/>
                      <a:pt x="141788" y="138935"/>
                      <a:pt x="144080" y="138069"/>
                    </a:cubicBezTo>
                    <a:lnTo>
                      <a:pt x="144080" y="157785"/>
                    </a:ln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39" name="Freeform 1478">
                <a:extLst>
                  <a:ext uri="{FF2B5EF4-FFF2-40B4-BE49-F238E27FC236}">
                    <a16:creationId xmlns:a16="http://schemas.microsoft.com/office/drawing/2014/main" id="{E181D25F-F9D3-171E-41CE-55786C40CCC3}"/>
                  </a:ext>
                </a:extLst>
              </p:cNvPr>
              <p:cNvSpPr/>
              <p:nvPr/>
            </p:nvSpPr>
            <p:spPr>
              <a:xfrm>
                <a:off x="1662371" y="2405182"/>
                <a:ext cx="451252" cy="279218"/>
              </a:xfrm>
              <a:custGeom>
                <a:avLst/>
                <a:gdLst>
                  <a:gd name="connsiteX0" fmla="*/ 342064 w 399176"/>
                  <a:gd name="connsiteY0" fmla="*/ 15590 h 246995"/>
                  <a:gd name="connsiteX1" fmla="*/ 275271 w 399176"/>
                  <a:gd name="connsiteY1" fmla="*/ 51 h 246995"/>
                  <a:gd name="connsiteX2" fmla="*/ 208479 w 399176"/>
                  <a:gd name="connsiteY2" fmla="*/ 15590 h 246995"/>
                  <a:gd name="connsiteX3" fmla="*/ 165988 w 399176"/>
                  <a:gd name="connsiteY3" fmla="*/ 58896 h 246995"/>
                  <a:gd name="connsiteX4" fmla="*/ 162167 w 399176"/>
                  <a:gd name="connsiteY4" fmla="*/ 66894 h 246995"/>
                  <a:gd name="connsiteX5" fmla="*/ 162167 w 399176"/>
                  <a:gd name="connsiteY5" fmla="*/ 3464 h 246995"/>
                  <a:gd name="connsiteX6" fmla="*/ 151468 w 399176"/>
                  <a:gd name="connsiteY6" fmla="*/ 866 h 246995"/>
                  <a:gd name="connsiteX7" fmla="*/ 140310 w 399176"/>
                  <a:gd name="connsiteY7" fmla="*/ 0 h 246995"/>
                  <a:gd name="connsiteX8" fmla="*/ 106939 w 399176"/>
                  <a:gd name="connsiteY8" fmla="*/ 11667 h 246995"/>
                  <a:gd name="connsiteX9" fmla="*/ 86255 w 399176"/>
                  <a:gd name="connsiteY9" fmla="*/ 48859 h 246995"/>
                  <a:gd name="connsiteX10" fmla="*/ 83656 w 399176"/>
                  <a:gd name="connsiteY10" fmla="*/ 48859 h 246995"/>
                  <a:gd name="connsiteX11" fmla="*/ 83656 w 399176"/>
                  <a:gd name="connsiteY11" fmla="*/ 2955 h 246995"/>
                  <a:gd name="connsiteX12" fmla="*/ 0 w 399176"/>
                  <a:gd name="connsiteY12" fmla="*/ 2955 h 246995"/>
                  <a:gd name="connsiteX13" fmla="*/ 0 w 399176"/>
                  <a:gd name="connsiteY13" fmla="*/ 242766 h 246995"/>
                  <a:gd name="connsiteX14" fmla="*/ 86204 w 399176"/>
                  <a:gd name="connsiteY14" fmla="*/ 242766 h 246995"/>
                  <a:gd name="connsiteX15" fmla="*/ 86204 w 399176"/>
                  <a:gd name="connsiteY15" fmla="*/ 117944 h 246995"/>
                  <a:gd name="connsiteX16" fmla="*/ 91910 w 399176"/>
                  <a:gd name="connsiteY16" fmla="*/ 94050 h 246995"/>
                  <a:gd name="connsiteX17" fmla="*/ 107653 w 399176"/>
                  <a:gd name="connsiteY17" fmla="*/ 78154 h 246995"/>
                  <a:gd name="connsiteX18" fmla="*/ 130375 w 399176"/>
                  <a:gd name="connsiteY18" fmla="*/ 72448 h 246995"/>
                  <a:gd name="connsiteX19" fmla="*/ 146373 w 399176"/>
                  <a:gd name="connsiteY19" fmla="*/ 73416 h 246995"/>
                  <a:gd name="connsiteX20" fmla="*/ 158753 w 399176"/>
                  <a:gd name="connsiteY20" fmla="*/ 75657 h 246995"/>
                  <a:gd name="connsiteX21" fmla="*/ 151264 w 399176"/>
                  <a:gd name="connsiteY21" fmla="*/ 123498 h 246995"/>
                  <a:gd name="connsiteX22" fmla="*/ 165937 w 399176"/>
                  <a:gd name="connsiteY22" fmla="*/ 188150 h 246995"/>
                  <a:gd name="connsiteX23" fmla="*/ 208428 w 399176"/>
                  <a:gd name="connsiteY23" fmla="*/ 231456 h 246995"/>
                  <a:gd name="connsiteX24" fmla="*/ 275220 w 399176"/>
                  <a:gd name="connsiteY24" fmla="*/ 246995 h 246995"/>
                  <a:gd name="connsiteX25" fmla="*/ 342013 w 399176"/>
                  <a:gd name="connsiteY25" fmla="*/ 231456 h 246995"/>
                  <a:gd name="connsiteX26" fmla="*/ 384503 w 399176"/>
                  <a:gd name="connsiteY26" fmla="*/ 188150 h 246995"/>
                  <a:gd name="connsiteX27" fmla="*/ 399176 w 399176"/>
                  <a:gd name="connsiteY27" fmla="*/ 123498 h 246995"/>
                  <a:gd name="connsiteX28" fmla="*/ 384503 w 399176"/>
                  <a:gd name="connsiteY28" fmla="*/ 58845 h 246995"/>
                  <a:gd name="connsiteX29" fmla="*/ 342013 w 399176"/>
                  <a:gd name="connsiteY29" fmla="*/ 15539 h 246995"/>
                  <a:gd name="connsiteX30" fmla="*/ 307012 w 399176"/>
                  <a:gd name="connsiteY30" fmla="*/ 155238 h 246995"/>
                  <a:gd name="connsiteX31" fmla="*/ 294784 w 399176"/>
                  <a:gd name="connsiteY31" fmla="*/ 175719 h 246995"/>
                  <a:gd name="connsiteX32" fmla="*/ 275679 w 399176"/>
                  <a:gd name="connsiteY32" fmla="*/ 182801 h 246995"/>
                  <a:gd name="connsiteX33" fmla="*/ 256064 w 399176"/>
                  <a:gd name="connsiteY33" fmla="*/ 175719 h 246995"/>
                  <a:gd name="connsiteX34" fmla="*/ 243531 w 399176"/>
                  <a:gd name="connsiteY34" fmla="*/ 155238 h 246995"/>
                  <a:gd name="connsiteX35" fmla="*/ 239251 w 399176"/>
                  <a:gd name="connsiteY35" fmla="*/ 123192 h 246995"/>
                  <a:gd name="connsiteX36" fmla="*/ 243531 w 399176"/>
                  <a:gd name="connsiteY36" fmla="*/ 91248 h 246995"/>
                  <a:gd name="connsiteX37" fmla="*/ 256064 w 399176"/>
                  <a:gd name="connsiteY37" fmla="*/ 71276 h 246995"/>
                  <a:gd name="connsiteX38" fmla="*/ 275679 w 399176"/>
                  <a:gd name="connsiteY38" fmla="*/ 64398 h 246995"/>
                  <a:gd name="connsiteX39" fmla="*/ 294784 w 399176"/>
                  <a:gd name="connsiteY39" fmla="*/ 71276 h 246995"/>
                  <a:gd name="connsiteX40" fmla="*/ 307012 w 399176"/>
                  <a:gd name="connsiteY40" fmla="*/ 91248 h 246995"/>
                  <a:gd name="connsiteX41" fmla="*/ 311291 w 399176"/>
                  <a:gd name="connsiteY41" fmla="*/ 123192 h 246995"/>
                  <a:gd name="connsiteX42" fmla="*/ 307012 w 399176"/>
                  <a:gd name="connsiteY42" fmla="*/ 155238 h 2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99176" h="246995">
                    <a:moveTo>
                      <a:pt x="342064" y="15590"/>
                    </a:moveTo>
                    <a:cubicBezTo>
                      <a:pt x="323570" y="5197"/>
                      <a:pt x="301254" y="51"/>
                      <a:pt x="275271" y="51"/>
                    </a:cubicBezTo>
                    <a:cubicBezTo>
                      <a:pt x="249288" y="51"/>
                      <a:pt x="226973" y="5248"/>
                      <a:pt x="208479" y="15590"/>
                    </a:cubicBezTo>
                    <a:cubicBezTo>
                      <a:pt x="189984" y="25983"/>
                      <a:pt x="175821" y="40402"/>
                      <a:pt x="165988" y="58896"/>
                    </a:cubicBezTo>
                    <a:cubicBezTo>
                      <a:pt x="164612" y="61494"/>
                      <a:pt x="163339" y="64194"/>
                      <a:pt x="162167" y="66894"/>
                    </a:cubicBezTo>
                    <a:lnTo>
                      <a:pt x="162167" y="3464"/>
                    </a:lnTo>
                    <a:cubicBezTo>
                      <a:pt x="158753" y="2344"/>
                      <a:pt x="155187" y="1477"/>
                      <a:pt x="151468" y="866"/>
                    </a:cubicBezTo>
                    <a:cubicBezTo>
                      <a:pt x="147749" y="306"/>
                      <a:pt x="144029" y="0"/>
                      <a:pt x="140310" y="0"/>
                    </a:cubicBezTo>
                    <a:cubicBezTo>
                      <a:pt x="127573" y="0"/>
                      <a:pt x="116467" y="3872"/>
                      <a:pt x="106939" y="11667"/>
                    </a:cubicBezTo>
                    <a:cubicBezTo>
                      <a:pt x="97412" y="19462"/>
                      <a:pt x="90534" y="31842"/>
                      <a:pt x="86255" y="48859"/>
                    </a:cubicBezTo>
                    <a:lnTo>
                      <a:pt x="83656" y="48859"/>
                    </a:lnTo>
                    <a:lnTo>
                      <a:pt x="83656" y="2955"/>
                    </a:lnTo>
                    <a:lnTo>
                      <a:pt x="0" y="2955"/>
                    </a:lnTo>
                    <a:lnTo>
                      <a:pt x="0" y="242766"/>
                    </a:lnTo>
                    <a:lnTo>
                      <a:pt x="86204" y="242766"/>
                    </a:lnTo>
                    <a:lnTo>
                      <a:pt x="86204" y="117944"/>
                    </a:lnTo>
                    <a:cubicBezTo>
                      <a:pt x="86204" y="108774"/>
                      <a:pt x="88089" y="100826"/>
                      <a:pt x="91910" y="94050"/>
                    </a:cubicBezTo>
                    <a:cubicBezTo>
                      <a:pt x="95680" y="87274"/>
                      <a:pt x="100979" y="81975"/>
                      <a:pt x="107653" y="78154"/>
                    </a:cubicBezTo>
                    <a:cubicBezTo>
                      <a:pt x="114378" y="74384"/>
                      <a:pt x="121969" y="72448"/>
                      <a:pt x="130375" y="72448"/>
                    </a:cubicBezTo>
                    <a:cubicBezTo>
                      <a:pt x="134808" y="72448"/>
                      <a:pt x="140157" y="72753"/>
                      <a:pt x="146373" y="73416"/>
                    </a:cubicBezTo>
                    <a:cubicBezTo>
                      <a:pt x="151060" y="73874"/>
                      <a:pt x="155187" y="74639"/>
                      <a:pt x="158753" y="75657"/>
                    </a:cubicBezTo>
                    <a:cubicBezTo>
                      <a:pt x="153812" y="90076"/>
                      <a:pt x="151264" y="106022"/>
                      <a:pt x="151264" y="123498"/>
                    </a:cubicBezTo>
                    <a:cubicBezTo>
                      <a:pt x="151264" y="148105"/>
                      <a:pt x="156155" y="169656"/>
                      <a:pt x="165937" y="188150"/>
                    </a:cubicBezTo>
                    <a:cubicBezTo>
                      <a:pt x="175719" y="206644"/>
                      <a:pt x="189883" y="221114"/>
                      <a:pt x="208428" y="231456"/>
                    </a:cubicBezTo>
                    <a:cubicBezTo>
                      <a:pt x="226922" y="241849"/>
                      <a:pt x="249237" y="246995"/>
                      <a:pt x="275220" y="246995"/>
                    </a:cubicBezTo>
                    <a:cubicBezTo>
                      <a:pt x="301204" y="246995"/>
                      <a:pt x="323519" y="241798"/>
                      <a:pt x="342013" y="231456"/>
                    </a:cubicBezTo>
                    <a:cubicBezTo>
                      <a:pt x="360507" y="221114"/>
                      <a:pt x="374670" y="206644"/>
                      <a:pt x="384503" y="188150"/>
                    </a:cubicBezTo>
                    <a:cubicBezTo>
                      <a:pt x="394285" y="169656"/>
                      <a:pt x="399176" y="148105"/>
                      <a:pt x="399176" y="123498"/>
                    </a:cubicBezTo>
                    <a:cubicBezTo>
                      <a:pt x="399176" y="98890"/>
                      <a:pt x="394285" y="77339"/>
                      <a:pt x="384503" y="58845"/>
                    </a:cubicBezTo>
                    <a:cubicBezTo>
                      <a:pt x="374721" y="40351"/>
                      <a:pt x="360558" y="25882"/>
                      <a:pt x="342013" y="15539"/>
                    </a:cubicBezTo>
                    <a:close/>
                    <a:moveTo>
                      <a:pt x="307012" y="155238"/>
                    </a:moveTo>
                    <a:cubicBezTo>
                      <a:pt x="304159" y="164154"/>
                      <a:pt x="300083" y="170981"/>
                      <a:pt x="294784" y="175719"/>
                    </a:cubicBezTo>
                    <a:cubicBezTo>
                      <a:pt x="289486" y="180457"/>
                      <a:pt x="283117" y="182801"/>
                      <a:pt x="275679" y="182801"/>
                    </a:cubicBezTo>
                    <a:cubicBezTo>
                      <a:pt x="268240" y="182801"/>
                      <a:pt x="261566" y="180457"/>
                      <a:pt x="256064" y="175719"/>
                    </a:cubicBezTo>
                    <a:cubicBezTo>
                      <a:pt x="250561" y="170981"/>
                      <a:pt x="246384" y="164154"/>
                      <a:pt x="243531" y="155238"/>
                    </a:cubicBezTo>
                    <a:cubicBezTo>
                      <a:pt x="240678" y="146322"/>
                      <a:pt x="239251" y="135623"/>
                      <a:pt x="239251" y="123192"/>
                    </a:cubicBezTo>
                    <a:cubicBezTo>
                      <a:pt x="239251" y="110761"/>
                      <a:pt x="240678" y="99960"/>
                      <a:pt x="243531" y="91248"/>
                    </a:cubicBezTo>
                    <a:cubicBezTo>
                      <a:pt x="246384" y="82535"/>
                      <a:pt x="250561" y="75861"/>
                      <a:pt x="256064" y="71276"/>
                    </a:cubicBezTo>
                    <a:cubicBezTo>
                      <a:pt x="261566" y="66691"/>
                      <a:pt x="268087" y="64398"/>
                      <a:pt x="275679" y="64398"/>
                    </a:cubicBezTo>
                    <a:cubicBezTo>
                      <a:pt x="283270" y="64398"/>
                      <a:pt x="289486" y="66691"/>
                      <a:pt x="294784" y="71276"/>
                    </a:cubicBezTo>
                    <a:cubicBezTo>
                      <a:pt x="300083" y="75861"/>
                      <a:pt x="304159" y="82484"/>
                      <a:pt x="307012" y="91248"/>
                    </a:cubicBezTo>
                    <a:cubicBezTo>
                      <a:pt x="309865" y="100011"/>
                      <a:pt x="311291" y="110608"/>
                      <a:pt x="311291" y="123192"/>
                    </a:cubicBezTo>
                    <a:cubicBezTo>
                      <a:pt x="311291" y="135776"/>
                      <a:pt x="309865" y="146322"/>
                      <a:pt x="307012" y="155238"/>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0" name="Freeform 1479">
                <a:extLst>
                  <a:ext uri="{FF2B5EF4-FFF2-40B4-BE49-F238E27FC236}">
                    <a16:creationId xmlns:a16="http://schemas.microsoft.com/office/drawing/2014/main" id="{47E11430-7000-B41C-DF24-DBD05A77A957}"/>
                  </a:ext>
                </a:extLst>
              </p:cNvPr>
              <p:cNvSpPr/>
              <p:nvPr/>
            </p:nvSpPr>
            <p:spPr>
              <a:xfrm>
                <a:off x="2134299" y="2405182"/>
                <a:ext cx="419057" cy="274495"/>
              </a:xfrm>
              <a:custGeom>
                <a:avLst/>
                <a:gdLst>
                  <a:gd name="connsiteX0" fmla="*/ 293459 w 370696"/>
                  <a:gd name="connsiteY0" fmla="*/ 0 h 242817"/>
                  <a:gd name="connsiteX1" fmla="*/ 246791 w 370696"/>
                  <a:gd name="connsiteY1" fmla="*/ 13399 h 242817"/>
                  <a:gd name="connsiteX2" fmla="*/ 220961 w 370696"/>
                  <a:gd name="connsiteY2" fmla="*/ 48910 h 242817"/>
                  <a:gd name="connsiteX3" fmla="*/ 218362 w 370696"/>
                  <a:gd name="connsiteY3" fmla="*/ 48910 h 242817"/>
                  <a:gd name="connsiteX4" fmla="*/ 196506 w 370696"/>
                  <a:gd name="connsiteY4" fmla="*/ 13399 h 242817"/>
                  <a:gd name="connsiteX5" fmla="*/ 152742 w 370696"/>
                  <a:gd name="connsiteY5" fmla="*/ 0 h 242817"/>
                  <a:gd name="connsiteX6" fmla="*/ 109844 w 370696"/>
                  <a:gd name="connsiteY6" fmla="*/ 13195 h 242817"/>
                  <a:gd name="connsiteX7" fmla="*/ 84115 w 370696"/>
                  <a:gd name="connsiteY7" fmla="*/ 48910 h 242817"/>
                  <a:gd name="connsiteX8" fmla="*/ 81517 w 370696"/>
                  <a:gd name="connsiteY8" fmla="*/ 48910 h 242817"/>
                  <a:gd name="connsiteX9" fmla="*/ 81517 w 370696"/>
                  <a:gd name="connsiteY9" fmla="*/ 3006 h 242817"/>
                  <a:gd name="connsiteX10" fmla="*/ 0 w 370696"/>
                  <a:gd name="connsiteY10" fmla="*/ 3006 h 242817"/>
                  <a:gd name="connsiteX11" fmla="*/ 0 w 370696"/>
                  <a:gd name="connsiteY11" fmla="*/ 242817 h 242817"/>
                  <a:gd name="connsiteX12" fmla="*/ 86204 w 370696"/>
                  <a:gd name="connsiteY12" fmla="*/ 242817 h 242817"/>
                  <a:gd name="connsiteX13" fmla="*/ 86204 w 370696"/>
                  <a:gd name="connsiteY13" fmla="*/ 102966 h 242817"/>
                  <a:gd name="connsiteX14" fmla="*/ 89617 w 370696"/>
                  <a:gd name="connsiteY14" fmla="*/ 85032 h 242817"/>
                  <a:gd name="connsiteX15" fmla="*/ 99501 w 370696"/>
                  <a:gd name="connsiteY15" fmla="*/ 73569 h 242817"/>
                  <a:gd name="connsiteX16" fmla="*/ 114938 w 370696"/>
                  <a:gd name="connsiteY16" fmla="*/ 69493 h 242817"/>
                  <a:gd name="connsiteX17" fmla="*/ 136184 w 370696"/>
                  <a:gd name="connsiteY17" fmla="*/ 78409 h 242817"/>
                  <a:gd name="connsiteX18" fmla="*/ 144131 w 370696"/>
                  <a:gd name="connsiteY18" fmla="*/ 102966 h 242817"/>
                  <a:gd name="connsiteX19" fmla="*/ 144131 w 370696"/>
                  <a:gd name="connsiteY19" fmla="*/ 242817 h 242817"/>
                  <a:gd name="connsiteX20" fmla="*/ 226514 w 370696"/>
                  <a:gd name="connsiteY20" fmla="*/ 242817 h 242817"/>
                  <a:gd name="connsiteX21" fmla="*/ 226514 w 370696"/>
                  <a:gd name="connsiteY21" fmla="*/ 102966 h 242817"/>
                  <a:gd name="connsiteX22" fmla="*/ 234258 w 370696"/>
                  <a:gd name="connsiteY22" fmla="*/ 78409 h 242817"/>
                  <a:gd name="connsiteX23" fmla="*/ 255300 w 370696"/>
                  <a:gd name="connsiteY23" fmla="*/ 69493 h 242817"/>
                  <a:gd name="connsiteX24" fmla="*/ 276545 w 370696"/>
                  <a:gd name="connsiteY24" fmla="*/ 78409 h 242817"/>
                  <a:gd name="connsiteX25" fmla="*/ 284493 w 370696"/>
                  <a:gd name="connsiteY25" fmla="*/ 102966 h 242817"/>
                  <a:gd name="connsiteX26" fmla="*/ 284493 w 370696"/>
                  <a:gd name="connsiteY26" fmla="*/ 242817 h 242817"/>
                  <a:gd name="connsiteX27" fmla="*/ 370696 w 370696"/>
                  <a:gd name="connsiteY27" fmla="*/ 242817 h 242817"/>
                  <a:gd name="connsiteX28" fmla="*/ 370696 w 370696"/>
                  <a:gd name="connsiteY28" fmla="*/ 81109 h 242817"/>
                  <a:gd name="connsiteX29" fmla="*/ 349247 w 370696"/>
                  <a:gd name="connsiteY29" fmla="*/ 22111 h 242817"/>
                  <a:gd name="connsiteX30" fmla="*/ 293459 w 370696"/>
                  <a:gd name="connsiteY30" fmla="*/ 0 h 242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370696" h="242817">
                    <a:moveTo>
                      <a:pt x="293459" y="0"/>
                    </a:moveTo>
                    <a:cubicBezTo>
                      <a:pt x="275577" y="0"/>
                      <a:pt x="260038" y="4483"/>
                      <a:pt x="246791" y="13399"/>
                    </a:cubicBezTo>
                    <a:cubicBezTo>
                      <a:pt x="233545" y="22315"/>
                      <a:pt x="224935" y="34186"/>
                      <a:pt x="220961" y="48910"/>
                    </a:cubicBezTo>
                    <a:lnTo>
                      <a:pt x="218362" y="48910"/>
                    </a:lnTo>
                    <a:cubicBezTo>
                      <a:pt x="215917" y="34186"/>
                      <a:pt x="208631" y="22366"/>
                      <a:pt x="196506" y="13399"/>
                    </a:cubicBezTo>
                    <a:cubicBezTo>
                      <a:pt x="184329" y="4483"/>
                      <a:pt x="169758" y="0"/>
                      <a:pt x="152742" y="0"/>
                    </a:cubicBezTo>
                    <a:cubicBezTo>
                      <a:pt x="135725" y="0"/>
                      <a:pt x="121969" y="4382"/>
                      <a:pt x="109844" y="13195"/>
                    </a:cubicBezTo>
                    <a:cubicBezTo>
                      <a:pt x="97667" y="22009"/>
                      <a:pt x="89108" y="33880"/>
                      <a:pt x="84115" y="48910"/>
                    </a:cubicBezTo>
                    <a:lnTo>
                      <a:pt x="81517" y="48910"/>
                    </a:lnTo>
                    <a:lnTo>
                      <a:pt x="81517" y="3006"/>
                    </a:lnTo>
                    <a:lnTo>
                      <a:pt x="0" y="3006"/>
                    </a:lnTo>
                    <a:lnTo>
                      <a:pt x="0" y="242817"/>
                    </a:lnTo>
                    <a:lnTo>
                      <a:pt x="86204" y="242817"/>
                    </a:lnTo>
                    <a:lnTo>
                      <a:pt x="86204" y="102966"/>
                    </a:lnTo>
                    <a:cubicBezTo>
                      <a:pt x="86204" y="95986"/>
                      <a:pt x="87325" y="89974"/>
                      <a:pt x="89617" y="85032"/>
                    </a:cubicBezTo>
                    <a:cubicBezTo>
                      <a:pt x="91910" y="80090"/>
                      <a:pt x="95171" y="76269"/>
                      <a:pt x="99501" y="73569"/>
                    </a:cubicBezTo>
                    <a:cubicBezTo>
                      <a:pt x="103832" y="70868"/>
                      <a:pt x="108926" y="69493"/>
                      <a:pt x="114938" y="69493"/>
                    </a:cubicBezTo>
                    <a:cubicBezTo>
                      <a:pt x="123803" y="69493"/>
                      <a:pt x="130885" y="72448"/>
                      <a:pt x="136184" y="78409"/>
                    </a:cubicBezTo>
                    <a:cubicBezTo>
                      <a:pt x="141482" y="84319"/>
                      <a:pt x="144131" y="92521"/>
                      <a:pt x="144131" y="102966"/>
                    </a:cubicBezTo>
                    <a:lnTo>
                      <a:pt x="144131" y="242817"/>
                    </a:lnTo>
                    <a:lnTo>
                      <a:pt x="226514" y="242817"/>
                    </a:lnTo>
                    <a:lnTo>
                      <a:pt x="226514" y="102966"/>
                    </a:lnTo>
                    <a:cubicBezTo>
                      <a:pt x="226514" y="92521"/>
                      <a:pt x="229112" y="84319"/>
                      <a:pt x="234258" y="78409"/>
                    </a:cubicBezTo>
                    <a:cubicBezTo>
                      <a:pt x="239404" y="72499"/>
                      <a:pt x="246384" y="69493"/>
                      <a:pt x="255300" y="69493"/>
                    </a:cubicBezTo>
                    <a:cubicBezTo>
                      <a:pt x="264215" y="69493"/>
                      <a:pt x="271246" y="72448"/>
                      <a:pt x="276545" y="78409"/>
                    </a:cubicBezTo>
                    <a:cubicBezTo>
                      <a:pt x="281843" y="84319"/>
                      <a:pt x="284493" y="92521"/>
                      <a:pt x="284493" y="102966"/>
                    </a:cubicBezTo>
                    <a:lnTo>
                      <a:pt x="284493" y="242817"/>
                    </a:lnTo>
                    <a:lnTo>
                      <a:pt x="370696" y="242817"/>
                    </a:lnTo>
                    <a:lnTo>
                      <a:pt x="370696" y="81109"/>
                    </a:lnTo>
                    <a:cubicBezTo>
                      <a:pt x="370696" y="56501"/>
                      <a:pt x="363564" y="36835"/>
                      <a:pt x="349247" y="22111"/>
                    </a:cubicBezTo>
                    <a:cubicBezTo>
                      <a:pt x="334931" y="7387"/>
                      <a:pt x="316335" y="0"/>
                      <a:pt x="293459" y="0"/>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1" name="Freeform 1480">
                <a:extLst>
                  <a:ext uri="{FF2B5EF4-FFF2-40B4-BE49-F238E27FC236}">
                    <a16:creationId xmlns:a16="http://schemas.microsoft.com/office/drawing/2014/main" id="{70978A49-4B8F-E732-75EF-CA3A1D8CA631}"/>
                  </a:ext>
                </a:extLst>
              </p:cNvPr>
              <p:cNvSpPr/>
              <p:nvPr/>
            </p:nvSpPr>
            <p:spPr>
              <a:xfrm>
                <a:off x="2573975" y="2405240"/>
                <a:ext cx="272075" cy="279218"/>
              </a:xfrm>
              <a:custGeom>
                <a:avLst/>
                <a:gdLst>
                  <a:gd name="connsiteX0" fmla="*/ 208275 w 240677"/>
                  <a:gd name="connsiteY0" fmla="*/ 32912 h 246995"/>
                  <a:gd name="connsiteX1" fmla="*/ 170624 w 240677"/>
                  <a:gd name="connsiteY1" fmla="*/ 8457 h 246995"/>
                  <a:gd name="connsiteX2" fmla="*/ 121409 w 240677"/>
                  <a:gd name="connsiteY2" fmla="*/ 0 h 246995"/>
                  <a:gd name="connsiteX3" fmla="*/ 57062 w 240677"/>
                  <a:gd name="connsiteY3" fmla="*/ 15437 h 246995"/>
                  <a:gd name="connsiteX4" fmla="*/ 14928 w 240677"/>
                  <a:gd name="connsiteY4" fmla="*/ 58641 h 246995"/>
                  <a:gd name="connsiteX5" fmla="*/ 0 w 240677"/>
                  <a:gd name="connsiteY5" fmla="*/ 123498 h 246995"/>
                  <a:gd name="connsiteX6" fmla="*/ 14775 w 240677"/>
                  <a:gd name="connsiteY6" fmla="*/ 189985 h 246995"/>
                  <a:gd name="connsiteX7" fmla="*/ 57367 w 240677"/>
                  <a:gd name="connsiteY7" fmla="*/ 232322 h 246995"/>
                  <a:gd name="connsiteX8" fmla="*/ 123548 w 240677"/>
                  <a:gd name="connsiteY8" fmla="*/ 246995 h 246995"/>
                  <a:gd name="connsiteX9" fmla="*/ 181374 w 240677"/>
                  <a:gd name="connsiteY9" fmla="*/ 237009 h 246995"/>
                  <a:gd name="connsiteX10" fmla="*/ 220859 w 240677"/>
                  <a:gd name="connsiteY10" fmla="*/ 208682 h 246995"/>
                  <a:gd name="connsiteX11" fmla="*/ 239862 w 240677"/>
                  <a:gd name="connsiteY11" fmla="*/ 165479 h 246995"/>
                  <a:gd name="connsiteX12" fmla="*/ 161352 w 240677"/>
                  <a:gd name="connsiteY12" fmla="*/ 165479 h 246995"/>
                  <a:gd name="connsiteX13" fmla="*/ 153608 w 240677"/>
                  <a:gd name="connsiteY13" fmla="*/ 176840 h 246995"/>
                  <a:gd name="connsiteX14" fmla="*/ 141278 w 240677"/>
                  <a:gd name="connsiteY14" fmla="*/ 184024 h 246995"/>
                  <a:gd name="connsiteX15" fmla="*/ 125281 w 240677"/>
                  <a:gd name="connsiteY15" fmla="*/ 186469 h 246995"/>
                  <a:gd name="connsiteX16" fmla="*/ 103832 w 240677"/>
                  <a:gd name="connsiteY16" fmla="*/ 180661 h 246995"/>
                  <a:gd name="connsiteX17" fmla="*/ 89566 w 240677"/>
                  <a:gd name="connsiteY17" fmla="*/ 164358 h 246995"/>
                  <a:gd name="connsiteX18" fmla="*/ 84675 w 240677"/>
                  <a:gd name="connsiteY18" fmla="*/ 142705 h 246995"/>
                  <a:gd name="connsiteX19" fmla="*/ 240678 w 240677"/>
                  <a:gd name="connsiteY19" fmla="*/ 142705 h 246995"/>
                  <a:gd name="connsiteX20" fmla="*/ 240678 w 240677"/>
                  <a:gd name="connsiteY20" fmla="*/ 122988 h 246995"/>
                  <a:gd name="connsiteX21" fmla="*/ 232322 w 240677"/>
                  <a:gd name="connsiteY21" fmla="*/ 71531 h 246995"/>
                  <a:gd name="connsiteX22" fmla="*/ 208275 w 240677"/>
                  <a:gd name="connsiteY22" fmla="*/ 32810 h 246995"/>
                  <a:gd name="connsiteX23" fmla="*/ 101437 w 240677"/>
                  <a:gd name="connsiteY23" fmla="*/ 65723 h 246995"/>
                  <a:gd name="connsiteX24" fmla="*/ 122224 w 240677"/>
                  <a:gd name="connsiteY24" fmla="*/ 60475 h 246995"/>
                  <a:gd name="connsiteX25" fmla="*/ 143011 w 240677"/>
                  <a:gd name="connsiteY25" fmla="*/ 65723 h 246995"/>
                  <a:gd name="connsiteX26" fmla="*/ 155646 w 240677"/>
                  <a:gd name="connsiteY26" fmla="*/ 80956 h 246995"/>
                  <a:gd name="connsiteX27" fmla="*/ 159314 w 240677"/>
                  <a:gd name="connsiteY27" fmla="*/ 95629 h 246995"/>
                  <a:gd name="connsiteX28" fmla="*/ 85083 w 240677"/>
                  <a:gd name="connsiteY28" fmla="*/ 95629 h 246995"/>
                  <a:gd name="connsiteX29" fmla="*/ 88751 w 240677"/>
                  <a:gd name="connsiteY29" fmla="*/ 80956 h 246995"/>
                  <a:gd name="connsiteX30" fmla="*/ 101386 w 240677"/>
                  <a:gd name="connsiteY30" fmla="*/ 65723 h 2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677" h="246995">
                    <a:moveTo>
                      <a:pt x="208275" y="32912"/>
                    </a:moveTo>
                    <a:cubicBezTo>
                      <a:pt x="197830" y="22264"/>
                      <a:pt x="185297" y="14113"/>
                      <a:pt x="170624" y="8457"/>
                    </a:cubicBezTo>
                    <a:cubicBezTo>
                      <a:pt x="155951" y="2802"/>
                      <a:pt x="139546" y="0"/>
                      <a:pt x="121409" y="0"/>
                    </a:cubicBezTo>
                    <a:cubicBezTo>
                      <a:pt x="96648" y="0"/>
                      <a:pt x="75199" y="5146"/>
                      <a:pt x="57062" y="15437"/>
                    </a:cubicBezTo>
                    <a:cubicBezTo>
                      <a:pt x="38924" y="25729"/>
                      <a:pt x="24863" y="40147"/>
                      <a:pt x="14928" y="58641"/>
                    </a:cubicBezTo>
                    <a:cubicBezTo>
                      <a:pt x="4993" y="77135"/>
                      <a:pt x="0" y="98788"/>
                      <a:pt x="0" y="123498"/>
                    </a:cubicBezTo>
                    <a:cubicBezTo>
                      <a:pt x="0" y="148207"/>
                      <a:pt x="4942" y="171541"/>
                      <a:pt x="14775" y="189985"/>
                    </a:cubicBezTo>
                    <a:cubicBezTo>
                      <a:pt x="24608" y="208428"/>
                      <a:pt x="38822" y="222540"/>
                      <a:pt x="57367" y="232322"/>
                    </a:cubicBezTo>
                    <a:cubicBezTo>
                      <a:pt x="75861" y="242104"/>
                      <a:pt x="97922" y="246995"/>
                      <a:pt x="123548" y="246995"/>
                    </a:cubicBezTo>
                    <a:cubicBezTo>
                      <a:pt x="145711" y="246995"/>
                      <a:pt x="164969" y="243684"/>
                      <a:pt x="181374" y="237009"/>
                    </a:cubicBezTo>
                    <a:cubicBezTo>
                      <a:pt x="197729" y="230335"/>
                      <a:pt x="210873" y="220910"/>
                      <a:pt x="220859" y="208682"/>
                    </a:cubicBezTo>
                    <a:cubicBezTo>
                      <a:pt x="230794" y="196455"/>
                      <a:pt x="237111" y="182037"/>
                      <a:pt x="239862" y="165479"/>
                    </a:cubicBezTo>
                    <a:lnTo>
                      <a:pt x="161352" y="165479"/>
                    </a:lnTo>
                    <a:cubicBezTo>
                      <a:pt x="159619" y="169911"/>
                      <a:pt x="157072" y="173681"/>
                      <a:pt x="153608" y="176840"/>
                    </a:cubicBezTo>
                    <a:cubicBezTo>
                      <a:pt x="150194" y="179999"/>
                      <a:pt x="146067" y="182393"/>
                      <a:pt x="141278" y="184024"/>
                    </a:cubicBezTo>
                    <a:cubicBezTo>
                      <a:pt x="136489" y="185654"/>
                      <a:pt x="131140" y="186469"/>
                      <a:pt x="125281" y="186469"/>
                    </a:cubicBezTo>
                    <a:cubicBezTo>
                      <a:pt x="117129" y="186469"/>
                      <a:pt x="109996" y="184533"/>
                      <a:pt x="103832" y="180661"/>
                    </a:cubicBezTo>
                    <a:cubicBezTo>
                      <a:pt x="97667" y="176789"/>
                      <a:pt x="92929" y="171389"/>
                      <a:pt x="89566" y="164358"/>
                    </a:cubicBezTo>
                    <a:cubicBezTo>
                      <a:pt x="86560" y="158142"/>
                      <a:pt x="84981" y="150857"/>
                      <a:pt x="84675" y="142705"/>
                    </a:cubicBezTo>
                    <a:lnTo>
                      <a:pt x="240678" y="142705"/>
                    </a:lnTo>
                    <a:lnTo>
                      <a:pt x="240678" y="122988"/>
                    </a:lnTo>
                    <a:cubicBezTo>
                      <a:pt x="240678" y="103832"/>
                      <a:pt x="237875" y="86662"/>
                      <a:pt x="232322" y="71531"/>
                    </a:cubicBezTo>
                    <a:cubicBezTo>
                      <a:pt x="226769" y="56399"/>
                      <a:pt x="218719" y="43458"/>
                      <a:pt x="208275" y="32810"/>
                    </a:cubicBezTo>
                    <a:close/>
                    <a:moveTo>
                      <a:pt x="101437" y="65723"/>
                    </a:moveTo>
                    <a:cubicBezTo>
                      <a:pt x="106990" y="62207"/>
                      <a:pt x="113970" y="60475"/>
                      <a:pt x="122224" y="60475"/>
                    </a:cubicBezTo>
                    <a:cubicBezTo>
                      <a:pt x="130477" y="60475"/>
                      <a:pt x="137457" y="62207"/>
                      <a:pt x="143011" y="65723"/>
                    </a:cubicBezTo>
                    <a:cubicBezTo>
                      <a:pt x="148564" y="69238"/>
                      <a:pt x="152793" y="74282"/>
                      <a:pt x="155646" y="80956"/>
                    </a:cubicBezTo>
                    <a:cubicBezTo>
                      <a:pt x="157480" y="85185"/>
                      <a:pt x="158651" y="90127"/>
                      <a:pt x="159314" y="95629"/>
                    </a:cubicBezTo>
                    <a:lnTo>
                      <a:pt x="85083" y="95629"/>
                    </a:lnTo>
                    <a:cubicBezTo>
                      <a:pt x="85745" y="90127"/>
                      <a:pt x="86917" y="85185"/>
                      <a:pt x="88751" y="80956"/>
                    </a:cubicBezTo>
                    <a:cubicBezTo>
                      <a:pt x="91604" y="74282"/>
                      <a:pt x="95833" y="69238"/>
                      <a:pt x="101386" y="65723"/>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2" name="Freeform 1481">
                <a:extLst>
                  <a:ext uri="{FF2B5EF4-FFF2-40B4-BE49-F238E27FC236}">
                    <a16:creationId xmlns:a16="http://schemas.microsoft.com/office/drawing/2014/main" id="{6DD28330-D871-4AF5-AFBA-81727859C924}"/>
                  </a:ext>
                </a:extLst>
              </p:cNvPr>
              <p:cNvSpPr/>
              <p:nvPr/>
            </p:nvSpPr>
            <p:spPr>
              <a:xfrm>
                <a:off x="2848758" y="2344074"/>
                <a:ext cx="183265" cy="339692"/>
              </a:xfrm>
              <a:custGeom>
                <a:avLst/>
                <a:gdLst>
                  <a:gd name="connsiteX0" fmla="*/ 142094 w 162116"/>
                  <a:gd name="connsiteY0" fmla="*/ 233800 h 300490"/>
                  <a:gd name="connsiteX1" fmla="*/ 132974 w 162116"/>
                  <a:gd name="connsiteY1" fmla="*/ 234666 h 300490"/>
                  <a:gd name="connsiteX2" fmla="*/ 120543 w 162116"/>
                  <a:gd name="connsiteY2" fmla="*/ 230896 h 300490"/>
                  <a:gd name="connsiteX3" fmla="*/ 116671 w 162116"/>
                  <a:gd name="connsiteY3" fmla="*/ 219636 h 300490"/>
                  <a:gd name="connsiteX4" fmla="*/ 116671 w 162116"/>
                  <a:gd name="connsiteY4" fmla="*/ 119676 h 300490"/>
                  <a:gd name="connsiteX5" fmla="*/ 157836 w 162116"/>
                  <a:gd name="connsiteY5" fmla="*/ 119676 h 300490"/>
                  <a:gd name="connsiteX6" fmla="*/ 157836 w 162116"/>
                  <a:gd name="connsiteY6" fmla="*/ 57062 h 300490"/>
                  <a:gd name="connsiteX7" fmla="*/ 116671 w 162116"/>
                  <a:gd name="connsiteY7" fmla="*/ 57062 h 300490"/>
                  <a:gd name="connsiteX8" fmla="*/ 116671 w 162116"/>
                  <a:gd name="connsiteY8" fmla="*/ 0 h 300490"/>
                  <a:gd name="connsiteX9" fmla="*/ 30467 w 162116"/>
                  <a:gd name="connsiteY9" fmla="*/ 0 h 300490"/>
                  <a:gd name="connsiteX10" fmla="*/ 30467 w 162116"/>
                  <a:gd name="connsiteY10" fmla="*/ 57062 h 300490"/>
                  <a:gd name="connsiteX11" fmla="*/ 0 w 162116"/>
                  <a:gd name="connsiteY11" fmla="*/ 57062 h 300490"/>
                  <a:gd name="connsiteX12" fmla="*/ 0 w 162116"/>
                  <a:gd name="connsiteY12" fmla="*/ 119676 h 300490"/>
                  <a:gd name="connsiteX13" fmla="*/ 30467 w 162116"/>
                  <a:gd name="connsiteY13" fmla="*/ 119676 h 300490"/>
                  <a:gd name="connsiteX14" fmla="*/ 30467 w 162116"/>
                  <a:gd name="connsiteY14" fmla="*/ 227788 h 300490"/>
                  <a:gd name="connsiteX15" fmla="*/ 50948 w 162116"/>
                  <a:gd name="connsiteY15" fmla="*/ 282047 h 300490"/>
                  <a:gd name="connsiteX16" fmla="*/ 111729 w 162116"/>
                  <a:gd name="connsiteY16" fmla="*/ 300490 h 300490"/>
                  <a:gd name="connsiteX17" fmla="*/ 135317 w 162116"/>
                  <a:gd name="connsiteY17" fmla="*/ 298758 h 300490"/>
                  <a:gd name="connsiteX18" fmla="*/ 162116 w 162116"/>
                  <a:gd name="connsiteY18" fmla="*/ 292950 h 300490"/>
                  <a:gd name="connsiteX19" fmla="*/ 149685 w 162116"/>
                  <a:gd name="connsiteY19" fmla="*/ 232016 h 300490"/>
                  <a:gd name="connsiteX20" fmla="*/ 142094 w 162116"/>
                  <a:gd name="connsiteY20" fmla="*/ 233749 h 300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62116" h="300490">
                    <a:moveTo>
                      <a:pt x="142094" y="233800"/>
                    </a:moveTo>
                    <a:cubicBezTo>
                      <a:pt x="138578" y="234360"/>
                      <a:pt x="135572" y="234666"/>
                      <a:pt x="132974" y="234666"/>
                    </a:cubicBezTo>
                    <a:cubicBezTo>
                      <a:pt x="127268" y="234666"/>
                      <a:pt x="123090" y="233443"/>
                      <a:pt x="120543" y="230896"/>
                    </a:cubicBezTo>
                    <a:cubicBezTo>
                      <a:pt x="117944" y="228399"/>
                      <a:pt x="116671" y="224629"/>
                      <a:pt x="116671" y="219636"/>
                    </a:cubicBezTo>
                    <a:lnTo>
                      <a:pt x="116671" y="119676"/>
                    </a:lnTo>
                    <a:lnTo>
                      <a:pt x="157836" y="119676"/>
                    </a:lnTo>
                    <a:lnTo>
                      <a:pt x="157836" y="57062"/>
                    </a:lnTo>
                    <a:lnTo>
                      <a:pt x="116671" y="57062"/>
                    </a:lnTo>
                    <a:lnTo>
                      <a:pt x="116671" y="0"/>
                    </a:lnTo>
                    <a:lnTo>
                      <a:pt x="30467" y="0"/>
                    </a:lnTo>
                    <a:lnTo>
                      <a:pt x="30467" y="57062"/>
                    </a:lnTo>
                    <a:lnTo>
                      <a:pt x="0" y="57062"/>
                    </a:lnTo>
                    <a:lnTo>
                      <a:pt x="0" y="119676"/>
                    </a:lnTo>
                    <a:lnTo>
                      <a:pt x="30467" y="119676"/>
                    </a:lnTo>
                    <a:lnTo>
                      <a:pt x="30467" y="227788"/>
                    </a:lnTo>
                    <a:cubicBezTo>
                      <a:pt x="30467" y="251682"/>
                      <a:pt x="37294" y="269769"/>
                      <a:pt x="50948" y="282047"/>
                    </a:cubicBezTo>
                    <a:cubicBezTo>
                      <a:pt x="64602" y="294326"/>
                      <a:pt x="84879" y="300490"/>
                      <a:pt x="111729" y="300490"/>
                    </a:cubicBezTo>
                    <a:cubicBezTo>
                      <a:pt x="119473" y="300490"/>
                      <a:pt x="127319" y="299930"/>
                      <a:pt x="135317" y="298758"/>
                    </a:cubicBezTo>
                    <a:cubicBezTo>
                      <a:pt x="143316" y="297637"/>
                      <a:pt x="152283" y="295701"/>
                      <a:pt x="162116" y="292950"/>
                    </a:cubicBezTo>
                    <a:lnTo>
                      <a:pt x="149685" y="232016"/>
                    </a:lnTo>
                    <a:cubicBezTo>
                      <a:pt x="148105" y="232577"/>
                      <a:pt x="145558" y="233137"/>
                      <a:pt x="142094" y="233749"/>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3" name="Freeform 1482">
                <a:extLst>
                  <a:ext uri="{FF2B5EF4-FFF2-40B4-BE49-F238E27FC236}">
                    <a16:creationId xmlns:a16="http://schemas.microsoft.com/office/drawing/2014/main" id="{EF5723DE-DC7A-763D-7E4C-632A623346CA}"/>
                  </a:ext>
                </a:extLst>
              </p:cNvPr>
              <p:cNvSpPr/>
              <p:nvPr/>
            </p:nvSpPr>
            <p:spPr>
              <a:xfrm>
                <a:off x="3035537" y="2405240"/>
                <a:ext cx="272075" cy="279218"/>
              </a:xfrm>
              <a:custGeom>
                <a:avLst/>
                <a:gdLst>
                  <a:gd name="connsiteX0" fmla="*/ 208275 w 240677"/>
                  <a:gd name="connsiteY0" fmla="*/ 32912 h 246995"/>
                  <a:gd name="connsiteX1" fmla="*/ 170624 w 240677"/>
                  <a:gd name="connsiteY1" fmla="*/ 8457 h 246995"/>
                  <a:gd name="connsiteX2" fmla="*/ 121409 w 240677"/>
                  <a:gd name="connsiteY2" fmla="*/ 0 h 246995"/>
                  <a:gd name="connsiteX3" fmla="*/ 57062 w 240677"/>
                  <a:gd name="connsiteY3" fmla="*/ 15437 h 246995"/>
                  <a:gd name="connsiteX4" fmla="*/ 14928 w 240677"/>
                  <a:gd name="connsiteY4" fmla="*/ 58641 h 246995"/>
                  <a:gd name="connsiteX5" fmla="*/ 0 w 240677"/>
                  <a:gd name="connsiteY5" fmla="*/ 123498 h 246995"/>
                  <a:gd name="connsiteX6" fmla="*/ 14775 w 240677"/>
                  <a:gd name="connsiteY6" fmla="*/ 189985 h 246995"/>
                  <a:gd name="connsiteX7" fmla="*/ 57367 w 240677"/>
                  <a:gd name="connsiteY7" fmla="*/ 232322 h 246995"/>
                  <a:gd name="connsiteX8" fmla="*/ 123548 w 240677"/>
                  <a:gd name="connsiteY8" fmla="*/ 246995 h 246995"/>
                  <a:gd name="connsiteX9" fmla="*/ 181374 w 240677"/>
                  <a:gd name="connsiteY9" fmla="*/ 237009 h 246995"/>
                  <a:gd name="connsiteX10" fmla="*/ 220859 w 240677"/>
                  <a:gd name="connsiteY10" fmla="*/ 208682 h 246995"/>
                  <a:gd name="connsiteX11" fmla="*/ 239862 w 240677"/>
                  <a:gd name="connsiteY11" fmla="*/ 165479 h 246995"/>
                  <a:gd name="connsiteX12" fmla="*/ 161352 w 240677"/>
                  <a:gd name="connsiteY12" fmla="*/ 165479 h 246995"/>
                  <a:gd name="connsiteX13" fmla="*/ 153608 w 240677"/>
                  <a:gd name="connsiteY13" fmla="*/ 176840 h 246995"/>
                  <a:gd name="connsiteX14" fmla="*/ 141278 w 240677"/>
                  <a:gd name="connsiteY14" fmla="*/ 184024 h 246995"/>
                  <a:gd name="connsiteX15" fmla="*/ 125281 w 240677"/>
                  <a:gd name="connsiteY15" fmla="*/ 186469 h 246995"/>
                  <a:gd name="connsiteX16" fmla="*/ 103832 w 240677"/>
                  <a:gd name="connsiteY16" fmla="*/ 180661 h 246995"/>
                  <a:gd name="connsiteX17" fmla="*/ 89566 w 240677"/>
                  <a:gd name="connsiteY17" fmla="*/ 164358 h 246995"/>
                  <a:gd name="connsiteX18" fmla="*/ 84675 w 240677"/>
                  <a:gd name="connsiteY18" fmla="*/ 142705 h 246995"/>
                  <a:gd name="connsiteX19" fmla="*/ 240678 w 240677"/>
                  <a:gd name="connsiteY19" fmla="*/ 142705 h 246995"/>
                  <a:gd name="connsiteX20" fmla="*/ 240678 w 240677"/>
                  <a:gd name="connsiteY20" fmla="*/ 122988 h 246995"/>
                  <a:gd name="connsiteX21" fmla="*/ 232322 w 240677"/>
                  <a:gd name="connsiteY21" fmla="*/ 71531 h 246995"/>
                  <a:gd name="connsiteX22" fmla="*/ 208275 w 240677"/>
                  <a:gd name="connsiteY22" fmla="*/ 32810 h 246995"/>
                  <a:gd name="connsiteX23" fmla="*/ 101437 w 240677"/>
                  <a:gd name="connsiteY23" fmla="*/ 65723 h 246995"/>
                  <a:gd name="connsiteX24" fmla="*/ 122224 w 240677"/>
                  <a:gd name="connsiteY24" fmla="*/ 60475 h 246995"/>
                  <a:gd name="connsiteX25" fmla="*/ 143011 w 240677"/>
                  <a:gd name="connsiteY25" fmla="*/ 65723 h 246995"/>
                  <a:gd name="connsiteX26" fmla="*/ 155646 w 240677"/>
                  <a:gd name="connsiteY26" fmla="*/ 80956 h 246995"/>
                  <a:gd name="connsiteX27" fmla="*/ 159314 w 240677"/>
                  <a:gd name="connsiteY27" fmla="*/ 95629 h 246995"/>
                  <a:gd name="connsiteX28" fmla="*/ 85083 w 240677"/>
                  <a:gd name="connsiteY28" fmla="*/ 95629 h 246995"/>
                  <a:gd name="connsiteX29" fmla="*/ 88751 w 240677"/>
                  <a:gd name="connsiteY29" fmla="*/ 80956 h 246995"/>
                  <a:gd name="connsiteX30" fmla="*/ 101386 w 240677"/>
                  <a:gd name="connsiteY30" fmla="*/ 65723 h 246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40677" h="246995">
                    <a:moveTo>
                      <a:pt x="208275" y="32912"/>
                    </a:moveTo>
                    <a:cubicBezTo>
                      <a:pt x="197831" y="22264"/>
                      <a:pt x="185297" y="14113"/>
                      <a:pt x="170624" y="8457"/>
                    </a:cubicBezTo>
                    <a:cubicBezTo>
                      <a:pt x="155951" y="2802"/>
                      <a:pt x="139546" y="0"/>
                      <a:pt x="121409" y="0"/>
                    </a:cubicBezTo>
                    <a:cubicBezTo>
                      <a:pt x="96699" y="0"/>
                      <a:pt x="75250" y="5146"/>
                      <a:pt x="57062" y="15437"/>
                    </a:cubicBezTo>
                    <a:cubicBezTo>
                      <a:pt x="38924" y="25729"/>
                      <a:pt x="24863" y="40147"/>
                      <a:pt x="14928" y="58641"/>
                    </a:cubicBezTo>
                    <a:cubicBezTo>
                      <a:pt x="4993" y="77135"/>
                      <a:pt x="0" y="98788"/>
                      <a:pt x="0" y="123498"/>
                    </a:cubicBezTo>
                    <a:cubicBezTo>
                      <a:pt x="0" y="148207"/>
                      <a:pt x="4942" y="171541"/>
                      <a:pt x="14775" y="189985"/>
                    </a:cubicBezTo>
                    <a:cubicBezTo>
                      <a:pt x="24608" y="208428"/>
                      <a:pt x="38822" y="222540"/>
                      <a:pt x="57367" y="232322"/>
                    </a:cubicBezTo>
                    <a:cubicBezTo>
                      <a:pt x="75861" y="242104"/>
                      <a:pt x="97922" y="246995"/>
                      <a:pt x="123548" y="246995"/>
                    </a:cubicBezTo>
                    <a:cubicBezTo>
                      <a:pt x="145711" y="246995"/>
                      <a:pt x="164969" y="243684"/>
                      <a:pt x="181374" y="237009"/>
                    </a:cubicBezTo>
                    <a:cubicBezTo>
                      <a:pt x="197729" y="230335"/>
                      <a:pt x="210924" y="220910"/>
                      <a:pt x="220859" y="208682"/>
                    </a:cubicBezTo>
                    <a:cubicBezTo>
                      <a:pt x="230794" y="196455"/>
                      <a:pt x="237111" y="182037"/>
                      <a:pt x="239862" y="165479"/>
                    </a:cubicBezTo>
                    <a:lnTo>
                      <a:pt x="161352" y="165479"/>
                    </a:lnTo>
                    <a:cubicBezTo>
                      <a:pt x="159620" y="169911"/>
                      <a:pt x="157072" y="173681"/>
                      <a:pt x="153608" y="176840"/>
                    </a:cubicBezTo>
                    <a:cubicBezTo>
                      <a:pt x="150194" y="179999"/>
                      <a:pt x="146068" y="182393"/>
                      <a:pt x="141278" y="184024"/>
                    </a:cubicBezTo>
                    <a:cubicBezTo>
                      <a:pt x="136489" y="185654"/>
                      <a:pt x="131140" y="186469"/>
                      <a:pt x="125281" y="186469"/>
                    </a:cubicBezTo>
                    <a:cubicBezTo>
                      <a:pt x="117129" y="186469"/>
                      <a:pt x="109997" y="184533"/>
                      <a:pt x="103832" y="180661"/>
                    </a:cubicBezTo>
                    <a:cubicBezTo>
                      <a:pt x="97667" y="176789"/>
                      <a:pt x="92929" y="171389"/>
                      <a:pt x="89566" y="164358"/>
                    </a:cubicBezTo>
                    <a:cubicBezTo>
                      <a:pt x="86560" y="158142"/>
                      <a:pt x="84981" y="150857"/>
                      <a:pt x="84675" y="142705"/>
                    </a:cubicBezTo>
                    <a:lnTo>
                      <a:pt x="240678" y="142705"/>
                    </a:lnTo>
                    <a:lnTo>
                      <a:pt x="240678" y="122988"/>
                    </a:lnTo>
                    <a:cubicBezTo>
                      <a:pt x="240678" y="103832"/>
                      <a:pt x="237875" y="86662"/>
                      <a:pt x="232322" y="71531"/>
                    </a:cubicBezTo>
                    <a:cubicBezTo>
                      <a:pt x="226769" y="56399"/>
                      <a:pt x="218719" y="43458"/>
                      <a:pt x="208275" y="32810"/>
                    </a:cubicBezTo>
                    <a:close/>
                    <a:moveTo>
                      <a:pt x="101437" y="65723"/>
                    </a:moveTo>
                    <a:cubicBezTo>
                      <a:pt x="106990" y="62207"/>
                      <a:pt x="113970" y="60475"/>
                      <a:pt x="122224" y="60475"/>
                    </a:cubicBezTo>
                    <a:cubicBezTo>
                      <a:pt x="130477" y="60475"/>
                      <a:pt x="137457" y="62207"/>
                      <a:pt x="143011" y="65723"/>
                    </a:cubicBezTo>
                    <a:cubicBezTo>
                      <a:pt x="148564" y="69238"/>
                      <a:pt x="152793" y="74282"/>
                      <a:pt x="155646" y="80956"/>
                    </a:cubicBezTo>
                    <a:cubicBezTo>
                      <a:pt x="157480" y="85185"/>
                      <a:pt x="158652" y="90127"/>
                      <a:pt x="159314" y="95629"/>
                    </a:cubicBezTo>
                    <a:lnTo>
                      <a:pt x="85083" y="95629"/>
                    </a:lnTo>
                    <a:cubicBezTo>
                      <a:pt x="85745" y="90127"/>
                      <a:pt x="86917" y="85185"/>
                      <a:pt x="88751" y="80956"/>
                    </a:cubicBezTo>
                    <a:cubicBezTo>
                      <a:pt x="91604" y="74282"/>
                      <a:pt x="95833" y="69238"/>
                      <a:pt x="101386" y="65723"/>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sp>
            <p:nvSpPr>
              <p:cNvPr id="44" name="Freeform 1483">
                <a:extLst>
                  <a:ext uri="{FF2B5EF4-FFF2-40B4-BE49-F238E27FC236}">
                    <a16:creationId xmlns:a16="http://schemas.microsoft.com/office/drawing/2014/main" id="{AE510E81-06B4-6F3F-E59A-4D90DF0E9288}"/>
                  </a:ext>
                </a:extLst>
              </p:cNvPr>
              <p:cNvSpPr/>
              <p:nvPr/>
            </p:nvSpPr>
            <p:spPr>
              <a:xfrm>
                <a:off x="3327253" y="2405182"/>
                <a:ext cx="183264" cy="274437"/>
              </a:xfrm>
              <a:custGeom>
                <a:avLst/>
                <a:gdLst>
                  <a:gd name="connsiteX0" fmla="*/ 151468 w 162115"/>
                  <a:gd name="connsiteY0" fmla="*/ 866 h 242766"/>
                  <a:gd name="connsiteX1" fmla="*/ 140310 w 162115"/>
                  <a:gd name="connsiteY1" fmla="*/ 0 h 242766"/>
                  <a:gd name="connsiteX2" fmla="*/ 106939 w 162115"/>
                  <a:gd name="connsiteY2" fmla="*/ 11667 h 242766"/>
                  <a:gd name="connsiteX3" fmla="*/ 86255 w 162115"/>
                  <a:gd name="connsiteY3" fmla="*/ 48859 h 242766"/>
                  <a:gd name="connsiteX4" fmla="*/ 83656 w 162115"/>
                  <a:gd name="connsiteY4" fmla="*/ 48859 h 242766"/>
                  <a:gd name="connsiteX5" fmla="*/ 83656 w 162115"/>
                  <a:gd name="connsiteY5" fmla="*/ 2955 h 242766"/>
                  <a:gd name="connsiteX6" fmla="*/ 0 w 162115"/>
                  <a:gd name="connsiteY6" fmla="*/ 2955 h 242766"/>
                  <a:gd name="connsiteX7" fmla="*/ 0 w 162115"/>
                  <a:gd name="connsiteY7" fmla="*/ 242766 h 242766"/>
                  <a:gd name="connsiteX8" fmla="*/ 86204 w 162115"/>
                  <a:gd name="connsiteY8" fmla="*/ 242766 h 242766"/>
                  <a:gd name="connsiteX9" fmla="*/ 86204 w 162115"/>
                  <a:gd name="connsiteY9" fmla="*/ 117944 h 242766"/>
                  <a:gd name="connsiteX10" fmla="*/ 91910 w 162115"/>
                  <a:gd name="connsiteY10" fmla="*/ 94050 h 242766"/>
                  <a:gd name="connsiteX11" fmla="*/ 107653 w 162115"/>
                  <a:gd name="connsiteY11" fmla="*/ 78154 h 242766"/>
                  <a:gd name="connsiteX12" fmla="*/ 130375 w 162115"/>
                  <a:gd name="connsiteY12" fmla="*/ 72448 h 242766"/>
                  <a:gd name="connsiteX13" fmla="*/ 146373 w 162115"/>
                  <a:gd name="connsiteY13" fmla="*/ 73416 h 242766"/>
                  <a:gd name="connsiteX14" fmla="*/ 162116 w 162115"/>
                  <a:gd name="connsiteY14" fmla="*/ 76727 h 242766"/>
                  <a:gd name="connsiteX15" fmla="*/ 162116 w 162115"/>
                  <a:gd name="connsiteY15" fmla="*/ 3363 h 242766"/>
                  <a:gd name="connsiteX16" fmla="*/ 151417 w 162115"/>
                  <a:gd name="connsiteY16" fmla="*/ 764 h 242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2115" h="242766">
                    <a:moveTo>
                      <a:pt x="151468" y="866"/>
                    </a:moveTo>
                    <a:cubicBezTo>
                      <a:pt x="147749" y="306"/>
                      <a:pt x="144029" y="0"/>
                      <a:pt x="140310" y="0"/>
                    </a:cubicBezTo>
                    <a:cubicBezTo>
                      <a:pt x="127573" y="0"/>
                      <a:pt x="116467" y="3872"/>
                      <a:pt x="106939" y="11667"/>
                    </a:cubicBezTo>
                    <a:cubicBezTo>
                      <a:pt x="97412" y="19462"/>
                      <a:pt x="90534" y="31842"/>
                      <a:pt x="86255" y="48859"/>
                    </a:cubicBezTo>
                    <a:lnTo>
                      <a:pt x="83656" y="48859"/>
                    </a:lnTo>
                    <a:lnTo>
                      <a:pt x="83656" y="2955"/>
                    </a:lnTo>
                    <a:lnTo>
                      <a:pt x="0" y="2955"/>
                    </a:lnTo>
                    <a:lnTo>
                      <a:pt x="0" y="242766"/>
                    </a:lnTo>
                    <a:lnTo>
                      <a:pt x="86204" y="242766"/>
                    </a:lnTo>
                    <a:lnTo>
                      <a:pt x="86204" y="117944"/>
                    </a:lnTo>
                    <a:cubicBezTo>
                      <a:pt x="86204" y="108774"/>
                      <a:pt x="88089" y="100826"/>
                      <a:pt x="91910" y="94050"/>
                    </a:cubicBezTo>
                    <a:cubicBezTo>
                      <a:pt x="95680" y="87274"/>
                      <a:pt x="100978" y="81975"/>
                      <a:pt x="107653" y="78154"/>
                    </a:cubicBezTo>
                    <a:cubicBezTo>
                      <a:pt x="114378" y="74384"/>
                      <a:pt x="121969" y="72448"/>
                      <a:pt x="130375" y="72448"/>
                    </a:cubicBezTo>
                    <a:cubicBezTo>
                      <a:pt x="134808" y="72448"/>
                      <a:pt x="140157" y="72753"/>
                      <a:pt x="146373" y="73416"/>
                    </a:cubicBezTo>
                    <a:cubicBezTo>
                      <a:pt x="152589" y="74078"/>
                      <a:pt x="157836" y="75148"/>
                      <a:pt x="162116" y="76727"/>
                    </a:cubicBezTo>
                    <a:lnTo>
                      <a:pt x="162116" y="3363"/>
                    </a:lnTo>
                    <a:cubicBezTo>
                      <a:pt x="158702" y="2242"/>
                      <a:pt x="155136" y="1376"/>
                      <a:pt x="151417" y="764"/>
                    </a:cubicBezTo>
                    <a:close/>
                  </a:path>
                </a:pathLst>
              </a:custGeom>
              <a:solidFill>
                <a:schemeClr val="bg1"/>
              </a:solidFill>
              <a:ln w="5077"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grpSp>
        <p:pic>
          <p:nvPicPr>
            <p:cNvPr id="45" name="Graphic 44">
              <a:extLst>
                <a:ext uri="{FF2B5EF4-FFF2-40B4-BE49-F238E27FC236}">
                  <a16:creationId xmlns:a16="http://schemas.microsoft.com/office/drawing/2014/main" id="{F40C4451-33BA-6CDB-278F-23A2352DD2B4}"/>
                </a:ext>
              </a:extLst>
            </p:cNvPr>
            <p:cNvPicPr>
              <a:picLocks noChangeAspect="1"/>
            </p:cNvPicPr>
            <p:nvPr userDrawn="1"/>
          </p:nvPicPr>
          <p:blipFill>
            <a:blip r:embed="rId16">
              <a:extLst>
                <a:ext uri="{96DAC541-7B7A-43D3-8B79-37D633B846F1}">
                  <asvg:svgBlip xmlns:asvg="http://schemas.microsoft.com/office/drawing/2016/SVG/main" r:embed="rId17"/>
                </a:ext>
              </a:extLst>
            </a:blip>
            <a:srcRect/>
            <a:stretch/>
          </p:blipFill>
          <p:spPr>
            <a:xfrm>
              <a:off x="270084" y="6163213"/>
              <a:ext cx="1122218" cy="450805"/>
            </a:xfrm>
            <a:prstGeom prst="rect">
              <a:avLst/>
            </a:prstGeom>
          </p:spPr>
        </p:pic>
        <p:cxnSp>
          <p:nvCxnSpPr>
            <p:cNvPr id="46" name="Straight Connector 45">
              <a:extLst>
                <a:ext uri="{FF2B5EF4-FFF2-40B4-BE49-F238E27FC236}">
                  <a16:creationId xmlns:a16="http://schemas.microsoft.com/office/drawing/2014/main" id="{47E974C1-23E6-8041-9AAA-45F64E68D859}"/>
                </a:ext>
              </a:extLst>
            </p:cNvPr>
            <p:cNvCxnSpPr>
              <a:cxnSpLocks/>
            </p:cNvCxnSpPr>
            <p:nvPr userDrawn="1"/>
          </p:nvCxnSpPr>
          <p:spPr>
            <a:xfrm>
              <a:off x="995048" y="3417527"/>
              <a:ext cx="2731607" cy="27317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7DCCBF8E-231B-0A63-9EB6-25ADE6181DB8}"/>
                </a:ext>
              </a:extLst>
            </p:cNvPr>
            <p:cNvCxnSpPr>
              <a:cxnSpLocks/>
            </p:cNvCxnSpPr>
            <p:nvPr userDrawn="1"/>
          </p:nvCxnSpPr>
          <p:spPr>
            <a:xfrm>
              <a:off x="3720296" y="704871"/>
              <a:ext cx="0" cy="272412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58A3240-117A-84F0-146C-929C8B84F453}"/>
                </a:ext>
              </a:extLst>
            </p:cNvPr>
            <p:cNvCxnSpPr>
              <a:cxnSpLocks/>
            </p:cNvCxnSpPr>
            <p:nvPr userDrawn="1"/>
          </p:nvCxnSpPr>
          <p:spPr>
            <a:xfrm>
              <a:off x="995048" y="3421956"/>
              <a:ext cx="273160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25E0E9C-58A1-090F-E457-AE8A350FB053}"/>
                </a:ext>
              </a:extLst>
            </p:cNvPr>
            <p:cNvCxnSpPr>
              <a:cxnSpLocks/>
            </p:cNvCxnSpPr>
            <p:nvPr userDrawn="1"/>
          </p:nvCxnSpPr>
          <p:spPr>
            <a:xfrm flipH="1">
              <a:off x="2820298" y="3436044"/>
              <a:ext cx="3624359" cy="361467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E0DDCEC-608B-07B7-C4BC-C6E2F3604260}"/>
                </a:ext>
              </a:extLst>
            </p:cNvPr>
            <p:cNvCxnSpPr>
              <a:cxnSpLocks/>
            </p:cNvCxnSpPr>
            <p:nvPr userDrawn="1"/>
          </p:nvCxnSpPr>
          <p:spPr>
            <a:xfrm>
              <a:off x="2659116" y="-352904"/>
              <a:ext cx="7553976" cy="755428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xt Placeholder 53">
            <a:extLst>
              <a:ext uri="{FF2B5EF4-FFF2-40B4-BE49-F238E27FC236}">
                <a16:creationId xmlns:a16="http://schemas.microsoft.com/office/drawing/2014/main" id="{02DCB717-1A9A-86B6-4EB1-5608FCAD8525}"/>
              </a:ext>
            </a:extLst>
          </p:cNvPr>
          <p:cNvSpPr>
            <a:spLocks noGrp="1"/>
          </p:cNvSpPr>
          <p:nvPr>
            <p:ph type="body" sz="quarter" idx="10" hasCustomPrompt="1"/>
          </p:nvPr>
        </p:nvSpPr>
        <p:spPr>
          <a:xfrm>
            <a:off x="995048" y="2917301"/>
            <a:ext cx="2512588" cy="307777"/>
          </a:xfrm>
          <a:prstGeom prst="rect">
            <a:avLst/>
          </a:prstGeom>
        </p:spPr>
        <p:txBody>
          <a:bodyPr wrap="square" lIns="0" tIns="0" rIns="0" bIns="0" anchor="ctr">
            <a:normAutofit/>
          </a:bodyPr>
          <a:lstStyle>
            <a:lvl1pPr algn="r">
              <a:defRPr kumimoji="0" lang="en-US" sz="2000" b="0" i="0" u="none" strike="noStrike" kern="1200" cap="none" spc="0" normalizeH="0" baseline="0" dirty="0">
                <a:ln>
                  <a:noFill/>
                </a:ln>
                <a:solidFill>
                  <a:srgbClr val="FFFFFF"/>
                </a:solidFill>
                <a:effectLst/>
                <a:uLnTx/>
                <a:uFillTx/>
                <a:latin typeface="Arial" panose="020B0604020202020204" pitchFamily="34" charset="0"/>
                <a:ea typeface="Inter Tight Light" pitchFamily="2" charset="0"/>
                <a:cs typeface="Arial" panose="020B0604020202020204" pitchFamily="34" charset="0"/>
              </a:defRPr>
            </a:lvl1pPr>
            <a:lvl2pPr algn="r">
              <a:defRPr/>
            </a:lvl2pPr>
            <a:lvl3pPr algn="r">
              <a:defRPr/>
            </a:lvl3pPr>
            <a:lvl4pPr algn="r">
              <a:defRPr/>
            </a:lvl4pPr>
            <a:lvl5pPr algn="r">
              <a:defRPr/>
            </a:lvl5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a:t>Report Name Here</a:t>
            </a:r>
          </a:p>
        </p:txBody>
      </p:sp>
      <p:sp>
        <p:nvSpPr>
          <p:cNvPr id="18" name="TextBox 17">
            <a:extLst>
              <a:ext uri="{FF2B5EF4-FFF2-40B4-BE49-F238E27FC236}">
                <a16:creationId xmlns:a16="http://schemas.microsoft.com/office/drawing/2014/main" id="{64E24747-1AD3-BF1B-11ED-7D00994A502D}"/>
              </a:ext>
            </a:extLst>
          </p:cNvPr>
          <p:cNvSpPr txBox="1"/>
          <p:nvPr userDrawn="1"/>
        </p:nvSpPr>
        <p:spPr>
          <a:xfrm>
            <a:off x="-394636" y="385011"/>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12393734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orient="horz" pos="1824" userDrawn="1">
          <p15:clr>
            <a:srgbClr val="FBAE40"/>
          </p15:clr>
        </p15:guide>
        <p15:guide id="4" pos="62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097024"/>
            <a:ext cx="4489704"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34931968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 Line Title and Conten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097024"/>
            <a:ext cx="4489704"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hasCustomPrompt="1"/>
          </p:nvPr>
        </p:nvSpPr>
        <p:spPr>
          <a:xfrm>
            <a:off x="271404" y="621792"/>
            <a:ext cx="11653896" cy="664797"/>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r>
              <a:rPr lang="es-ES_tradnl" err="1"/>
              <a:t>Two</a:t>
            </a:r>
            <a:r>
              <a:rPr lang="es-ES_tradnl"/>
              <a:t> Line </a:t>
            </a:r>
            <a:r>
              <a:rPr lang="es-ES_tradnl" err="1"/>
              <a:t>Header</a:t>
            </a:r>
            <a:br>
              <a:rPr lang="es-ES_tradnl"/>
            </a:br>
            <a:r>
              <a:rPr lang="es-ES_tradnl" err="1"/>
              <a:t>Two</a:t>
            </a:r>
            <a:r>
              <a:rPr lang="es-ES_tradnl"/>
              <a:t> Line </a:t>
            </a:r>
            <a:r>
              <a:rPr lang="es-ES_tradnl" err="1"/>
              <a:t>Header</a:t>
            </a: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463040"/>
            <a:ext cx="4937760"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138386883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Grey">
    <p:bg>
      <p:bgPr>
        <a:solidFill>
          <a:schemeClr val="bg2"/>
        </a:solidFill>
        <a:effectLst/>
      </p:bgPr>
    </p:bg>
    <p:spTree>
      <p:nvGrpSpPr>
        <p:cNvPr id="1" name=""/>
        <p:cNvGrpSpPr/>
        <p:nvPr/>
      </p:nvGrpSpPr>
      <p:grpSpPr>
        <a:xfrm>
          <a:off x="0" y="0"/>
          <a:ext cx="0" cy="0"/>
          <a:chOff x="0" y="0"/>
          <a:chExt cx="0" cy="0"/>
        </a:xfrm>
      </p:grpSpPr>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hasCustomPrompt="1"/>
          </p:nvPr>
        </p:nvSpPr>
        <p:spPr>
          <a:xfrm>
            <a:off x="271404" y="869722"/>
            <a:ext cx="11653896" cy="664797"/>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r>
              <a:rPr lang="es-ES_tradnl" err="1"/>
              <a:t>Two</a:t>
            </a:r>
            <a:r>
              <a:rPr lang="es-ES_tradnl"/>
              <a:t> Line </a:t>
            </a:r>
            <a:r>
              <a:rPr lang="es-ES_tradnl" err="1"/>
              <a:t>Header</a:t>
            </a:r>
            <a:br>
              <a:rPr lang="es-ES_tradnl"/>
            </a:b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621792"/>
            <a:ext cx="6583680" cy="193899"/>
          </a:xfrm>
          <a:prstGeom prst="rect">
            <a:avLst/>
          </a:prstGeom>
          <a:noFill/>
        </p:spPr>
        <p:txBody>
          <a:bodyPr wrap="square" lIns="0" tIns="0" rIns="0" bIns="0">
            <a:spAutoFit/>
          </a:bodyPr>
          <a:lstStyle>
            <a:lvl1pPr marL="0" indent="0">
              <a:spcBef>
                <a:spcPts val="0"/>
              </a:spcBef>
              <a:buFontTx/>
              <a:buNone/>
              <a:defRPr lang="es-ES_tradnl" sz="1400">
                <a:latin typeface="Arial" panose="020B0604020202020204" pitchFamily="34" charset="0"/>
                <a:cs typeface="Arial" panose="020B0604020202020204" pitchFamily="34" charset="0"/>
              </a:defRPr>
            </a:lvl1pPr>
          </a:lstStyle>
          <a:p>
            <a:pPr marL="0" lvl="0" defTabSz="457200"/>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326006"/>
            <a:ext cx="10396596" cy="124906"/>
          </a:xfrm>
          <a:prstGeom prst="rect">
            <a:avLst/>
          </a:prstGeom>
        </p:spPr>
        <p:txBody>
          <a:bodyPr wrap="square" lIns="0" tIns="0" rIns="0" bIns="0" anchor="b">
            <a:spAutoFit/>
          </a:bodyPr>
          <a:lstStyle>
            <a:lvl1pPr>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403226674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Sidebar">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4343400" y="0"/>
            <a:ext cx="784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3802380" cy="332399"/>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9929"/>
            <a:ext cx="3805296" cy="124906"/>
          </a:xfrm>
          <a:prstGeom prst="rect">
            <a:avLst/>
          </a:prstGeom>
        </p:spPr>
        <p:txBody>
          <a:bodyPr wrap="square" lIns="0" tIns="0" rIns="0" bIns="0" anchor="b">
            <a:sp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2299529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Section Break_Appendix">
    <p:bg>
      <p:bgPr>
        <a:solidFill>
          <a:schemeClr val="tx1"/>
        </a:solidFill>
        <a:effectLst/>
      </p:bgPr>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290BD6F6-BA7F-1842-B008-FA5645D42B83}"/>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3" name="object 4">
            <a:extLst>
              <a:ext uri="{FF2B5EF4-FFF2-40B4-BE49-F238E27FC236}">
                <a16:creationId xmlns:a16="http://schemas.microsoft.com/office/drawing/2014/main" id="{31BE15C5-6345-EA60-9F1A-B610B487DF8F}"/>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endParaRPr>
          </a:p>
        </p:txBody>
      </p:sp>
      <p:sp>
        <p:nvSpPr>
          <p:cNvPr id="4" name="object 23">
            <a:extLst>
              <a:ext uri="{FF2B5EF4-FFF2-40B4-BE49-F238E27FC236}">
                <a16:creationId xmlns:a16="http://schemas.microsoft.com/office/drawing/2014/main" id="{749F5D6D-26BE-3EEC-C3F5-B7C47A7CEE75}"/>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Tree>
    <p:extLst>
      <p:ext uri="{BB962C8B-B14F-4D97-AF65-F5344CB8AC3E}">
        <p14:creationId xmlns:p14="http://schemas.microsoft.com/office/powerpoint/2010/main" val="29977749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 line he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hasCustomPrompt="1"/>
          </p:nvPr>
        </p:nvSpPr>
        <p:spPr>
          <a:xfrm>
            <a:off x="274320" y="2097024"/>
            <a:ext cx="4489704" cy="246221"/>
          </a:xfrm>
          <a:prstGeom prst="rect">
            <a:avLst/>
          </a:prstGeom>
        </p:spPr>
        <p:txBody>
          <a:bodyPr wrap="square" lIns="0" tIns="0" rIns="0" bIns="0" anchor="t" anchorCtr="0">
            <a:spAutoFit/>
          </a:bodyPr>
          <a:lstStyle>
            <a:lvl1pPr>
              <a:lnSpc>
                <a:spcPct val="90000"/>
              </a:lnSpc>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statement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4" name="Title 3">
            <a:extLst>
              <a:ext uri="{FF2B5EF4-FFF2-40B4-BE49-F238E27FC236}">
                <a16:creationId xmlns:a16="http://schemas.microsoft.com/office/drawing/2014/main" id="{6B92EBB1-673F-98A7-B390-D8FB7254719C}"/>
              </a:ext>
            </a:extLst>
          </p:cNvPr>
          <p:cNvSpPr>
            <a:spLocks noGrp="1"/>
          </p:cNvSpPr>
          <p:nvPr>
            <p:ph type="title" hasCustomPrompt="1"/>
          </p:nvPr>
        </p:nvSpPr>
        <p:spPr/>
        <p:txBody>
          <a:bodyPr/>
          <a:lstStyle>
            <a:lvl1pPr>
              <a:defRPr/>
            </a:lvl1pPr>
          </a:lstStyle>
          <a:p>
            <a:r>
              <a:rPr lang="en-US"/>
              <a:t>1-line head</a:t>
            </a:r>
          </a:p>
        </p:txBody>
      </p:sp>
    </p:spTree>
    <p:extLst>
      <p:ext uri="{BB962C8B-B14F-4D97-AF65-F5344CB8AC3E}">
        <p14:creationId xmlns:p14="http://schemas.microsoft.com/office/powerpoint/2010/main" val="172684539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 line head">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hasCustomPrompt="1"/>
          </p:nvPr>
        </p:nvSpPr>
        <p:spPr>
          <a:xfrm>
            <a:off x="274320" y="2097024"/>
            <a:ext cx="4489704"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statement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463040"/>
            <a:ext cx="4937760"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4" name="Title 3">
            <a:extLst>
              <a:ext uri="{FF2B5EF4-FFF2-40B4-BE49-F238E27FC236}">
                <a16:creationId xmlns:a16="http://schemas.microsoft.com/office/drawing/2014/main" id="{8D2ED52D-D86B-1F01-41AA-512FFD48FABD}"/>
              </a:ext>
            </a:extLst>
          </p:cNvPr>
          <p:cNvSpPr>
            <a:spLocks noGrp="1"/>
          </p:cNvSpPr>
          <p:nvPr>
            <p:ph type="title" hasCustomPrompt="1"/>
          </p:nvPr>
        </p:nvSpPr>
        <p:spPr>
          <a:xfrm>
            <a:off x="274320" y="621792"/>
            <a:ext cx="11643360" cy="749808"/>
          </a:xfrm>
        </p:spPr>
        <p:txBody>
          <a:bodyPr/>
          <a:lstStyle/>
          <a:p>
            <a:pPr lvl="0">
              <a:spcBef>
                <a:spcPct val="0"/>
              </a:spcBef>
              <a:buNone/>
            </a:pPr>
            <a:r>
              <a:rPr lang="es-ES_tradnl" err="1"/>
              <a:t>Two</a:t>
            </a:r>
            <a:r>
              <a:rPr lang="es-ES_tradnl"/>
              <a:t> Line </a:t>
            </a:r>
            <a:r>
              <a:rPr lang="es-ES_tradnl" err="1"/>
              <a:t>Header</a:t>
            </a:r>
            <a:br>
              <a:rPr lang="es-ES_tradnl"/>
            </a:br>
            <a:r>
              <a:rPr lang="es-ES_tradnl" err="1"/>
              <a:t>Two</a:t>
            </a:r>
            <a:r>
              <a:rPr lang="es-ES_tradnl"/>
              <a:t> Line </a:t>
            </a:r>
            <a:r>
              <a:rPr lang="es-ES_tradnl" err="1"/>
              <a:t>Header</a:t>
            </a:r>
            <a:endParaRPr lang="es-ES_tradnl"/>
          </a:p>
        </p:txBody>
      </p:sp>
    </p:spTree>
    <p:extLst>
      <p:ext uri="{BB962C8B-B14F-4D97-AF65-F5344CB8AC3E}">
        <p14:creationId xmlns:p14="http://schemas.microsoft.com/office/powerpoint/2010/main" val="243940284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Headline (1-Line) + Label">
    <p:spTree>
      <p:nvGrpSpPr>
        <p:cNvPr id="1" name=""/>
        <p:cNvGrpSpPr/>
        <p:nvPr/>
      </p:nvGrpSpPr>
      <p:grpSpPr>
        <a:xfrm>
          <a:off x="0" y="0"/>
          <a:ext cx="0" cy="0"/>
          <a:chOff x="0" y="0"/>
          <a:chExt cx="0" cy="0"/>
        </a:xfrm>
      </p:grpSpPr>
      <p:sp>
        <p:nvSpPr>
          <p:cNvPr id="15" name="Text Placeholder 5">
            <a:extLst>
              <a:ext uri="{FF2B5EF4-FFF2-40B4-BE49-F238E27FC236}">
                <a16:creationId xmlns:a16="http://schemas.microsoft.com/office/drawing/2014/main" id="{6B44130E-D881-6744-9A56-D1F5C6BC5EE6}"/>
              </a:ext>
            </a:extLst>
          </p:cNvPr>
          <p:cNvSpPr>
            <a:spLocks noGrp="1"/>
          </p:cNvSpPr>
          <p:nvPr>
            <p:ph type="body" sz="quarter" idx="13" hasCustomPrompt="1"/>
          </p:nvPr>
        </p:nvSpPr>
        <p:spPr>
          <a:xfrm>
            <a:off x="500048" y="964602"/>
            <a:ext cx="8140701" cy="565330"/>
          </a:xfrm>
          <a:prstGeom prst="rect">
            <a:avLst/>
          </a:prstGeom>
        </p:spPr>
        <p:txBody>
          <a:bodyPr lIns="0"/>
          <a:lstStyle>
            <a:lvl1pPr>
              <a:spcAft>
                <a:spcPts val="0"/>
              </a:spcAft>
              <a:defRPr sz="1600" b="0" i="0">
                <a:solidFill>
                  <a:schemeClr val="tx1"/>
                </a:solidFill>
                <a:latin typeface="+mn-lt"/>
                <a:cs typeface="Arial" panose="020B0604020202020204" pitchFamily="34" charset="0"/>
              </a:defRPr>
            </a:lvl1pPr>
          </a:lstStyle>
          <a:p>
            <a:pPr lvl="0"/>
            <a:r>
              <a:rPr lang="en-US"/>
              <a:t>Click to add label</a:t>
            </a:r>
          </a:p>
        </p:txBody>
      </p:sp>
      <p:sp>
        <p:nvSpPr>
          <p:cNvPr id="16" name="Title 4">
            <a:extLst>
              <a:ext uri="{FF2B5EF4-FFF2-40B4-BE49-F238E27FC236}">
                <a16:creationId xmlns:a16="http://schemas.microsoft.com/office/drawing/2014/main" id="{779EC7DA-5FA0-0E47-9D5A-9E7C8E76EA65}"/>
              </a:ext>
            </a:extLst>
          </p:cNvPr>
          <p:cNvSpPr>
            <a:spLocks noGrp="1"/>
          </p:cNvSpPr>
          <p:nvPr>
            <p:ph type="title" hasCustomPrompt="1"/>
          </p:nvPr>
        </p:nvSpPr>
        <p:spPr>
          <a:xfrm>
            <a:off x="500048" y="533399"/>
            <a:ext cx="9817100" cy="345489"/>
          </a:xfrm>
          <a:prstGeom prst="rect">
            <a:avLst/>
          </a:prstGeom>
        </p:spPr>
        <p:txBody>
          <a:bodyPr lIns="0"/>
          <a:lstStyle>
            <a:lvl1pPr>
              <a:defRPr sz="2800" b="1" cap="all" baseline="0">
                <a:solidFill>
                  <a:schemeClr val="tx1"/>
                </a:solidFill>
                <a:latin typeface="Arial" panose="020B0604020202020204" pitchFamily="34" charset="0"/>
                <a:cs typeface="Arial" panose="020B0604020202020204" pitchFamily="34" charset="0"/>
              </a:defRPr>
            </a:lvl1pPr>
          </a:lstStyle>
          <a:p>
            <a:r>
              <a:rPr lang="en-US"/>
              <a:t>CLICK TO EDIT 1-LINE HEADLINE</a:t>
            </a:r>
          </a:p>
        </p:txBody>
      </p:sp>
      <p:sp>
        <p:nvSpPr>
          <p:cNvPr id="7" name="Text Placeholder 2">
            <a:extLst>
              <a:ext uri="{FF2B5EF4-FFF2-40B4-BE49-F238E27FC236}">
                <a16:creationId xmlns:a16="http://schemas.microsoft.com/office/drawing/2014/main" id="{25AB623E-86C8-4297-87EC-5FCCB0DFD295}"/>
              </a:ext>
            </a:extLst>
          </p:cNvPr>
          <p:cNvSpPr>
            <a:spLocks noGrp="1"/>
          </p:cNvSpPr>
          <p:nvPr>
            <p:ph type="body" sz="quarter" idx="14" hasCustomPrompt="1"/>
          </p:nvPr>
        </p:nvSpPr>
        <p:spPr>
          <a:xfrm>
            <a:off x="499927" y="5935063"/>
            <a:ext cx="9825037" cy="676991"/>
          </a:xfrm>
          <a:prstGeom prst="rect">
            <a:avLst/>
          </a:prstGeom>
        </p:spPr>
        <p:txBody>
          <a:bodyPr lIns="0" tIns="0" bIns="0" anchor="b"/>
          <a:lstStyle>
            <a:lvl1pPr>
              <a:defRPr sz="900">
                <a:solidFill>
                  <a:schemeClr val="bg1">
                    <a:lumMod val="65000"/>
                  </a:schemeClr>
                </a:solidFill>
              </a:defRPr>
            </a:lvl1pPr>
          </a:lstStyle>
          <a:p>
            <a:pPr lvl="0"/>
            <a:r>
              <a:rPr lang="en-US"/>
              <a:t>Footer</a:t>
            </a:r>
          </a:p>
        </p:txBody>
      </p:sp>
      <p:sp>
        <p:nvSpPr>
          <p:cNvPr id="2" name="object 23">
            <a:extLst>
              <a:ext uri="{FF2B5EF4-FFF2-40B4-BE49-F238E27FC236}">
                <a16:creationId xmlns:a16="http://schemas.microsoft.com/office/drawing/2014/main" id="{953530DE-20A8-6451-5276-2071E47ED083}"/>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object 4">
            <a:extLst>
              <a:ext uri="{FF2B5EF4-FFF2-40B4-BE49-F238E27FC236}">
                <a16:creationId xmlns:a16="http://schemas.microsoft.com/office/drawing/2014/main" id="{503B23A9-EBB6-07FE-D1D8-6490789A8227}"/>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3242103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D95D51-98EB-04B3-D0A5-DBD5AA97F42F}"/>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0" i="0">
              <a:solidFill>
                <a:schemeClr val="bg1"/>
              </a:solidFill>
              <a:latin typeface="Arial" panose="020B0604020202020204" pitchFamily="34" charset="0"/>
            </a:endParaRPr>
          </a:p>
        </p:txBody>
      </p:sp>
      <p:sp>
        <p:nvSpPr>
          <p:cNvPr id="16" name="Picture Placeholder 15">
            <a:extLst>
              <a:ext uri="{FF2B5EF4-FFF2-40B4-BE49-F238E27FC236}">
                <a16:creationId xmlns:a16="http://schemas.microsoft.com/office/drawing/2014/main" id="{69BF3307-1AA9-C27B-18D5-716366D6CDB9}"/>
              </a:ext>
            </a:extLst>
          </p:cNvPr>
          <p:cNvSpPr>
            <a:spLocks noGrp="1"/>
          </p:cNvSpPr>
          <p:nvPr>
            <p:ph type="pic" sz="quarter" idx="10"/>
          </p:nvPr>
        </p:nvSpPr>
        <p:spPr>
          <a:xfrm>
            <a:off x="3827316" y="1176709"/>
            <a:ext cx="4510672" cy="4510672"/>
          </a:xfrm>
          <a:custGeom>
            <a:avLst/>
            <a:gdLst>
              <a:gd name="connsiteX0" fmla="*/ 2255257 w 4510672"/>
              <a:gd name="connsiteY0" fmla="*/ 0 h 4510672"/>
              <a:gd name="connsiteX1" fmla="*/ 4510672 w 4510672"/>
              <a:gd name="connsiteY1" fmla="*/ 2255198 h 4510672"/>
              <a:gd name="connsiteX2" fmla="*/ 2255277 w 4510672"/>
              <a:gd name="connsiteY2" fmla="*/ 4510672 h 4510672"/>
              <a:gd name="connsiteX3" fmla="*/ 0 w 4510672"/>
              <a:gd name="connsiteY3" fmla="*/ 2255198 h 4510672"/>
              <a:gd name="connsiteX4" fmla="*/ 2255257 w 4510672"/>
              <a:gd name="connsiteY4" fmla="*/ 2255198 h 45106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10672" h="4510672">
                <a:moveTo>
                  <a:pt x="2255257" y="0"/>
                </a:moveTo>
                <a:lnTo>
                  <a:pt x="4510672" y="2255198"/>
                </a:lnTo>
                <a:lnTo>
                  <a:pt x="2255277" y="4510672"/>
                </a:lnTo>
                <a:lnTo>
                  <a:pt x="0" y="2255198"/>
                </a:lnTo>
                <a:lnTo>
                  <a:pt x="2255257" y="2255198"/>
                </a:lnTo>
                <a:close/>
              </a:path>
            </a:pathLst>
          </a:custGeom>
          <a:solidFill>
            <a:schemeClr val="bg1">
              <a:alpha val="10000"/>
            </a:schemeClr>
          </a:solidFill>
        </p:spPr>
        <p:txBody>
          <a:bodyPr wrap="square" anchor="ctr" anchorCtr="0">
            <a:noAutofit/>
          </a:bodyPr>
          <a:lstStyle>
            <a:lvl1pPr marL="0" indent="0" algn="r">
              <a:buNone/>
              <a:defRPr sz="1600" b="0" i="0">
                <a:solidFill>
                  <a:schemeClr val="bg1"/>
                </a:solidFill>
                <a:latin typeface="Arial" panose="020B0604020202020204" pitchFamily="34" charset="0"/>
              </a:defRPr>
            </a:lvl1pPr>
          </a:lstStyle>
          <a:p>
            <a:endParaRPr lang="en-US"/>
          </a:p>
        </p:txBody>
      </p:sp>
      <p:sp>
        <p:nvSpPr>
          <p:cNvPr id="17" name="Title 16">
            <a:extLst>
              <a:ext uri="{FF2B5EF4-FFF2-40B4-BE49-F238E27FC236}">
                <a16:creationId xmlns:a16="http://schemas.microsoft.com/office/drawing/2014/main" id="{6C5ACD2B-832C-0DCB-C067-69A98B8E5938}"/>
              </a:ext>
            </a:extLst>
          </p:cNvPr>
          <p:cNvSpPr>
            <a:spLocks noGrp="1"/>
          </p:cNvSpPr>
          <p:nvPr>
            <p:ph type="title"/>
          </p:nvPr>
        </p:nvSpPr>
        <p:spPr>
          <a:xfrm>
            <a:off x="2420583" y="1641964"/>
            <a:ext cx="3423210" cy="1325563"/>
          </a:xfrm>
          <a:prstGeom prst="rect">
            <a:avLst/>
          </a:prstGeom>
        </p:spPr>
        <p:txBody>
          <a:bodyPr anchor="ctr" anchorCtr="0"/>
          <a:lstStyle>
            <a:lvl1pPr algn="r">
              <a:lnSpc>
                <a:spcPct val="80000"/>
              </a:lnSpc>
              <a:defRPr sz="4000" b="1" i="0" spc="-50" baseline="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8" name="Graphic 17">
            <a:extLst>
              <a:ext uri="{FF2B5EF4-FFF2-40B4-BE49-F238E27FC236}">
                <a16:creationId xmlns:a16="http://schemas.microsoft.com/office/drawing/2014/main" id="{0842368D-E2A5-51FB-C20B-C2F3F60F64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19" name="object 4">
            <a:extLst>
              <a:ext uri="{FF2B5EF4-FFF2-40B4-BE49-F238E27FC236}">
                <a16:creationId xmlns:a16="http://schemas.microsoft.com/office/drawing/2014/main" id="{D651D553-A9E1-E0FF-4848-8432022BCFAE}"/>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endParaRPr>
          </a:p>
        </p:txBody>
      </p:sp>
      <p:sp>
        <p:nvSpPr>
          <p:cNvPr id="20" name="object 23">
            <a:extLst>
              <a:ext uri="{FF2B5EF4-FFF2-40B4-BE49-F238E27FC236}">
                <a16:creationId xmlns:a16="http://schemas.microsoft.com/office/drawing/2014/main" id="{1705A710-7150-6C85-7B41-B3BC10CEA1D3}"/>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grpSp>
        <p:nvGrpSpPr>
          <p:cNvPr id="13" name="Group 12">
            <a:extLst>
              <a:ext uri="{FF2B5EF4-FFF2-40B4-BE49-F238E27FC236}">
                <a16:creationId xmlns:a16="http://schemas.microsoft.com/office/drawing/2014/main" id="{8ABEF474-B3C6-1052-F9C2-D206DB71B00B}"/>
              </a:ext>
            </a:extLst>
          </p:cNvPr>
          <p:cNvGrpSpPr/>
          <p:nvPr userDrawn="1"/>
        </p:nvGrpSpPr>
        <p:grpSpPr>
          <a:xfrm>
            <a:off x="4916386" y="3910"/>
            <a:ext cx="6846547" cy="3423211"/>
            <a:chOff x="4341708" y="6291"/>
            <a:chExt cx="6846547" cy="3423211"/>
          </a:xfrm>
        </p:grpSpPr>
        <p:sp>
          <p:nvSpPr>
            <p:cNvPr id="6" name="Freeform: Shape 5">
              <a:extLst>
                <a:ext uri="{FF2B5EF4-FFF2-40B4-BE49-F238E27FC236}">
                  <a16:creationId xmlns:a16="http://schemas.microsoft.com/office/drawing/2014/main" id="{E750A2FD-6853-282B-5B65-F93AF22CB3A5}"/>
                </a:ext>
              </a:extLst>
            </p:cNvPr>
            <p:cNvSpPr/>
            <p:nvPr/>
          </p:nvSpPr>
          <p:spPr>
            <a:xfrm>
              <a:off x="7767959" y="12080"/>
              <a:ext cx="12583" cy="3417422"/>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7" name="Freeform: Shape 6">
              <a:extLst>
                <a:ext uri="{FF2B5EF4-FFF2-40B4-BE49-F238E27FC236}">
                  <a16:creationId xmlns:a16="http://schemas.microsoft.com/office/drawing/2014/main" id="{D10D979E-3552-A828-E6A7-DC6D5BF003C9}"/>
                </a:ext>
              </a:extLst>
            </p:cNvPr>
            <p:cNvSpPr/>
            <p:nvPr/>
          </p:nvSpPr>
          <p:spPr>
            <a:xfrm>
              <a:off x="4341708" y="6291"/>
              <a:ext cx="6846547" cy="3423211"/>
            </a:xfrm>
            <a:custGeom>
              <a:avLst/>
              <a:gdLst>
                <a:gd name="connsiteX0" fmla="*/ 0 w 6846547"/>
                <a:gd name="connsiteY0" fmla="*/ 0 h 3423211"/>
                <a:gd name="connsiteX1" fmla="*/ 3423211 w 6846547"/>
                <a:gd name="connsiteY1" fmla="*/ 3423211 h 3423211"/>
                <a:gd name="connsiteX2" fmla="*/ 6846548 w 6846547"/>
                <a:gd name="connsiteY2" fmla="*/ 0 h 3423211"/>
              </a:gdLst>
              <a:ahLst/>
              <a:cxnLst>
                <a:cxn ang="0">
                  <a:pos x="connsiteX0" y="connsiteY0"/>
                </a:cxn>
                <a:cxn ang="0">
                  <a:pos x="connsiteX1" y="connsiteY1"/>
                </a:cxn>
                <a:cxn ang="0">
                  <a:pos x="connsiteX2" y="connsiteY2"/>
                </a:cxn>
              </a:cxnLst>
              <a:rect l="l" t="t" r="r" b="b"/>
              <a:pathLst>
                <a:path w="6846547" h="3423211">
                  <a:moveTo>
                    <a:pt x="0" y="0"/>
                  </a:moveTo>
                  <a:lnTo>
                    <a:pt x="3423211" y="3423211"/>
                  </a:lnTo>
                  <a:lnTo>
                    <a:pt x="6846548" y="0"/>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grpSp>
      <p:sp>
        <p:nvSpPr>
          <p:cNvPr id="8" name="Freeform: Shape 7">
            <a:extLst>
              <a:ext uri="{FF2B5EF4-FFF2-40B4-BE49-F238E27FC236}">
                <a16:creationId xmlns:a16="http://schemas.microsoft.com/office/drawing/2014/main" id="{ED9A18A7-761E-A0CA-A312-1B231428A3B9}"/>
              </a:ext>
            </a:extLst>
          </p:cNvPr>
          <p:cNvSpPr/>
          <p:nvPr/>
        </p:nvSpPr>
        <p:spPr>
          <a:xfrm>
            <a:off x="3823347" y="3433713"/>
            <a:ext cx="3423210" cy="3422581"/>
          </a:xfrm>
          <a:custGeom>
            <a:avLst/>
            <a:gdLst>
              <a:gd name="connsiteX0" fmla="*/ 3423211 w 3423210"/>
              <a:gd name="connsiteY0" fmla="*/ 3422582 h 3422581"/>
              <a:gd name="connsiteX1" fmla="*/ 0 w 3423210"/>
              <a:gd name="connsiteY1" fmla="*/ 0 h 3422581"/>
              <a:gd name="connsiteX2" fmla="*/ 0 w 3423210"/>
              <a:gd name="connsiteY2" fmla="*/ 3417549 h 3422581"/>
            </a:gdLst>
            <a:ahLst/>
            <a:cxnLst>
              <a:cxn ang="0">
                <a:pos x="connsiteX0" y="connsiteY0"/>
              </a:cxn>
              <a:cxn ang="0">
                <a:pos x="connsiteX1" y="connsiteY1"/>
              </a:cxn>
              <a:cxn ang="0">
                <a:pos x="connsiteX2" y="connsiteY2"/>
              </a:cxn>
            </a:cxnLst>
            <a:rect l="l" t="t" r="r" b="b"/>
            <a:pathLst>
              <a:path w="3423210" h="3422581">
                <a:moveTo>
                  <a:pt x="3423211" y="3422582"/>
                </a:moveTo>
                <a:lnTo>
                  <a:pt x="0" y="0"/>
                </a:lnTo>
                <a:lnTo>
                  <a:pt x="0" y="3417549"/>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spTree>
    <p:extLst>
      <p:ext uri="{BB962C8B-B14F-4D97-AF65-F5344CB8AC3E}">
        <p14:creationId xmlns:p14="http://schemas.microsoft.com/office/powerpoint/2010/main" val="2260279447"/>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ection Break">
    <p:bg>
      <p:bgPr>
        <a:solidFill>
          <a:schemeClr val="tx1"/>
        </a:solidFill>
        <a:effectLst/>
      </p:bgPr>
    </p:bg>
    <p:spTree>
      <p:nvGrpSpPr>
        <p:cNvPr id="1" name=""/>
        <p:cNvGrpSpPr/>
        <p:nvPr/>
      </p:nvGrpSpPr>
      <p:grpSpPr>
        <a:xfrm>
          <a:off x="0" y="0"/>
          <a:ext cx="0" cy="0"/>
          <a:chOff x="0" y="0"/>
          <a:chExt cx="0" cy="0"/>
        </a:xfrm>
      </p:grpSpPr>
      <p:sp>
        <p:nvSpPr>
          <p:cNvPr id="6" name="Freeform: Shape 5">
            <a:extLst>
              <a:ext uri="{FF2B5EF4-FFF2-40B4-BE49-F238E27FC236}">
                <a16:creationId xmlns:a16="http://schemas.microsoft.com/office/drawing/2014/main" id="{E750A2FD-6853-282B-5B65-F93AF22CB3A5}"/>
              </a:ext>
            </a:extLst>
          </p:cNvPr>
          <p:cNvSpPr/>
          <p:nvPr/>
        </p:nvSpPr>
        <p:spPr>
          <a:xfrm>
            <a:off x="8342637" y="9699"/>
            <a:ext cx="257217" cy="3417422"/>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7" name="Freeform: Shape 6">
            <a:extLst>
              <a:ext uri="{FF2B5EF4-FFF2-40B4-BE49-F238E27FC236}">
                <a16:creationId xmlns:a16="http://schemas.microsoft.com/office/drawing/2014/main" id="{D10D979E-3552-A828-E6A7-DC6D5BF003C9}"/>
              </a:ext>
            </a:extLst>
          </p:cNvPr>
          <p:cNvSpPr/>
          <p:nvPr/>
        </p:nvSpPr>
        <p:spPr>
          <a:xfrm>
            <a:off x="4916386" y="3910"/>
            <a:ext cx="6846547" cy="3423211"/>
          </a:xfrm>
          <a:custGeom>
            <a:avLst/>
            <a:gdLst>
              <a:gd name="connsiteX0" fmla="*/ 0 w 6846547"/>
              <a:gd name="connsiteY0" fmla="*/ 0 h 3423211"/>
              <a:gd name="connsiteX1" fmla="*/ 3423211 w 6846547"/>
              <a:gd name="connsiteY1" fmla="*/ 3423211 h 3423211"/>
              <a:gd name="connsiteX2" fmla="*/ 6846548 w 6846547"/>
              <a:gd name="connsiteY2" fmla="*/ 0 h 3423211"/>
            </a:gdLst>
            <a:ahLst/>
            <a:cxnLst>
              <a:cxn ang="0">
                <a:pos x="connsiteX0" y="connsiteY0"/>
              </a:cxn>
              <a:cxn ang="0">
                <a:pos x="connsiteX1" y="connsiteY1"/>
              </a:cxn>
              <a:cxn ang="0">
                <a:pos x="connsiteX2" y="connsiteY2"/>
              </a:cxn>
            </a:cxnLst>
            <a:rect l="l" t="t" r="r" b="b"/>
            <a:pathLst>
              <a:path w="6846547" h="3423211">
                <a:moveTo>
                  <a:pt x="0" y="0"/>
                </a:moveTo>
                <a:lnTo>
                  <a:pt x="3423211" y="3423211"/>
                </a:lnTo>
                <a:lnTo>
                  <a:pt x="6846548" y="0"/>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8" name="Freeform: Shape 7">
            <a:extLst>
              <a:ext uri="{FF2B5EF4-FFF2-40B4-BE49-F238E27FC236}">
                <a16:creationId xmlns:a16="http://schemas.microsoft.com/office/drawing/2014/main" id="{ED9A18A7-761E-A0CA-A312-1B231428A3B9}"/>
              </a:ext>
            </a:extLst>
          </p:cNvPr>
          <p:cNvSpPr/>
          <p:nvPr/>
        </p:nvSpPr>
        <p:spPr>
          <a:xfrm>
            <a:off x="3823347" y="3433713"/>
            <a:ext cx="3423210" cy="3422581"/>
          </a:xfrm>
          <a:custGeom>
            <a:avLst/>
            <a:gdLst>
              <a:gd name="connsiteX0" fmla="*/ 3423211 w 3423210"/>
              <a:gd name="connsiteY0" fmla="*/ 3422582 h 3422581"/>
              <a:gd name="connsiteX1" fmla="*/ 0 w 3423210"/>
              <a:gd name="connsiteY1" fmla="*/ 0 h 3422581"/>
              <a:gd name="connsiteX2" fmla="*/ 0 w 3423210"/>
              <a:gd name="connsiteY2" fmla="*/ 3417549 h 3422581"/>
            </a:gdLst>
            <a:ahLst/>
            <a:cxnLst>
              <a:cxn ang="0">
                <a:pos x="connsiteX0" y="connsiteY0"/>
              </a:cxn>
              <a:cxn ang="0">
                <a:pos x="connsiteX1" y="connsiteY1"/>
              </a:cxn>
              <a:cxn ang="0">
                <a:pos x="connsiteX2" y="connsiteY2"/>
              </a:cxn>
            </a:cxnLst>
            <a:rect l="l" t="t" r="r" b="b"/>
            <a:pathLst>
              <a:path w="3423210" h="3422581">
                <a:moveTo>
                  <a:pt x="3423211" y="3422582"/>
                </a:moveTo>
                <a:lnTo>
                  <a:pt x="0" y="0"/>
                </a:lnTo>
                <a:lnTo>
                  <a:pt x="0" y="3417549"/>
                </a:lnTo>
              </a:path>
            </a:pathLst>
          </a:custGeom>
          <a:noFill/>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17" name="Title 16">
            <a:extLst>
              <a:ext uri="{FF2B5EF4-FFF2-40B4-BE49-F238E27FC236}">
                <a16:creationId xmlns:a16="http://schemas.microsoft.com/office/drawing/2014/main" id="{6C5ACD2B-832C-0DCB-C067-69A98B8E5938}"/>
              </a:ext>
            </a:extLst>
          </p:cNvPr>
          <p:cNvSpPr>
            <a:spLocks noGrp="1"/>
          </p:cNvSpPr>
          <p:nvPr>
            <p:ph type="title"/>
          </p:nvPr>
        </p:nvSpPr>
        <p:spPr>
          <a:xfrm>
            <a:off x="2420583" y="1641964"/>
            <a:ext cx="3423210" cy="1325563"/>
          </a:xfrm>
          <a:prstGeom prst="rect">
            <a:avLst/>
          </a:prstGeom>
        </p:spPr>
        <p:txBody>
          <a:bodyPr anchor="ctr" anchorCtr="0"/>
          <a:lstStyle>
            <a:lvl1pPr algn="r">
              <a:lnSpc>
                <a:spcPct val="80000"/>
              </a:lnSpc>
              <a:defRPr sz="4000" b="1" i="0" spc="-50" baseline="0">
                <a:solidFill>
                  <a:schemeClr val="bg1"/>
                </a:solidFill>
                <a:latin typeface="Times New Roman" panose="02020603050405020304" pitchFamily="18" charset="0"/>
                <a:cs typeface="Times New Roman" panose="02020603050405020304" pitchFamily="18" charset="0"/>
              </a:defRPr>
            </a:lvl1pPr>
          </a:lstStyle>
          <a:p>
            <a:r>
              <a:rPr lang="en-US"/>
              <a:t>Click to edit Master title style</a:t>
            </a:r>
          </a:p>
        </p:txBody>
      </p:sp>
      <p:pic>
        <p:nvPicPr>
          <p:cNvPr id="18" name="Graphic 17">
            <a:extLst>
              <a:ext uri="{FF2B5EF4-FFF2-40B4-BE49-F238E27FC236}">
                <a16:creationId xmlns:a16="http://schemas.microsoft.com/office/drawing/2014/main" id="{0842368D-E2A5-51FB-C20B-C2F3F60F646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19" name="object 4">
            <a:extLst>
              <a:ext uri="{FF2B5EF4-FFF2-40B4-BE49-F238E27FC236}">
                <a16:creationId xmlns:a16="http://schemas.microsoft.com/office/drawing/2014/main" id="{D651D553-A9E1-E0FF-4848-8432022BCFAE}"/>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schemeClr val="bg1"/>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schemeClr val="bg1"/>
              </a:solidFill>
              <a:effectLst/>
              <a:uLnTx/>
              <a:uFillTx/>
              <a:latin typeface="Arial" panose="020B0604020202020204" pitchFamily="34" charset="0"/>
              <a:ea typeface="Inter Tight Light" pitchFamily="2" charset="0"/>
              <a:cs typeface="Arial" panose="020B0604020202020204" pitchFamily="34" charset="0"/>
            </a:endParaRPr>
          </a:p>
        </p:txBody>
      </p:sp>
      <p:sp>
        <p:nvSpPr>
          <p:cNvPr id="20" name="object 23">
            <a:extLst>
              <a:ext uri="{FF2B5EF4-FFF2-40B4-BE49-F238E27FC236}">
                <a16:creationId xmlns:a16="http://schemas.microsoft.com/office/drawing/2014/main" id="{1705A710-7150-6C85-7B41-B3BC10CEA1D3}"/>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sp>
        <p:nvSpPr>
          <p:cNvPr id="3" name="Freeform: Shape 5">
            <a:extLst>
              <a:ext uri="{FF2B5EF4-FFF2-40B4-BE49-F238E27FC236}">
                <a16:creationId xmlns:a16="http://schemas.microsoft.com/office/drawing/2014/main" id="{5B80033E-F7AA-2491-D1C1-C6F2E98E8867}"/>
              </a:ext>
            </a:extLst>
          </p:cNvPr>
          <p:cNvSpPr/>
          <p:nvPr userDrawn="1"/>
        </p:nvSpPr>
        <p:spPr>
          <a:xfrm rot="2700000" flipH="1">
            <a:off x="7202805" y="2956500"/>
            <a:ext cx="9144" cy="3195283"/>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rnd">
            <a:solidFill>
              <a:srgbClr val="FFFFFF"/>
            </a:solidFill>
            <a:prstDash val="solid"/>
            <a:round/>
          </a:ln>
        </p:spPr>
        <p:txBody>
          <a:bodyPr rtlCol="0" anchor="ctr"/>
          <a:lstStyle/>
          <a:p>
            <a:endParaRPr lang="en-US" b="0" i="0">
              <a:latin typeface="Arial" panose="020B0604020202020204" pitchFamily="34" charset="0"/>
            </a:endParaRPr>
          </a:p>
        </p:txBody>
      </p:sp>
      <p:sp>
        <p:nvSpPr>
          <p:cNvPr id="4" name="Freeform: Shape 5">
            <a:extLst>
              <a:ext uri="{FF2B5EF4-FFF2-40B4-BE49-F238E27FC236}">
                <a16:creationId xmlns:a16="http://schemas.microsoft.com/office/drawing/2014/main" id="{9AB2CDFB-37D3-B7E8-2511-16874772EA9E}"/>
              </a:ext>
            </a:extLst>
          </p:cNvPr>
          <p:cNvSpPr/>
          <p:nvPr userDrawn="1"/>
        </p:nvSpPr>
        <p:spPr>
          <a:xfrm>
            <a:off x="6100159" y="1186757"/>
            <a:ext cx="257217" cy="2244123"/>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flat">
            <a:solidFill>
              <a:srgbClr val="FFFFFF"/>
            </a:solidFill>
            <a:prstDash val="solid"/>
            <a:round/>
          </a:ln>
        </p:spPr>
        <p:txBody>
          <a:bodyPr rtlCol="0" anchor="ctr"/>
          <a:lstStyle/>
          <a:p>
            <a:endParaRPr lang="en-US" b="0" i="0">
              <a:latin typeface="Arial" panose="020B0604020202020204" pitchFamily="34" charset="0"/>
            </a:endParaRPr>
          </a:p>
        </p:txBody>
      </p:sp>
      <p:sp>
        <p:nvSpPr>
          <p:cNvPr id="5" name="Freeform: Shape 5">
            <a:extLst>
              <a:ext uri="{FF2B5EF4-FFF2-40B4-BE49-F238E27FC236}">
                <a16:creationId xmlns:a16="http://schemas.microsoft.com/office/drawing/2014/main" id="{3B05FC9C-5F2E-7865-278E-E13E8E26E1C7}"/>
              </a:ext>
            </a:extLst>
          </p:cNvPr>
          <p:cNvSpPr/>
          <p:nvPr userDrawn="1"/>
        </p:nvSpPr>
        <p:spPr>
          <a:xfrm rot="5400000">
            <a:off x="4828572" y="2428490"/>
            <a:ext cx="262202" cy="2272653"/>
          </a:xfrm>
          <a:custGeom>
            <a:avLst/>
            <a:gdLst>
              <a:gd name="connsiteX0" fmla="*/ 0 w 12583"/>
              <a:gd name="connsiteY0" fmla="*/ 0 h 3417422"/>
              <a:gd name="connsiteX1" fmla="*/ 0 w 12583"/>
              <a:gd name="connsiteY1" fmla="*/ 3417423 h 3417422"/>
            </a:gdLst>
            <a:ahLst/>
            <a:cxnLst>
              <a:cxn ang="0">
                <a:pos x="connsiteX0" y="connsiteY0"/>
              </a:cxn>
              <a:cxn ang="0">
                <a:pos x="connsiteX1" y="connsiteY1"/>
              </a:cxn>
            </a:cxnLst>
            <a:rect l="l" t="t" r="r" b="b"/>
            <a:pathLst>
              <a:path w="12583" h="3417422">
                <a:moveTo>
                  <a:pt x="0" y="0"/>
                </a:moveTo>
                <a:lnTo>
                  <a:pt x="0" y="3417423"/>
                </a:lnTo>
              </a:path>
            </a:pathLst>
          </a:custGeom>
          <a:ln w="12570" cap="sq">
            <a:solidFill>
              <a:srgbClr val="FFFFFF"/>
            </a:solidFill>
            <a:prstDash val="solid"/>
            <a:round/>
          </a:ln>
        </p:spPr>
        <p:txBody>
          <a:bodyPr rtlCol="0" anchor="ctr"/>
          <a:lstStyle/>
          <a:p>
            <a:endParaRPr lang="en-US" b="0" i="0">
              <a:latin typeface="Arial" panose="020B0604020202020204" pitchFamily="34" charset="0"/>
            </a:endParaRPr>
          </a:p>
        </p:txBody>
      </p:sp>
    </p:spTree>
    <p:extLst>
      <p:ext uri="{BB962C8B-B14F-4D97-AF65-F5344CB8AC3E}">
        <p14:creationId xmlns:p14="http://schemas.microsoft.com/office/powerpoint/2010/main" val="33971603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Head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79C1BC3-CDF8-A999-8945-00A90788BCBA}"/>
              </a:ext>
            </a:extLst>
          </p:cNvPr>
          <p:cNvSpPr/>
          <p:nvPr userDrawn="1"/>
        </p:nvSpPr>
        <p:spPr>
          <a:xfrm>
            <a:off x="0" y="0"/>
            <a:ext cx="78486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latin typeface="Arial" panose="020B0604020202020204" pitchFamily="34" charset="0"/>
            </a:endParaRPr>
          </a:p>
        </p:txBody>
      </p:sp>
      <p:sp>
        <p:nvSpPr>
          <p:cNvPr id="19" name="Text Placeholder 46">
            <a:extLst>
              <a:ext uri="{FF2B5EF4-FFF2-40B4-BE49-F238E27FC236}">
                <a16:creationId xmlns:a16="http://schemas.microsoft.com/office/drawing/2014/main" id="{FC790E50-B553-AC66-794F-CC129CABB8C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23" name="Text Placeholder 22">
            <a:extLst>
              <a:ext uri="{FF2B5EF4-FFF2-40B4-BE49-F238E27FC236}">
                <a16:creationId xmlns:a16="http://schemas.microsoft.com/office/drawing/2014/main" id="{A0A610CB-8383-BBAC-8341-507D97F01AA8}"/>
              </a:ext>
            </a:extLst>
          </p:cNvPr>
          <p:cNvSpPr>
            <a:spLocks noGrp="1"/>
          </p:cNvSpPr>
          <p:nvPr>
            <p:ph type="body" sz="quarter" idx="12"/>
          </p:nvPr>
        </p:nvSpPr>
        <p:spPr>
          <a:xfrm>
            <a:off x="271404" y="6208776"/>
            <a:ext cx="7223760" cy="124906"/>
          </a:xfrm>
          <a:prstGeom prst="rect">
            <a:avLst/>
          </a:prstGeom>
        </p:spPr>
        <p:txBody>
          <a:bodyPr wrap="square" lIns="0" tIns="0" rIns="0" bIns="0" anchor="t">
            <a:noAutofit/>
          </a:bodyPr>
          <a:lstStyle>
            <a:lvl1pPr>
              <a:lnSpc>
                <a:spcPct val="100000"/>
              </a:lnSpc>
              <a:defRPr lang="en-US" sz="800" b="0" i="0" spc="-3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sp>
        <p:nvSpPr>
          <p:cNvPr id="3" name="object 23">
            <a:extLst>
              <a:ext uri="{FF2B5EF4-FFF2-40B4-BE49-F238E27FC236}">
                <a16:creationId xmlns:a16="http://schemas.microsoft.com/office/drawing/2014/main" id="{E56D5406-4F7B-6210-3C82-97556AB91A16}"/>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pic>
        <p:nvPicPr>
          <p:cNvPr id="5" name="Graphic 4">
            <a:extLst>
              <a:ext uri="{FF2B5EF4-FFF2-40B4-BE49-F238E27FC236}">
                <a16:creationId xmlns:a16="http://schemas.microsoft.com/office/drawing/2014/main" id="{F0D66C0A-2D4D-F680-BC99-F825B73AA1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6" name="object 4">
            <a:extLst>
              <a:ext uri="{FF2B5EF4-FFF2-40B4-BE49-F238E27FC236}">
                <a16:creationId xmlns:a16="http://schemas.microsoft.com/office/drawing/2014/main" id="{7F94C87B-AA48-922E-1D70-398D2B81B12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2" name="Title 1">
            <a:extLst>
              <a:ext uri="{FF2B5EF4-FFF2-40B4-BE49-F238E27FC236}">
                <a16:creationId xmlns:a16="http://schemas.microsoft.com/office/drawing/2014/main" id="{4E201633-CC3F-AB31-3EEC-874B91A56BCE}"/>
              </a:ext>
            </a:extLst>
          </p:cNvPr>
          <p:cNvSpPr>
            <a:spLocks noGrp="1"/>
          </p:cNvSpPr>
          <p:nvPr>
            <p:ph type="title" hasCustomPrompt="1"/>
          </p:nvPr>
        </p:nvSpPr>
        <p:spPr>
          <a:xfrm>
            <a:off x="274320" y="621792"/>
            <a:ext cx="10515600" cy="380677"/>
          </a:xfrm>
          <a:prstGeom prst="rect">
            <a:avLst/>
          </a:prstGeom>
        </p:spPr>
        <p:txBody>
          <a:bodyPr lIns="0" tIns="0" rIns="0" bIns="0"/>
          <a:lstStyle>
            <a:lvl1pPr>
              <a:defRPr sz="2400" b="1" i="0" spc="-100" baseline="0">
                <a:latin typeface="Arial" panose="020B0604020202020204" pitchFamily="34" charset="0"/>
                <a:cs typeface="Arial" panose="020B0604020202020204" pitchFamily="34" charset="0"/>
              </a:defRPr>
            </a:lvl1pPr>
          </a:lstStyle>
          <a:p>
            <a:r>
              <a:rPr lang="en-US"/>
              <a:t>Click to add text</a:t>
            </a:r>
          </a:p>
        </p:txBody>
      </p:sp>
    </p:spTree>
    <p:extLst>
      <p:ext uri="{BB962C8B-B14F-4D97-AF65-F5344CB8AC3E}">
        <p14:creationId xmlns:p14="http://schemas.microsoft.com/office/powerpoint/2010/main" val="3004654229"/>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Header - Blac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52F3DA7-BE2A-4DD2-888E-39A9303CBEB6}"/>
              </a:ext>
            </a:extLst>
          </p:cNvPr>
          <p:cNvSpPr/>
          <p:nvPr userDrawn="1"/>
        </p:nvSpPr>
        <p:spPr>
          <a:xfrm>
            <a:off x="0" y="1866900"/>
            <a:ext cx="12192000" cy="49911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b="0" i="0">
              <a:solidFill>
                <a:schemeClr val="bg2"/>
              </a:solidFill>
              <a:latin typeface="Arial" panose="020B0604020202020204" pitchFamily="34" charset="0"/>
            </a:endParaRPr>
          </a:p>
        </p:txBody>
      </p:sp>
      <p:sp>
        <p:nvSpPr>
          <p:cNvPr id="18" name="Text Placeholder 45">
            <a:extLst>
              <a:ext uri="{FF2B5EF4-FFF2-40B4-BE49-F238E27FC236}">
                <a16:creationId xmlns:a16="http://schemas.microsoft.com/office/drawing/2014/main" id="{224DB5E9-FB42-316C-2F36-5371827C10A8}"/>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19" name="Text Placeholder 46">
            <a:extLst>
              <a:ext uri="{FF2B5EF4-FFF2-40B4-BE49-F238E27FC236}">
                <a16:creationId xmlns:a16="http://schemas.microsoft.com/office/drawing/2014/main" id="{FC790E50-B553-AC66-794F-CC129CABB8C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23" name="Text Placeholder 22">
            <a:extLst>
              <a:ext uri="{FF2B5EF4-FFF2-40B4-BE49-F238E27FC236}">
                <a16:creationId xmlns:a16="http://schemas.microsoft.com/office/drawing/2014/main" id="{A0A610CB-8383-BBAC-8341-507D97F01AA8}"/>
              </a:ext>
            </a:extLst>
          </p:cNvPr>
          <p:cNvSpPr>
            <a:spLocks noGrp="1"/>
          </p:cNvSpPr>
          <p:nvPr>
            <p:ph type="body" sz="quarter" idx="12"/>
          </p:nvPr>
        </p:nvSpPr>
        <p:spPr>
          <a:xfrm>
            <a:off x="271404" y="6217920"/>
            <a:ext cx="10396596" cy="124906"/>
          </a:xfrm>
          <a:prstGeom prst="rect">
            <a:avLst/>
          </a:prstGeom>
        </p:spPr>
        <p:txBody>
          <a:bodyPr wrap="square" lIns="0" tIns="0" rIns="0" bIns="0" anchor="t">
            <a:noAutofit/>
          </a:bodyPr>
          <a:lstStyle>
            <a:lvl1pPr>
              <a:lnSpc>
                <a:spcPct val="100000"/>
              </a:lnSpc>
              <a:defRPr lang="en-US" sz="800" b="0" i="0" spc="-30">
                <a:solidFill>
                  <a:schemeClr val="bg1"/>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sp>
        <p:nvSpPr>
          <p:cNvPr id="3" name="object 23">
            <a:extLst>
              <a:ext uri="{FF2B5EF4-FFF2-40B4-BE49-F238E27FC236}">
                <a16:creationId xmlns:a16="http://schemas.microsoft.com/office/drawing/2014/main" id="{E56D5406-4F7B-6210-3C82-97556AB91A16}"/>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chemeClr val="bg1"/>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latin typeface="Arial" panose="020B0604020202020204" pitchFamily="34" charset="0"/>
            </a:endParaRPr>
          </a:p>
        </p:txBody>
      </p:sp>
      <p:cxnSp>
        <p:nvCxnSpPr>
          <p:cNvPr id="4" name="Straight Connector 3">
            <a:extLst>
              <a:ext uri="{FF2B5EF4-FFF2-40B4-BE49-F238E27FC236}">
                <a16:creationId xmlns:a16="http://schemas.microsoft.com/office/drawing/2014/main" id="{99CDF667-26D0-59C4-273B-95B65282B300}"/>
              </a:ext>
            </a:extLst>
          </p:cNvPr>
          <p:cNvCxnSpPr>
            <a:cxnSpLocks/>
          </p:cNvCxnSpPr>
          <p:nvPr userDrawn="1"/>
        </p:nvCxnSpPr>
        <p:spPr>
          <a:xfrm>
            <a:off x="271404" y="6096000"/>
            <a:ext cx="11653896"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pic>
        <p:nvPicPr>
          <p:cNvPr id="5" name="Graphic 4">
            <a:extLst>
              <a:ext uri="{FF2B5EF4-FFF2-40B4-BE49-F238E27FC236}">
                <a16:creationId xmlns:a16="http://schemas.microsoft.com/office/drawing/2014/main" id="{F0D66C0A-2D4D-F680-BC99-F825B73AA14C}"/>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6" name="object 4">
            <a:extLst>
              <a:ext uri="{FF2B5EF4-FFF2-40B4-BE49-F238E27FC236}">
                <a16:creationId xmlns:a16="http://schemas.microsoft.com/office/drawing/2014/main" id="{7F94C87B-AA48-922E-1D70-398D2B81B12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34289507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hree Stats">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19" y="3277885"/>
            <a:ext cx="3568831"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4669" y="3917299"/>
            <a:ext cx="2002535" cy="1800493"/>
          </a:xfrm>
          <a:prstGeom prst="rect">
            <a:avLst/>
          </a:prstGeom>
        </p:spPr>
        <p:txBody>
          <a:bodyPr wrap="square" lIns="0" tIns="0" rIns="0" bIns="0" anchor="b" anchorCtr="0">
            <a:spAutoFit/>
          </a:bodyPr>
          <a:lstStyle>
            <a:lvl1pPr marL="0" indent="0">
              <a:spcBef>
                <a:spcPts val="0"/>
              </a:spcBef>
              <a:buNone/>
              <a:defRPr sz="13000" b="1" i="0" spc="-20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marL="0" indent="0">
              <a:buNone/>
              <a:defRPr sz="4400" b="1" i="0">
                <a:latin typeface="Arial" panose="020B0604020202020204" pitchFamily="34" charset="0"/>
                <a:cs typeface="Arial" panose="020B0604020202020204" pitchFamily="34" charset="0"/>
              </a:defRPr>
            </a:lvl1pPr>
          </a:lstStyle>
          <a:p>
            <a:pPr lvl="0"/>
            <a:r>
              <a:rPr lang="en-US"/>
              <a:t>%</a:t>
            </a:r>
          </a:p>
        </p:txBody>
      </p:sp>
      <p:sp>
        <p:nvSpPr>
          <p:cNvPr id="36" name="Text Placeholder 35">
            <a:extLst>
              <a:ext uri="{FF2B5EF4-FFF2-40B4-BE49-F238E27FC236}">
                <a16:creationId xmlns:a16="http://schemas.microsoft.com/office/drawing/2014/main" id="{B6FA7558-DEF4-E740-A1E0-74EC3DB44E32}"/>
              </a:ext>
            </a:extLst>
          </p:cNvPr>
          <p:cNvSpPr>
            <a:spLocks noGrp="1"/>
          </p:cNvSpPr>
          <p:nvPr>
            <p:ph type="body" sz="quarter" idx="22"/>
          </p:nvPr>
        </p:nvSpPr>
        <p:spPr>
          <a:xfrm>
            <a:off x="271463" y="3794006"/>
            <a:ext cx="2646549" cy="128395"/>
          </a:xfrm>
          <a:prstGeom prst="rect">
            <a:avLst/>
          </a:prstGeom>
        </p:spPr>
        <p:txBody>
          <a:bodyPr lIns="0" tIns="0" rIns="0" bIns="0"/>
          <a:lstStyle>
            <a:lvl1pPr marL="0" indent="0">
              <a:buNone/>
              <a:defRPr sz="1000" b="0" i="0">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37" name="Text Placeholder 2">
            <a:extLst>
              <a:ext uri="{FF2B5EF4-FFF2-40B4-BE49-F238E27FC236}">
                <a16:creationId xmlns:a16="http://schemas.microsoft.com/office/drawing/2014/main" id="{6CCF92EF-89AE-A041-A536-7DF87E390ECE}"/>
              </a:ext>
            </a:extLst>
          </p:cNvPr>
          <p:cNvSpPr>
            <a:spLocks noGrp="1"/>
          </p:cNvSpPr>
          <p:nvPr>
            <p:ph type="body" sz="quarter" idx="23"/>
          </p:nvPr>
        </p:nvSpPr>
        <p:spPr>
          <a:xfrm>
            <a:off x="4315776" y="3277885"/>
            <a:ext cx="3568831"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39" name="Text Placeholder 4">
            <a:extLst>
              <a:ext uri="{FF2B5EF4-FFF2-40B4-BE49-F238E27FC236}">
                <a16:creationId xmlns:a16="http://schemas.microsoft.com/office/drawing/2014/main" id="{73F6CA15-AE6A-2A49-C1A0-E3B951BBA0B9}"/>
              </a:ext>
            </a:extLst>
          </p:cNvPr>
          <p:cNvSpPr>
            <a:spLocks noGrp="1"/>
          </p:cNvSpPr>
          <p:nvPr>
            <p:ph type="body" sz="quarter" idx="25" hasCustomPrompt="1"/>
          </p:nvPr>
        </p:nvSpPr>
        <p:spPr>
          <a:xfrm>
            <a:off x="4270058" y="3917299"/>
            <a:ext cx="2002535" cy="1800493"/>
          </a:xfrm>
          <a:prstGeom prst="rect">
            <a:avLst/>
          </a:prstGeom>
        </p:spPr>
        <p:txBody>
          <a:bodyPr wrap="square" lIns="0" tIns="0" rIns="0" bIns="0" anchor="b" anchorCtr="0">
            <a:spAutoFit/>
          </a:bodyPr>
          <a:lstStyle>
            <a:lvl1pPr marL="0" indent="0">
              <a:buNone/>
              <a:defRPr sz="13000" b="1" i="0" spc="-20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00</a:t>
            </a:r>
          </a:p>
        </p:txBody>
      </p:sp>
      <p:sp>
        <p:nvSpPr>
          <p:cNvPr id="40" name="Text Placeholder 12">
            <a:extLst>
              <a:ext uri="{FF2B5EF4-FFF2-40B4-BE49-F238E27FC236}">
                <a16:creationId xmlns:a16="http://schemas.microsoft.com/office/drawing/2014/main" id="{8154E981-F74B-0697-874C-4218B1B5D8A6}"/>
              </a:ext>
            </a:extLst>
          </p:cNvPr>
          <p:cNvSpPr>
            <a:spLocks noGrp="1"/>
          </p:cNvSpPr>
          <p:nvPr>
            <p:ph type="body" sz="quarter" idx="26" hasCustomPrompt="1"/>
          </p:nvPr>
        </p:nvSpPr>
        <p:spPr>
          <a:xfrm>
            <a:off x="6088248" y="4389120"/>
            <a:ext cx="454914" cy="941388"/>
          </a:xfrm>
          <a:prstGeom prst="rect">
            <a:avLst/>
          </a:prstGeom>
        </p:spPr>
        <p:txBody>
          <a:bodyPr lIns="0" tIns="0" rIns="0" bIns="0" anchor="b" anchorCtr="0"/>
          <a:lstStyle>
            <a:lvl1pPr marL="0" indent="0">
              <a:buNone/>
              <a:defRPr sz="4400" b="1" i="0">
                <a:latin typeface="Arial" panose="020B0604020202020204" pitchFamily="34" charset="0"/>
                <a:cs typeface="Arial" panose="020B0604020202020204" pitchFamily="34" charset="0"/>
              </a:defRPr>
            </a:lvl1pPr>
          </a:lstStyle>
          <a:p>
            <a:pPr lvl="0"/>
            <a:r>
              <a:rPr lang="en-US"/>
              <a:t>%</a:t>
            </a:r>
          </a:p>
        </p:txBody>
      </p:sp>
      <p:sp>
        <p:nvSpPr>
          <p:cNvPr id="46" name="Text Placeholder 35">
            <a:extLst>
              <a:ext uri="{FF2B5EF4-FFF2-40B4-BE49-F238E27FC236}">
                <a16:creationId xmlns:a16="http://schemas.microsoft.com/office/drawing/2014/main" id="{6C1C7820-7767-592A-C193-F73D8FD0C0AD}"/>
              </a:ext>
            </a:extLst>
          </p:cNvPr>
          <p:cNvSpPr>
            <a:spLocks noGrp="1"/>
          </p:cNvSpPr>
          <p:nvPr>
            <p:ph type="body" sz="quarter" idx="30"/>
          </p:nvPr>
        </p:nvSpPr>
        <p:spPr>
          <a:xfrm>
            <a:off x="4312920" y="3794006"/>
            <a:ext cx="2646549" cy="128395"/>
          </a:xfrm>
          <a:prstGeom prst="rect">
            <a:avLst/>
          </a:prstGeom>
        </p:spPr>
        <p:txBody>
          <a:bodyPr lIns="0" tIns="0" rIns="0" bIns="0"/>
          <a:lstStyle>
            <a:lvl1pPr marL="0" indent="0">
              <a:buNone/>
              <a:defRPr sz="1000" b="0" i="0">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4" name="Text Placeholder 2">
            <a:extLst>
              <a:ext uri="{FF2B5EF4-FFF2-40B4-BE49-F238E27FC236}">
                <a16:creationId xmlns:a16="http://schemas.microsoft.com/office/drawing/2014/main" id="{85CB36DF-A45C-3779-518F-58760940BCB5}"/>
              </a:ext>
            </a:extLst>
          </p:cNvPr>
          <p:cNvSpPr>
            <a:spLocks noGrp="1"/>
          </p:cNvSpPr>
          <p:nvPr>
            <p:ph type="body" sz="quarter" idx="34"/>
          </p:nvPr>
        </p:nvSpPr>
        <p:spPr>
          <a:xfrm>
            <a:off x="8366568" y="3277885"/>
            <a:ext cx="3568831" cy="246221"/>
          </a:xfrm>
          <a:prstGeom prst="rect">
            <a:avLst/>
          </a:prstGeom>
        </p:spPr>
        <p:txBody>
          <a:bodyPr wrap="square" lIns="0" tIns="0" rIns="0" bIns="0" anchor="t" anchorCtr="0">
            <a:spAutoFit/>
          </a:bodyPr>
          <a:lstStyle>
            <a:lvl1pPr>
              <a:spcBef>
                <a:spcPts val="0"/>
              </a:spcBef>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8" name="Text Placeholder 4">
            <a:extLst>
              <a:ext uri="{FF2B5EF4-FFF2-40B4-BE49-F238E27FC236}">
                <a16:creationId xmlns:a16="http://schemas.microsoft.com/office/drawing/2014/main" id="{458A214B-BE69-62DF-E223-E829E07FB51C}"/>
              </a:ext>
            </a:extLst>
          </p:cNvPr>
          <p:cNvSpPr>
            <a:spLocks noGrp="1"/>
          </p:cNvSpPr>
          <p:nvPr>
            <p:ph type="body" sz="quarter" idx="35" hasCustomPrompt="1"/>
          </p:nvPr>
        </p:nvSpPr>
        <p:spPr>
          <a:xfrm>
            <a:off x="8320850" y="3917299"/>
            <a:ext cx="2002535" cy="1800493"/>
          </a:xfrm>
          <a:prstGeom prst="rect">
            <a:avLst/>
          </a:prstGeom>
        </p:spPr>
        <p:txBody>
          <a:bodyPr wrap="square" lIns="0" tIns="0" rIns="0" bIns="0" anchor="b" anchorCtr="0">
            <a:spAutoFit/>
          </a:bodyPr>
          <a:lstStyle>
            <a:lvl1pPr marL="0" indent="0">
              <a:buNone/>
              <a:defRPr sz="13000" b="1" i="0" spc="-200" baseline="0">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s-ES_tradnl"/>
              <a:t>00</a:t>
            </a:r>
          </a:p>
        </p:txBody>
      </p:sp>
      <p:sp>
        <p:nvSpPr>
          <p:cNvPr id="16" name="Text Placeholder 12">
            <a:extLst>
              <a:ext uri="{FF2B5EF4-FFF2-40B4-BE49-F238E27FC236}">
                <a16:creationId xmlns:a16="http://schemas.microsoft.com/office/drawing/2014/main" id="{727186C0-B491-9AC8-5235-0307A02B3992}"/>
              </a:ext>
            </a:extLst>
          </p:cNvPr>
          <p:cNvSpPr>
            <a:spLocks noGrp="1"/>
          </p:cNvSpPr>
          <p:nvPr>
            <p:ph type="body" sz="quarter" idx="36" hasCustomPrompt="1"/>
          </p:nvPr>
        </p:nvSpPr>
        <p:spPr>
          <a:xfrm>
            <a:off x="10139040" y="4389120"/>
            <a:ext cx="454914" cy="941388"/>
          </a:xfrm>
          <a:prstGeom prst="rect">
            <a:avLst/>
          </a:prstGeom>
        </p:spPr>
        <p:txBody>
          <a:bodyPr lIns="0" tIns="0" rIns="0" bIns="0" anchor="b" anchorCtr="0"/>
          <a:lstStyle>
            <a:lvl1pPr marL="0" indent="0">
              <a:buNone/>
              <a:defRPr sz="4400" b="1" i="0">
                <a:latin typeface="Arial" panose="020B0604020202020204" pitchFamily="34" charset="0"/>
                <a:cs typeface="Arial" panose="020B0604020202020204" pitchFamily="34" charset="0"/>
              </a:defRPr>
            </a:lvl1pPr>
          </a:lstStyle>
          <a:p>
            <a:pPr lvl="0"/>
            <a:r>
              <a:rPr lang="en-US"/>
              <a:t>%</a:t>
            </a:r>
          </a:p>
        </p:txBody>
      </p:sp>
      <p:sp>
        <p:nvSpPr>
          <p:cNvPr id="17" name="Text Placeholder 35">
            <a:extLst>
              <a:ext uri="{FF2B5EF4-FFF2-40B4-BE49-F238E27FC236}">
                <a16:creationId xmlns:a16="http://schemas.microsoft.com/office/drawing/2014/main" id="{2E25CFD2-E37F-2FAE-5E14-1777A96C13C7}"/>
              </a:ext>
            </a:extLst>
          </p:cNvPr>
          <p:cNvSpPr>
            <a:spLocks noGrp="1"/>
          </p:cNvSpPr>
          <p:nvPr>
            <p:ph type="body" sz="quarter" idx="37"/>
          </p:nvPr>
        </p:nvSpPr>
        <p:spPr>
          <a:xfrm>
            <a:off x="8363712" y="3794006"/>
            <a:ext cx="2646549" cy="128395"/>
          </a:xfrm>
          <a:prstGeom prst="rect">
            <a:avLst/>
          </a:prstGeom>
        </p:spPr>
        <p:txBody>
          <a:bodyPr lIns="0" tIns="0" rIns="0" bIns="0"/>
          <a:lstStyle>
            <a:lvl1pPr marL="0" indent="0">
              <a:buNone/>
              <a:defRPr sz="1000" b="0" i="0">
                <a:latin typeface="Arial" panose="020B0604020202020204" pitchFamily="34" charset="0"/>
                <a:cs typeface="Arial" panose="020B0604020202020204" pitchFamily="34" charset="0"/>
              </a:defRPr>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23" name="Text Placeholder 2">
            <a:extLst>
              <a:ext uri="{FF2B5EF4-FFF2-40B4-BE49-F238E27FC236}">
                <a16:creationId xmlns:a16="http://schemas.microsoft.com/office/drawing/2014/main" id="{359C5C5A-578E-F78F-13CE-59924AEDABDD}"/>
              </a:ext>
            </a:extLst>
          </p:cNvPr>
          <p:cNvSpPr>
            <a:spLocks noGrp="1"/>
          </p:cNvSpPr>
          <p:nvPr>
            <p:ph type="body" sz="quarter" idx="41"/>
          </p:nvPr>
        </p:nvSpPr>
        <p:spPr>
          <a:xfrm>
            <a:off x="274319" y="2411528"/>
            <a:ext cx="7806425"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Tree>
    <p:extLst>
      <p:ext uri="{BB962C8B-B14F-4D97-AF65-F5344CB8AC3E}">
        <p14:creationId xmlns:p14="http://schemas.microsoft.com/office/powerpoint/2010/main" val="281236710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72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Stats">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t">
            <a:noAutofit/>
          </a:bodyPr>
          <a:lstStyle>
            <a:lvl1pPr>
              <a:lnSpc>
                <a:spcPct val="100000"/>
              </a:lnSpc>
              <a:defRPr lang="en-US" sz="800" b="0" i="0" spc="-3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4669"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36" name="Text Placeholder 35">
            <a:extLst>
              <a:ext uri="{FF2B5EF4-FFF2-40B4-BE49-F238E27FC236}">
                <a16:creationId xmlns:a16="http://schemas.microsoft.com/office/drawing/2014/main" id="{B6FA7558-DEF4-E740-A1E0-74EC3DB44E32}"/>
              </a:ext>
            </a:extLst>
          </p:cNvPr>
          <p:cNvSpPr>
            <a:spLocks noGrp="1"/>
          </p:cNvSpPr>
          <p:nvPr>
            <p:ph type="body" sz="quarter" idx="22"/>
          </p:nvPr>
        </p:nvSpPr>
        <p:spPr>
          <a:xfrm>
            <a:off x="271463"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37" name="Text Placeholder 2">
            <a:extLst>
              <a:ext uri="{FF2B5EF4-FFF2-40B4-BE49-F238E27FC236}">
                <a16:creationId xmlns:a16="http://schemas.microsoft.com/office/drawing/2014/main" id="{6CCF92EF-89AE-A041-A536-7DF87E390ECE}"/>
              </a:ext>
            </a:extLst>
          </p:cNvPr>
          <p:cNvSpPr>
            <a:spLocks noGrp="1"/>
          </p:cNvSpPr>
          <p:nvPr>
            <p:ph type="body" sz="quarter" idx="23"/>
          </p:nvPr>
        </p:nvSpPr>
        <p:spPr>
          <a:xfrm>
            <a:off x="6340823"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39" name="Text Placeholder 4">
            <a:extLst>
              <a:ext uri="{FF2B5EF4-FFF2-40B4-BE49-F238E27FC236}">
                <a16:creationId xmlns:a16="http://schemas.microsoft.com/office/drawing/2014/main" id="{73F6CA15-AE6A-2A49-C1A0-E3B951BBA0B9}"/>
              </a:ext>
            </a:extLst>
          </p:cNvPr>
          <p:cNvSpPr>
            <a:spLocks noGrp="1"/>
          </p:cNvSpPr>
          <p:nvPr>
            <p:ph type="body" sz="quarter" idx="25" hasCustomPrompt="1"/>
          </p:nvPr>
        </p:nvSpPr>
        <p:spPr>
          <a:xfrm>
            <a:off x="6295104"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40" name="Text Placeholder 12">
            <a:extLst>
              <a:ext uri="{FF2B5EF4-FFF2-40B4-BE49-F238E27FC236}">
                <a16:creationId xmlns:a16="http://schemas.microsoft.com/office/drawing/2014/main" id="{8154E981-F74B-0697-874C-4218B1B5D8A6}"/>
              </a:ext>
            </a:extLst>
          </p:cNvPr>
          <p:cNvSpPr>
            <a:spLocks noGrp="1"/>
          </p:cNvSpPr>
          <p:nvPr>
            <p:ph type="body" sz="quarter" idx="26" hasCustomPrompt="1"/>
          </p:nvPr>
        </p:nvSpPr>
        <p:spPr>
          <a:xfrm>
            <a:off x="8113294"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46" name="Text Placeholder 35">
            <a:extLst>
              <a:ext uri="{FF2B5EF4-FFF2-40B4-BE49-F238E27FC236}">
                <a16:creationId xmlns:a16="http://schemas.microsoft.com/office/drawing/2014/main" id="{6C1C7820-7767-592A-C193-F73D8FD0C0AD}"/>
              </a:ext>
            </a:extLst>
          </p:cNvPr>
          <p:cNvSpPr>
            <a:spLocks noGrp="1"/>
          </p:cNvSpPr>
          <p:nvPr>
            <p:ph type="body" sz="quarter" idx="30"/>
          </p:nvPr>
        </p:nvSpPr>
        <p:spPr>
          <a:xfrm>
            <a:off x="6337966"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11" name="Text Placeholder 10">
            <a:extLst>
              <a:ext uri="{FF2B5EF4-FFF2-40B4-BE49-F238E27FC236}">
                <a16:creationId xmlns:a16="http://schemas.microsoft.com/office/drawing/2014/main" id="{56F48569-A67F-9336-96AF-A0D4C04F34E1}"/>
              </a:ext>
            </a:extLst>
          </p:cNvPr>
          <p:cNvSpPr>
            <a:spLocks noGrp="1"/>
          </p:cNvSpPr>
          <p:nvPr>
            <p:ph type="body" sz="quarter" idx="32"/>
          </p:nvPr>
        </p:nvSpPr>
        <p:spPr>
          <a:xfrm>
            <a:off x="268288"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lvl="0"/>
            <a:r>
              <a:rPr lang="en-US"/>
              <a:t>Click to edit Master text styles</a:t>
            </a:r>
          </a:p>
        </p:txBody>
      </p:sp>
      <p:sp>
        <p:nvSpPr>
          <p:cNvPr id="12" name="Text Placeholder 10">
            <a:extLst>
              <a:ext uri="{FF2B5EF4-FFF2-40B4-BE49-F238E27FC236}">
                <a16:creationId xmlns:a16="http://schemas.microsoft.com/office/drawing/2014/main" id="{ACE68542-BB71-B593-11C0-04928FA828C5}"/>
              </a:ext>
            </a:extLst>
          </p:cNvPr>
          <p:cNvSpPr>
            <a:spLocks noGrp="1"/>
          </p:cNvSpPr>
          <p:nvPr>
            <p:ph type="body" sz="quarter" idx="33"/>
          </p:nvPr>
        </p:nvSpPr>
        <p:spPr>
          <a:xfrm>
            <a:off x="6346379"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cxnSp>
        <p:nvCxnSpPr>
          <p:cNvPr id="14" name="Straight Connector 13">
            <a:extLst>
              <a:ext uri="{FF2B5EF4-FFF2-40B4-BE49-F238E27FC236}">
                <a16:creationId xmlns:a16="http://schemas.microsoft.com/office/drawing/2014/main" id="{3621E9ED-710E-BCED-FD35-5898C6DDC501}"/>
              </a:ext>
            </a:extLst>
          </p:cNvPr>
          <p:cNvCxnSpPr>
            <a:cxnSpLocks/>
          </p:cNvCxnSpPr>
          <p:nvPr userDrawn="1"/>
        </p:nvCxnSpPr>
        <p:spPr>
          <a:xfrm>
            <a:off x="266700" y="2536265"/>
            <a:ext cx="4663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78EEA49-0F4D-A5AD-12B4-60C9E9FF3FD0}"/>
              </a:ext>
            </a:extLst>
          </p:cNvPr>
          <p:cNvCxnSpPr>
            <a:cxnSpLocks/>
          </p:cNvCxnSpPr>
          <p:nvPr userDrawn="1"/>
        </p:nvCxnSpPr>
        <p:spPr>
          <a:xfrm>
            <a:off x="6337966" y="2536265"/>
            <a:ext cx="466344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075387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Stats v2">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b">
            <a:spAutoFit/>
          </a:bodyPr>
          <a:lstStyle>
            <a:lvl1pPr>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4669"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36" name="Text Placeholder 35">
            <a:extLst>
              <a:ext uri="{FF2B5EF4-FFF2-40B4-BE49-F238E27FC236}">
                <a16:creationId xmlns:a16="http://schemas.microsoft.com/office/drawing/2014/main" id="{B6FA7558-DEF4-E740-A1E0-74EC3DB44E32}"/>
              </a:ext>
            </a:extLst>
          </p:cNvPr>
          <p:cNvSpPr>
            <a:spLocks noGrp="1"/>
          </p:cNvSpPr>
          <p:nvPr>
            <p:ph type="body" sz="quarter" idx="22"/>
          </p:nvPr>
        </p:nvSpPr>
        <p:spPr>
          <a:xfrm>
            <a:off x="271463"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sp>
        <p:nvSpPr>
          <p:cNvPr id="37" name="Text Placeholder 2">
            <a:extLst>
              <a:ext uri="{FF2B5EF4-FFF2-40B4-BE49-F238E27FC236}">
                <a16:creationId xmlns:a16="http://schemas.microsoft.com/office/drawing/2014/main" id="{6CCF92EF-89AE-A041-A536-7DF87E390ECE}"/>
              </a:ext>
            </a:extLst>
          </p:cNvPr>
          <p:cNvSpPr>
            <a:spLocks noGrp="1"/>
          </p:cNvSpPr>
          <p:nvPr>
            <p:ph type="body" sz="quarter" idx="23"/>
          </p:nvPr>
        </p:nvSpPr>
        <p:spPr>
          <a:xfrm>
            <a:off x="6340823" y="2668524"/>
            <a:ext cx="4655820"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39" name="Text Placeholder 4">
            <a:extLst>
              <a:ext uri="{FF2B5EF4-FFF2-40B4-BE49-F238E27FC236}">
                <a16:creationId xmlns:a16="http://schemas.microsoft.com/office/drawing/2014/main" id="{73F6CA15-AE6A-2A49-C1A0-E3B951BBA0B9}"/>
              </a:ext>
            </a:extLst>
          </p:cNvPr>
          <p:cNvSpPr>
            <a:spLocks noGrp="1"/>
          </p:cNvSpPr>
          <p:nvPr>
            <p:ph type="body" sz="quarter" idx="25" hasCustomPrompt="1"/>
          </p:nvPr>
        </p:nvSpPr>
        <p:spPr>
          <a:xfrm>
            <a:off x="6295104" y="3840480"/>
            <a:ext cx="2002535"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40" name="Text Placeholder 12">
            <a:extLst>
              <a:ext uri="{FF2B5EF4-FFF2-40B4-BE49-F238E27FC236}">
                <a16:creationId xmlns:a16="http://schemas.microsoft.com/office/drawing/2014/main" id="{8154E981-F74B-0697-874C-4218B1B5D8A6}"/>
              </a:ext>
            </a:extLst>
          </p:cNvPr>
          <p:cNvSpPr>
            <a:spLocks noGrp="1"/>
          </p:cNvSpPr>
          <p:nvPr>
            <p:ph type="body" sz="quarter" idx="26" hasCustomPrompt="1"/>
          </p:nvPr>
        </p:nvSpPr>
        <p:spPr>
          <a:xfrm>
            <a:off x="8113294"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sp>
        <p:nvSpPr>
          <p:cNvPr id="46" name="Text Placeholder 35">
            <a:extLst>
              <a:ext uri="{FF2B5EF4-FFF2-40B4-BE49-F238E27FC236}">
                <a16:creationId xmlns:a16="http://schemas.microsoft.com/office/drawing/2014/main" id="{6C1C7820-7767-592A-C193-F73D8FD0C0AD}"/>
              </a:ext>
            </a:extLst>
          </p:cNvPr>
          <p:cNvSpPr>
            <a:spLocks noGrp="1"/>
          </p:cNvSpPr>
          <p:nvPr>
            <p:ph type="body" sz="quarter" idx="30"/>
          </p:nvPr>
        </p:nvSpPr>
        <p:spPr>
          <a:xfrm>
            <a:off x="6337966" y="3796464"/>
            <a:ext cx="2646549" cy="128395"/>
          </a:xfrm>
          <a:prstGeom prst="rect">
            <a:avLst/>
          </a:prstGeom>
        </p:spPr>
        <p:txBody>
          <a:bodyPr lIns="0" tIns="0" rIns="0" bIns="0"/>
          <a:lstStyle>
            <a:lvl1pPr marL="0" indent="0">
              <a:buNone/>
              <a:defRPr sz="10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Click to edit Master text style</a:t>
            </a:r>
          </a:p>
        </p:txBody>
      </p:sp>
      <p:pic>
        <p:nvPicPr>
          <p:cNvPr id="48" name="Graphic 47">
            <a:extLst>
              <a:ext uri="{FF2B5EF4-FFF2-40B4-BE49-F238E27FC236}">
                <a16:creationId xmlns:a16="http://schemas.microsoft.com/office/drawing/2014/main" id="{071146CC-B683-F6A7-6E43-4B93FB063225}"/>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49" name="object 4">
            <a:extLst>
              <a:ext uri="{FF2B5EF4-FFF2-40B4-BE49-F238E27FC236}">
                <a16:creationId xmlns:a16="http://schemas.microsoft.com/office/drawing/2014/main" id="{4FE36A7D-DD9B-1444-7A65-6F27370727EB}"/>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
        <p:nvSpPr>
          <p:cNvPr id="11" name="Text Placeholder 10">
            <a:extLst>
              <a:ext uri="{FF2B5EF4-FFF2-40B4-BE49-F238E27FC236}">
                <a16:creationId xmlns:a16="http://schemas.microsoft.com/office/drawing/2014/main" id="{56F48569-A67F-9336-96AF-A0D4C04F34E1}"/>
              </a:ext>
            </a:extLst>
          </p:cNvPr>
          <p:cNvSpPr>
            <a:spLocks noGrp="1"/>
          </p:cNvSpPr>
          <p:nvPr>
            <p:ph type="body" sz="quarter" idx="32"/>
          </p:nvPr>
        </p:nvSpPr>
        <p:spPr>
          <a:xfrm>
            <a:off x="268288"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12" name="Text Placeholder 10">
            <a:extLst>
              <a:ext uri="{FF2B5EF4-FFF2-40B4-BE49-F238E27FC236}">
                <a16:creationId xmlns:a16="http://schemas.microsoft.com/office/drawing/2014/main" id="{ACE68542-BB71-B593-11C0-04928FA828C5}"/>
              </a:ext>
            </a:extLst>
          </p:cNvPr>
          <p:cNvSpPr>
            <a:spLocks noGrp="1"/>
          </p:cNvSpPr>
          <p:nvPr>
            <p:ph type="body" sz="quarter" idx="33"/>
          </p:nvPr>
        </p:nvSpPr>
        <p:spPr>
          <a:xfrm>
            <a:off x="6346379" y="2095500"/>
            <a:ext cx="4650264" cy="329233"/>
          </a:xfrm>
          <a:prstGeom prst="rect">
            <a:avLst/>
          </a:prstGeom>
        </p:spPr>
        <p:txBody>
          <a:bodyPr lIns="0" tIns="0" rIns="0" bIns="0" anchor="b" anchorCtr="0"/>
          <a:lstStyle>
            <a:lvl1pPr marL="0" indent="0">
              <a:buNone/>
              <a:defRPr lang="en-US" sz="1000" b="1" kern="1200" cap="none" spc="0" baseline="0" dirty="0">
                <a:solidFill>
                  <a:schemeClr val="tx1"/>
                </a:solidFill>
                <a:latin typeface="Arial" panose="020B0604020202020204" pitchFamily="34" charset="0"/>
                <a:ea typeface="+mn-ea"/>
                <a:cs typeface="Arial" panose="020B0604020202020204" pitchFamily="34" charset="0"/>
              </a:defRPr>
            </a:lvl1pPr>
            <a:lvl2pPr>
              <a:defRPr sz="1000"/>
            </a:lvl2pPr>
            <a:lvl3pPr>
              <a:defRPr sz="1000"/>
            </a:lvl3pPr>
            <a:lvl4pPr>
              <a:defRPr sz="1000"/>
            </a:lvl4pPr>
            <a:lvl5pPr>
              <a:defRPr sz="1000"/>
            </a:lvl5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8705935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ne Stat">
    <p:spTree>
      <p:nvGrpSpPr>
        <p:cNvPr id="1" name=""/>
        <p:cNvGrpSpPr/>
        <p:nvPr/>
      </p:nvGrpSpPr>
      <p:grpSpPr>
        <a:xfrm>
          <a:off x="0" y="0"/>
          <a:ext cx="0" cy="0"/>
          <a:chOff x="0" y="0"/>
          <a:chExt cx="0" cy="0"/>
        </a:xfrm>
      </p:grpSpPr>
      <p:sp>
        <p:nvSpPr>
          <p:cNvPr id="47" name="Rectangle 46">
            <a:extLst>
              <a:ext uri="{FF2B5EF4-FFF2-40B4-BE49-F238E27FC236}">
                <a16:creationId xmlns:a16="http://schemas.microsoft.com/office/drawing/2014/main" id="{9F6075E1-1BF0-CC6A-21EF-7D93007E74D2}"/>
              </a:ext>
            </a:extLst>
          </p:cNvPr>
          <p:cNvSpPr/>
          <p:nvPr userDrawn="1"/>
        </p:nvSpPr>
        <p:spPr>
          <a:xfrm>
            <a:off x="0" y="1866900"/>
            <a:ext cx="12192000" cy="49911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_tradnl"/>
          </a:p>
        </p:txBody>
      </p:sp>
      <p:sp>
        <p:nvSpPr>
          <p:cNvPr id="19" name="Text Placeholder 2">
            <a:extLst>
              <a:ext uri="{FF2B5EF4-FFF2-40B4-BE49-F238E27FC236}">
                <a16:creationId xmlns:a16="http://schemas.microsoft.com/office/drawing/2014/main" id="{76BF6C5A-A660-532F-B5F7-A4FBAE4D403E}"/>
              </a:ext>
            </a:extLst>
          </p:cNvPr>
          <p:cNvSpPr>
            <a:spLocks noGrp="1"/>
          </p:cNvSpPr>
          <p:nvPr>
            <p:ph type="body" sz="quarter" idx="13"/>
          </p:nvPr>
        </p:nvSpPr>
        <p:spPr>
          <a:xfrm>
            <a:off x="274320" y="2135124"/>
            <a:ext cx="4489704" cy="246221"/>
          </a:xfrm>
          <a:prstGeom prst="rect">
            <a:avLst/>
          </a:prstGeom>
        </p:spPr>
        <p:txBody>
          <a:bodyPr wrap="square" lIns="0" tIns="0" rIns="0" bIns="0" anchor="t" anchorCtr="0">
            <a:spAutoFit/>
          </a:bodyPr>
          <a:lstStyle>
            <a:lvl1pPr>
              <a:defRPr lang="es-ES_tradnl" sz="1600">
                <a:latin typeface="Arial" panose="020B0604020202020204" pitchFamily="34" charset="0"/>
                <a:cs typeface="Arial" panose="020B0604020202020204" pitchFamily="34" charset="0"/>
              </a:defRPr>
            </a:lvl1pPr>
          </a:lstStyle>
          <a:p>
            <a:pPr marL="0" lvl="0" indent="0">
              <a:lnSpc>
                <a:spcPct val="100000"/>
              </a:lnSpc>
              <a:buNone/>
            </a:pPr>
            <a:r>
              <a:rPr lang="en-US"/>
              <a:t>Click to edit Master text</a:t>
            </a:r>
            <a:endParaRPr lang="es-ES_tradnl"/>
          </a:p>
        </p:txBody>
      </p:sp>
      <p:sp>
        <p:nvSpPr>
          <p:cNvPr id="2" name="object 23">
            <a:extLst>
              <a:ext uri="{FF2B5EF4-FFF2-40B4-BE49-F238E27FC236}">
                <a16:creationId xmlns:a16="http://schemas.microsoft.com/office/drawing/2014/main" id="{A21103A6-BC49-ACD3-C9FB-899563F24A72}"/>
              </a:ext>
            </a:extLst>
          </p:cNvPr>
          <p:cNvSpPr/>
          <p:nvPr userDrawn="1"/>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R="0" lvl="0" indent="0" defTabSz="914400" eaLnBrk="1" fontAlgn="auto" latinLnBrk="0" hangingPunct="1">
              <a:lnSpc>
                <a:spcPct val="100000"/>
              </a:lnSpc>
              <a:spcAft>
                <a:spcPts val="0"/>
              </a:spcAft>
              <a:buClrTx/>
              <a:buSzTx/>
              <a:buFontTx/>
              <a:buNone/>
              <a:tabLst/>
              <a:defRPr/>
            </a:pPr>
            <a:endParaRPr kumimoji="0" sz="1800" b="0" i="0" u="none" strike="noStrike" kern="0" cap="none" normalizeH="0" baseline="0" noProof="0">
              <a:ln>
                <a:noFill/>
              </a:ln>
              <a:solidFill>
                <a:sysClr val="windowText" lastClr="000000"/>
              </a:solidFill>
              <a:effectLst/>
              <a:uLnTx/>
              <a:uFillTx/>
            </a:endParaRPr>
          </a:p>
        </p:txBody>
      </p:sp>
      <p:sp>
        <p:nvSpPr>
          <p:cNvPr id="8" name="Text Placeholder 7">
            <a:extLst>
              <a:ext uri="{FF2B5EF4-FFF2-40B4-BE49-F238E27FC236}">
                <a16:creationId xmlns:a16="http://schemas.microsoft.com/office/drawing/2014/main" id="{0D8ACCE4-6123-C1E3-1726-66038123C637}"/>
              </a:ext>
            </a:extLst>
          </p:cNvPr>
          <p:cNvSpPr>
            <a:spLocks noGrp="1"/>
          </p:cNvSpPr>
          <p:nvPr>
            <p:ph type="body" sz="quarter" idx="14" hasCustomPrompt="1"/>
          </p:nvPr>
        </p:nvSpPr>
        <p:spPr>
          <a:xfrm>
            <a:off x="285894" y="2991633"/>
            <a:ext cx="786384" cy="228600"/>
          </a:xfrm>
          <a:prstGeom prst="rect">
            <a:avLst/>
          </a:prstGeom>
          <a:ln>
            <a:solidFill>
              <a:schemeClr val="tx1"/>
            </a:solidFill>
          </a:ln>
        </p:spPr>
        <p:txBody>
          <a:bodyPr wrap="square" lIns="0" tIns="9144" rIns="0" bIns="0" anchor="ctr" anchorCtr="0">
            <a:noAutofit/>
          </a:bodyPr>
          <a:lstStyle>
            <a:lvl1pPr marL="0" indent="0" algn="ctr">
              <a:buNone/>
              <a:defRPr sz="1000" b="1" i="0">
                <a:latin typeface="Arial" panose="020B0604020202020204" pitchFamily="34" charset="0"/>
                <a:cs typeface="Arial" panose="020B0604020202020204" pitchFamily="34" charset="0"/>
              </a:defRPr>
            </a:lvl1pPr>
            <a:lvl2pPr marL="457200" indent="0">
              <a:buNone/>
              <a:defRPr sz="1000">
                <a:latin typeface="+mn-lt"/>
              </a:defRPr>
            </a:lvl2pPr>
            <a:lvl3pPr marL="914400" indent="0">
              <a:buNone/>
              <a:defRPr sz="1000">
                <a:latin typeface="+mn-lt"/>
              </a:defRPr>
            </a:lvl3pPr>
            <a:lvl4pPr marL="1371600" indent="0">
              <a:buNone/>
              <a:defRPr sz="1000">
                <a:latin typeface="+mn-lt"/>
              </a:defRPr>
            </a:lvl4pPr>
            <a:lvl5pPr marL="1828800" indent="0">
              <a:buNone/>
              <a:defRPr sz="1000">
                <a:latin typeface="+mn-lt"/>
              </a:defRPr>
            </a:lvl5pPr>
          </a:lstStyle>
          <a:p>
            <a:pPr lvl="0"/>
            <a:r>
              <a:rPr lang="en-US"/>
              <a:t> EDIT</a:t>
            </a:r>
          </a:p>
        </p:txBody>
      </p:sp>
      <p:sp>
        <p:nvSpPr>
          <p:cNvPr id="3" name="Text Placeholder 45">
            <a:extLst>
              <a:ext uri="{FF2B5EF4-FFF2-40B4-BE49-F238E27FC236}">
                <a16:creationId xmlns:a16="http://schemas.microsoft.com/office/drawing/2014/main" id="{C66E97F5-9FEB-6818-C9F0-2C3FDE10AA1C}"/>
              </a:ext>
            </a:extLst>
          </p:cNvPr>
          <p:cNvSpPr>
            <a:spLocks noGrp="1"/>
          </p:cNvSpPr>
          <p:nvPr>
            <p:ph type="body" sz="quarter" idx="10"/>
          </p:nvPr>
        </p:nvSpPr>
        <p:spPr>
          <a:xfrm>
            <a:off x="271404" y="621792"/>
            <a:ext cx="11653896" cy="332399"/>
          </a:xfrm>
          <a:prstGeom prst="rect">
            <a:avLst/>
          </a:prstGeom>
        </p:spPr>
        <p:txBody>
          <a:bodyPr lIns="0" tIns="0" rIns="0" bIns="0"/>
          <a:lstStyle>
            <a:lvl1pPr marL="0" indent="0">
              <a:defRPr lang="es-ES_tradnl" sz="2400" b="1" i="0" spc="-100" baseline="0" dirty="0">
                <a:latin typeface="Arial" panose="020B0604020202020204" pitchFamily="34" charset="0"/>
                <a:ea typeface="+mj-ea"/>
                <a:cs typeface="Arial" panose="020B0604020202020204" pitchFamily="34" charset="0"/>
              </a:defRPr>
            </a:lvl1pPr>
          </a:lstStyle>
          <a:p>
            <a:pPr lvl="0">
              <a:spcBef>
                <a:spcPct val="0"/>
              </a:spcBef>
              <a:buNone/>
            </a:pPr>
            <a:endParaRPr lang="es-ES_tradnl"/>
          </a:p>
        </p:txBody>
      </p:sp>
      <p:sp>
        <p:nvSpPr>
          <p:cNvPr id="7" name="Text Placeholder 46">
            <a:extLst>
              <a:ext uri="{FF2B5EF4-FFF2-40B4-BE49-F238E27FC236}">
                <a16:creationId xmlns:a16="http://schemas.microsoft.com/office/drawing/2014/main" id="{9AD1096A-F918-137E-8076-6D77E8D0E3E9}"/>
              </a:ext>
            </a:extLst>
          </p:cNvPr>
          <p:cNvSpPr>
            <a:spLocks noGrp="1"/>
          </p:cNvSpPr>
          <p:nvPr>
            <p:ph type="body" sz="quarter" idx="11"/>
          </p:nvPr>
        </p:nvSpPr>
        <p:spPr>
          <a:xfrm>
            <a:off x="271404" y="1130558"/>
            <a:ext cx="3762812" cy="193899"/>
          </a:xfrm>
          <a:prstGeom prst="rect">
            <a:avLst/>
          </a:prstGeom>
          <a:noFill/>
        </p:spPr>
        <p:txBody>
          <a:bodyPr wrap="square" lIns="0" tIns="0" rIns="0" bIns="0">
            <a:spAutoFit/>
          </a:bodyPr>
          <a:lstStyle>
            <a:lvl1pPr>
              <a:spcBef>
                <a:spcPts val="0"/>
              </a:spcBef>
              <a:defRPr lang="es-ES_tradnl" sz="1400">
                <a:latin typeface="Arial" panose="020B0604020202020204" pitchFamily="34" charset="0"/>
                <a:cs typeface="Arial" panose="020B0604020202020204" pitchFamily="34" charset="0"/>
              </a:defRPr>
            </a:lvl1pPr>
          </a:lstStyle>
          <a:p>
            <a:pPr marL="0" lvl="0" indent="0" defTabSz="457200">
              <a:buFontTx/>
              <a:buNone/>
            </a:pPr>
            <a:endParaRPr lang="es-ES_tradnl"/>
          </a:p>
        </p:txBody>
      </p:sp>
      <p:sp>
        <p:nvSpPr>
          <p:cNvPr id="9" name="Text Placeholder 22">
            <a:extLst>
              <a:ext uri="{FF2B5EF4-FFF2-40B4-BE49-F238E27FC236}">
                <a16:creationId xmlns:a16="http://schemas.microsoft.com/office/drawing/2014/main" id="{07D307D3-B97F-AE35-BCAA-1D17876FC155}"/>
              </a:ext>
            </a:extLst>
          </p:cNvPr>
          <p:cNvSpPr>
            <a:spLocks noGrp="1"/>
          </p:cNvSpPr>
          <p:nvPr>
            <p:ph type="body" sz="quarter" idx="12"/>
          </p:nvPr>
        </p:nvSpPr>
        <p:spPr>
          <a:xfrm>
            <a:off x="271404" y="6208776"/>
            <a:ext cx="10396596" cy="124906"/>
          </a:xfrm>
          <a:prstGeom prst="rect">
            <a:avLst/>
          </a:prstGeom>
        </p:spPr>
        <p:txBody>
          <a:bodyPr wrap="square" lIns="0" tIns="0" rIns="0" bIns="0" anchor="t">
            <a:noAutofit/>
          </a:bodyPr>
          <a:lstStyle>
            <a:lvl1pPr>
              <a:lnSpc>
                <a:spcPct val="100000"/>
              </a:lnSpc>
              <a:defRPr lang="en-US" sz="800" b="0" i="0" spc="-30" dirty="0">
                <a:solidFill>
                  <a:schemeClr val="tx2"/>
                </a:solidFill>
                <a:latin typeface="Arial" panose="020B0604020202020204" pitchFamily="34" charset="0"/>
                <a:ea typeface="Inter Tight Light" pitchFamily="2" charset="0"/>
                <a:cs typeface="Arial" panose="020B0604020202020204" pitchFamily="34" charset="0"/>
              </a:defRPr>
            </a:lvl1pPr>
          </a:lstStyle>
          <a:p>
            <a:pPr marL="0" lvl="0" indent="0">
              <a:lnSpc>
                <a:spcPct val="110000"/>
              </a:lnSpc>
              <a:spcBef>
                <a:spcPts val="0"/>
              </a:spcBef>
              <a:buNone/>
            </a:pPr>
            <a:r>
              <a:rPr lang="en-US"/>
              <a:t>Click to edit Master text styles</a:t>
            </a:r>
          </a:p>
        </p:txBody>
      </p:sp>
      <p:cxnSp>
        <p:nvCxnSpPr>
          <p:cNvPr id="10" name="Straight Connector 9">
            <a:extLst>
              <a:ext uri="{FF2B5EF4-FFF2-40B4-BE49-F238E27FC236}">
                <a16:creationId xmlns:a16="http://schemas.microsoft.com/office/drawing/2014/main" id="{E04487DC-DA50-7506-0E88-BAAF226645B6}"/>
              </a:ext>
            </a:extLst>
          </p:cNvPr>
          <p:cNvCxnSpPr>
            <a:cxnSpLocks/>
          </p:cNvCxnSpPr>
          <p:nvPr userDrawn="1"/>
        </p:nvCxnSpPr>
        <p:spPr>
          <a:xfrm>
            <a:off x="271404" y="6096000"/>
            <a:ext cx="11653896"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8D6BF8C7-C51C-BDEB-3F6B-FCA6ADCBEE43}"/>
              </a:ext>
            </a:extLst>
          </p:cNvPr>
          <p:cNvSpPr>
            <a:spLocks noGrp="1"/>
          </p:cNvSpPr>
          <p:nvPr>
            <p:ph type="body" sz="quarter" idx="16" hasCustomPrompt="1"/>
          </p:nvPr>
        </p:nvSpPr>
        <p:spPr>
          <a:xfrm>
            <a:off x="256032" y="3840480"/>
            <a:ext cx="1945242" cy="1800493"/>
          </a:xfrm>
          <a:prstGeom prst="rect">
            <a:avLst/>
          </a:prstGeom>
        </p:spPr>
        <p:txBody>
          <a:bodyPr wrap="square" lIns="0" tIns="0" rIns="0" bIns="0" anchor="b" anchorCtr="0">
            <a:spAutoFit/>
          </a:bodyPr>
          <a:lstStyle>
            <a:lvl1pPr>
              <a:defRPr lang="es-ES_tradnl" sz="13000" b="1" i="0" spc="-100" baseline="0">
                <a:latin typeface="Arial" panose="020B0604020202020204" pitchFamily="34" charset="0"/>
                <a:cs typeface="Arial" panose="020B0604020202020204" pitchFamily="34" charset="0"/>
              </a:defRPr>
            </a:lvl1pPr>
          </a:lstStyle>
          <a:p>
            <a:pPr marL="0" lvl="0" indent="0">
              <a:buNone/>
            </a:pPr>
            <a:r>
              <a:rPr lang="es-ES_tradnl"/>
              <a:t>00</a:t>
            </a:r>
          </a:p>
        </p:txBody>
      </p:sp>
      <p:sp>
        <p:nvSpPr>
          <p:cNvPr id="13" name="Text Placeholder 12">
            <a:extLst>
              <a:ext uri="{FF2B5EF4-FFF2-40B4-BE49-F238E27FC236}">
                <a16:creationId xmlns:a16="http://schemas.microsoft.com/office/drawing/2014/main" id="{88D2DEF2-6D7E-5233-3421-625DE18E6698}"/>
              </a:ext>
            </a:extLst>
          </p:cNvPr>
          <p:cNvSpPr>
            <a:spLocks noGrp="1"/>
          </p:cNvSpPr>
          <p:nvPr>
            <p:ph type="body" sz="quarter" idx="17" hasCustomPrompt="1"/>
          </p:nvPr>
        </p:nvSpPr>
        <p:spPr>
          <a:xfrm>
            <a:off x="2057400" y="4389120"/>
            <a:ext cx="454914" cy="941388"/>
          </a:xfrm>
          <a:prstGeom prst="rect">
            <a:avLst/>
          </a:prstGeom>
        </p:spPr>
        <p:txBody>
          <a:bodyPr lIns="0" tIns="0" rIns="0" bIns="0" anchor="b" anchorCtr="0"/>
          <a:lstStyle>
            <a:lvl1pPr>
              <a:defRPr lang="en-US" sz="4400" b="1" i="0">
                <a:latin typeface="Arial" panose="020B0604020202020204" pitchFamily="34" charset="0"/>
                <a:cs typeface="Arial" panose="020B0604020202020204" pitchFamily="34" charset="0"/>
              </a:defRPr>
            </a:lvl1pPr>
          </a:lstStyle>
          <a:p>
            <a:pPr marL="0" lvl="0" indent="0">
              <a:buNone/>
            </a:pPr>
            <a:r>
              <a:rPr lang="en-US"/>
              <a:t>%</a:t>
            </a:r>
          </a:p>
        </p:txBody>
      </p:sp>
      <p:pic>
        <p:nvPicPr>
          <p:cNvPr id="27" name="Graphic 26">
            <a:extLst>
              <a:ext uri="{FF2B5EF4-FFF2-40B4-BE49-F238E27FC236}">
                <a16:creationId xmlns:a16="http://schemas.microsoft.com/office/drawing/2014/main" id="{A0BA3C2C-356B-4D38-DB47-760261AB8D80}"/>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68122" y="166944"/>
            <a:ext cx="1582903" cy="80794"/>
          </a:xfrm>
          <a:prstGeom prst="rect">
            <a:avLst/>
          </a:prstGeom>
        </p:spPr>
      </p:pic>
      <p:sp>
        <p:nvSpPr>
          <p:cNvPr id="28" name="object 4">
            <a:extLst>
              <a:ext uri="{FF2B5EF4-FFF2-40B4-BE49-F238E27FC236}">
                <a16:creationId xmlns:a16="http://schemas.microsoft.com/office/drawing/2014/main" id="{0E2447FB-65FF-1ABD-506B-A35D5B07AC15}"/>
              </a:ext>
            </a:extLst>
          </p:cNvPr>
          <p:cNvSpPr txBox="1"/>
          <p:nvPr userDrawn="1"/>
        </p:nvSpPr>
        <p:spPr>
          <a:xfrm>
            <a:off x="11665215" y="147067"/>
            <a:ext cx="271780" cy="120546"/>
          </a:xfrm>
          <a:prstGeom prst="rect">
            <a:avLst/>
          </a:prstGeom>
        </p:spPr>
        <p:txBody>
          <a:bodyPr vert="horz" wrap="square" lIns="0" tIns="12700" rIns="0" bIns="0" rtlCol="0" anchor="ctr">
            <a:spAutoFit/>
          </a:bodyPr>
          <a:lstStyle/>
          <a:p>
            <a:pPr marR="0" lvl="0" indent="0" algn="r" defTabSz="914400" eaLnBrk="1" fontAlgn="auto" latinLnBrk="0" hangingPunct="1">
              <a:lnSpc>
                <a:spcPct val="100000"/>
              </a:lnSpc>
              <a:spcAft>
                <a:spcPts val="0"/>
              </a:spcAft>
              <a:buClrTx/>
              <a:buSzTx/>
              <a:buFontTx/>
              <a:buNone/>
              <a:tabLst/>
              <a:defRPr/>
            </a:pPr>
            <a:r>
              <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P.</a:t>
            </a:r>
            <a:r>
              <a:rPr kumimoji="0" lang="en-US"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t> </a:t>
            </a:r>
            <a:fld id="{0535700B-0F66-3A46-A8F8-24C942669AA6}" type="slidenum">
              <a:rPr kumimoji="0" lang="en-US" sz="700" b="0" i="0" u="none" strike="noStrike" kern="0" cap="none" normalizeH="0" baseline="0" noProof="0" smtClean="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rPr>
              <a:pPr marR="0" lvl="0" indent="0" algn="r" defTabSz="914400" eaLnBrk="1" fontAlgn="auto" latinLnBrk="0" hangingPunct="1">
                <a:lnSpc>
                  <a:spcPct val="100000"/>
                </a:lnSpc>
                <a:spcAft>
                  <a:spcPts val="0"/>
                </a:spcAft>
                <a:buClrTx/>
                <a:buSzTx/>
                <a:buFontTx/>
                <a:buNone/>
                <a:tabLst/>
                <a:defRPr/>
              </a:pPr>
              <a:t>‹#›</a:t>
            </a:fld>
            <a:endParaRPr kumimoji="0" sz="700" b="0" i="0" u="none" strike="noStrike" kern="0" cap="none" normalizeH="0" baseline="0" noProof="0">
              <a:ln>
                <a:noFill/>
              </a:ln>
              <a:solidFill>
                <a:prstClr val="black">
                  <a:lumMod val="95000"/>
                  <a:lumOff val="5000"/>
                </a:prstClr>
              </a:solidFill>
              <a:effectLst/>
              <a:uLnTx/>
              <a:uFillTx/>
              <a:latin typeface="Arial" panose="020B0604020202020204" pitchFamily="34" charset="0"/>
              <a:ea typeface="Inter Tight Light" pitchFamily="2" charset="0"/>
              <a:cs typeface="Arial" panose="020B0604020202020204" pitchFamily="34" charset="0"/>
            </a:endParaRPr>
          </a:p>
        </p:txBody>
      </p:sp>
    </p:spTree>
    <p:extLst>
      <p:ext uri="{BB962C8B-B14F-4D97-AF65-F5344CB8AC3E}">
        <p14:creationId xmlns:p14="http://schemas.microsoft.com/office/powerpoint/2010/main" val="41974244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5878619"/>
      </p:ext>
    </p:extLst>
  </p:cSld>
  <p:clrMap bg1="dk1" tx1="lt1" bg2="dk2" tx2="lt2" accent1="accent1" accent2="accent2" accent3="accent3" accent4="accent4" accent5="accent5" accent6="accent6" hlink="hlink" folHlink="folHlink"/>
  <p:sldLayoutIdLst>
    <p:sldLayoutId id="2147483928" r:id="rId1"/>
    <p:sldLayoutId id="2147483811" r:id="rId2"/>
    <p:sldLayoutId id="2147483933" r:id="rId3"/>
    <p:sldLayoutId id="2147483873" r:id="rId4"/>
    <p:sldLayoutId id="2147483821" r:id="rId5"/>
    <p:sldLayoutId id="2147483828" r:id="rId6"/>
    <p:sldLayoutId id="2147483877" r:id="rId7"/>
    <p:sldLayoutId id="2147483829" r:id="rId8"/>
    <p:sldLayoutId id="2147483827" r:id="rId9"/>
    <p:sldLayoutId id="2147483819" r:id="rId10"/>
    <p:sldLayoutId id="2147483850" r:id="rId11"/>
    <p:sldLayoutId id="2147483922" r:id="rId12"/>
    <p:sldLayoutId id="2147483849" r:id="rId13"/>
    <p:sldLayoutId id="2147483929" r:id="rId14"/>
    <p:sldLayoutId id="2147483934" r:id="rId15"/>
    <p:sldLayoutId id="2147483935" r:id="rId16"/>
    <p:sldLayoutId id="2147483936"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168">
          <p15:clr>
            <a:srgbClr val="F26B43"/>
          </p15:clr>
        </p15:guide>
        <p15:guide id="3" pos="7512">
          <p15:clr>
            <a:srgbClr val="F26B43"/>
          </p15:clr>
        </p15:guide>
        <p15:guide id="4" orient="horz" pos="1176">
          <p15:clr>
            <a:srgbClr val="F26B43"/>
          </p15:clr>
        </p15:guide>
        <p15:guide id="5" orient="horz" pos="2160">
          <p15:clr>
            <a:srgbClr val="F26B43"/>
          </p15:clr>
        </p15:guide>
        <p15:guide id="6" pos="672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5.xml"/><Relationship Id="rId1" Type="http://schemas.openxmlformats.org/officeDocument/2006/relationships/slideLayout" Target="../slideLayouts/slideLayout15.xml"/><Relationship Id="rId5" Type="http://schemas.openxmlformats.org/officeDocument/2006/relationships/chart" Target="../charts/chart10.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chart" Target="../charts/chart12.xml"/><Relationship Id="rId7" Type="http://schemas.openxmlformats.org/officeDocument/2006/relationships/image" Target="../media/image14.sv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chart" Target="../charts/chart13.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chart" Target="../charts/chart14.xml"/><Relationship Id="rId7" Type="http://schemas.openxmlformats.org/officeDocument/2006/relationships/image" Target="../media/image14.svg"/><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7.png"/><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17.png"/><Relationship Id="rId4" Type="http://schemas.openxmlformats.org/officeDocument/2006/relationships/chart" Target="../charts/chart18.xml"/></Relationships>
</file>

<file path=ppt/slides/_rels/slide22.xml.rels><?xml version="1.0" encoding="UTF-8" standalone="yes"?>
<Relationships xmlns="http://schemas.openxmlformats.org/package/2006/relationships"><Relationship Id="rId3" Type="http://schemas.openxmlformats.org/officeDocument/2006/relationships/chart" Target="../charts/chart19.xml"/><Relationship Id="rId2" Type="http://schemas.openxmlformats.org/officeDocument/2006/relationships/notesSlide" Target="../notesSlides/notesSlide22.xml"/><Relationship Id="rId1" Type="http://schemas.openxmlformats.org/officeDocument/2006/relationships/slideLayout" Target="../slideLayouts/slideLayout15.xml"/><Relationship Id="rId5" Type="http://schemas.openxmlformats.org/officeDocument/2006/relationships/image" Target="../media/image14.svg"/><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notesSlide" Target="../notesSlides/notesSlide23.xml"/><Relationship Id="rId1" Type="http://schemas.openxmlformats.org/officeDocument/2006/relationships/slideLayout" Target="../slideLayouts/slideLayout17.xml"/><Relationship Id="rId5" Type="http://schemas.openxmlformats.org/officeDocument/2006/relationships/image" Target="../media/image14.svg"/><Relationship Id="rId4" Type="http://schemas.openxmlformats.org/officeDocument/2006/relationships/image" Target="../media/image13.png"/></Relationships>
</file>

<file path=ppt/slides/_rels/slide2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chart" Target="../charts/chart2.xml"/></Relationships>
</file>

<file path=ppt/slides/_rels/slide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7.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5970CC-7E09-61E2-8F09-236D17259B64}"/>
              </a:ext>
            </a:extLst>
          </p:cNvPr>
          <p:cNvSpPr>
            <a:spLocks noGrp="1"/>
          </p:cNvSpPr>
          <p:nvPr>
            <p:ph type="body" sz="quarter" idx="10"/>
          </p:nvPr>
        </p:nvSpPr>
        <p:spPr/>
        <p:txBody>
          <a:bodyPr/>
          <a:lstStyle/>
          <a:p>
            <a:pPr marL="0" indent="0">
              <a:buNone/>
            </a:pPr>
            <a:r>
              <a:rPr lang="en-US"/>
              <a:t>Global Report</a:t>
            </a:r>
          </a:p>
        </p:txBody>
      </p:sp>
    </p:spTree>
    <p:extLst>
      <p:ext uri="{BB962C8B-B14F-4D97-AF65-F5344CB8AC3E}">
        <p14:creationId xmlns:p14="http://schemas.microsoft.com/office/powerpoint/2010/main" val="3484838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 Placeholder 54">
            <a:extLst>
              <a:ext uri="{FF2B5EF4-FFF2-40B4-BE49-F238E27FC236}">
                <a16:creationId xmlns:a16="http://schemas.microsoft.com/office/drawing/2014/main" id="{77033989-F665-9EDB-125E-72691C023BB9}"/>
              </a:ext>
            </a:extLst>
          </p:cNvPr>
          <p:cNvSpPr>
            <a:spLocks noGrp="1"/>
          </p:cNvSpPr>
          <p:nvPr>
            <p:ph type="body" sz="quarter" idx="13"/>
          </p:nvPr>
        </p:nvSpPr>
        <p:spPr>
          <a:xfrm>
            <a:off x="274320" y="2668524"/>
            <a:ext cx="4655820" cy="443198"/>
          </a:xfrm>
        </p:spPr>
        <p:txBody>
          <a:bodyPr/>
          <a:lstStyle/>
          <a:p>
            <a:pPr marL="0" indent="0">
              <a:buNone/>
            </a:pPr>
            <a:r>
              <a:rPr lang="en-US" b="1">
                <a:latin typeface="Arial" panose="020B0604020202020204" pitchFamily="34" charset="0"/>
                <a:cs typeface="Arial" panose="020B0604020202020204" pitchFamily="34" charset="0"/>
              </a:rPr>
              <a:t>I buy or advocate for brands </a:t>
            </a:r>
            <a:r>
              <a:rPr lang="en-US">
                <a:latin typeface="Arial" panose="020B0604020202020204" pitchFamily="34" charset="0"/>
                <a:cs typeface="Arial" panose="020B0604020202020204" pitchFamily="34" charset="0"/>
              </a:rPr>
              <a:t>based on </a:t>
            </a:r>
            <a:br>
              <a:rPr lang="en-US">
                <a:latin typeface="Arial" panose="020B0604020202020204" pitchFamily="34" charset="0"/>
                <a:cs typeface="Arial" panose="020B0604020202020204" pitchFamily="34" charset="0"/>
              </a:rPr>
            </a:br>
            <a:r>
              <a:rPr lang="en-US">
                <a:latin typeface="Arial" panose="020B0604020202020204" pitchFamily="34" charset="0"/>
                <a:cs typeface="Arial" panose="020B0604020202020204" pitchFamily="34" charset="0"/>
              </a:rPr>
              <a:t>my beliefs and values</a:t>
            </a:r>
          </a:p>
        </p:txBody>
      </p:sp>
      <p:sp>
        <p:nvSpPr>
          <p:cNvPr id="52" name="Text Placeholder 51">
            <a:extLst>
              <a:ext uri="{FF2B5EF4-FFF2-40B4-BE49-F238E27FC236}">
                <a16:creationId xmlns:a16="http://schemas.microsoft.com/office/drawing/2014/main" id="{BCA6F424-F8A1-B154-BD3C-C1EE81EBD9C1}"/>
              </a:ext>
            </a:extLst>
          </p:cNvPr>
          <p:cNvSpPr>
            <a:spLocks noGrp="1"/>
          </p:cNvSpPr>
          <p:nvPr>
            <p:ph type="body" sz="quarter" idx="10"/>
          </p:nvPr>
        </p:nvSpPr>
        <p:spPr>
          <a:xfrm>
            <a:off x="271404" y="621792"/>
            <a:ext cx="11653896" cy="332399"/>
          </a:xfrm>
        </p:spPr>
        <p:txBody>
          <a:bodyPr lIns="0" tIns="0" rIns="0" bIns="0"/>
          <a:lstStyle/>
          <a:p>
            <a:pPr marL="0" indent="0">
              <a:buNone/>
            </a:pPr>
            <a:r>
              <a:rPr lang="en-US"/>
              <a:t>Consumers and Employees Pressure Business to Stand Up for Them</a:t>
            </a:r>
          </a:p>
        </p:txBody>
      </p:sp>
      <p:sp>
        <p:nvSpPr>
          <p:cNvPr id="53" name="Text Placeholder 52">
            <a:extLst>
              <a:ext uri="{FF2B5EF4-FFF2-40B4-BE49-F238E27FC236}">
                <a16:creationId xmlns:a16="http://schemas.microsoft.com/office/drawing/2014/main" id="{773E67CB-2037-1FE4-EEEF-7A1F3BEFFDA8}"/>
              </a:ext>
            </a:extLst>
          </p:cNvPr>
          <p:cNvSpPr>
            <a:spLocks noGrp="1"/>
          </p:cNvSpPr>
          <p:nvPr>
            <p:ph type="body" sz="quarter" idx="11"/>
          </p:nvPr>
        </p:nvSpPr>
        <p:spPr>
          <a:xfrm>
            <a:off x="271404" y="1130558"/>
            <a:ext cx="3762812" cy="193899"/>
          </a:xfrm>
        </p:spPr>
        <p:txBody>
          <a:bodyPr/>
          <a:lstStyle/>
          <a:p>
            <a:pPr marL="0" indent="0">
              <a:buNone/>
            </a:pPr>
            <a:r>
              <a:rPr lang="en-US">
                <a:latin typeface="Arial" panose="020B0604020202020204" pitchFamily="34" charset="0"/>
                <a:cs typeface="Arial" panose="020B0604020202020204" pitchFamily="34" charset="0"/>
              </a:rPr>
              <a:t>Percent who say</a:t>
            </a:r>
          </a:p>
        </p:txBody>
      </p:sp>
      <p:sp>
        <p:nvSpPr>
          <p:cNvPr id="102" name="Text Placeholder 101">
            <a:extLst>
              <a:ext uri="{FF2B5EF4-FFF2-40B4-BE49-F238E27FC236}">
                <a16:creationId xmlns:a16="http://schemas.microsoft.com/office/drawing/2014/main" id="{C4A7F03C-6A67-E5B6-CF1B-4E748F901265}"/>
              </a:ext>
            </a:extLst>
          </p:cNvPr>
          <p:cNvSpPr>
            <a:spLocks noGrp="1"/>
          </p:cNvSpPr>
          <p:nvPr>
            <p:ph type="body" sz="quarter" idx="12"/>
          </p:nvPr>
        </p:nvSpPr>
        <p:spPr>
          <a:xfrm>
            <a:off x="271404" y="6208776"/>
            <a:ext cx="10396596" cy="395749"/>
          </a:xfrm>
        </p:spPr>
        <p:txBody>
          <a:bodyPr/>
          <a:lstStyle/>
          <a:p>
            <a:pPr marL="0" indent="0">
              <a:buNone/>
            </a:pPr>
            <a:r>
              <a:rPr lang="en-US" b="1" spc="-30">
                <a:latin typeface="Arial" panose="020B0604020202020204" pitchFamily="34" charset="0"/>
                <a:cs typeface="Arial" panose="020B0604020202020204" pitchFamily="34" charset="0"/>
              </a:rPr>
              <a:t>2022 Edelman Trust Barometer Special Report: The New Cascade of Influence. </a:t>
            </a:r>
            <a:r>
              <a:rPr lang="en-US" spc="-30">
                <a:latin typeface="Arial" panose="020B0604020202020204" pitchFamily="34" charset="0"/>
                <a:cs typeface="Arial" panose="020B0604020202020204" pitchFamily="34" charset="0"/>
              </a:rPr>
              <a:t>Belief-driven consumers. General population, 14-mkt avg. Please see the Technical Appendix for full explanation of how belief-driven consumers were measured. </a:t>
            </a:r>
            <a:r>
              <a:rPr lang="en-US" b="1" spc="-30">
                <a:latin typeface="Arial" panose="020B0604020202020204" pitchFamily="34" charset="0"/>
                <a:cs typeface="Arial" panose="020B0604020202020204" pitchFamily="34" charset="0"/>
              </a:rPr>
              <a:t>2022 Edelman Trust Barometer Special Report: Trust in the Workplace. </a:t>
            </a:r>
            <a:r>
              <a:rPr lang="en-US" spc="-30">
                <a:latin typeface="Arial" panose="020B0604020202020204" pitchFamily="34" charset="0"/>
                <a:cs typeface="Arial" panose="020B0604020202020204" pitchFamily="34" charset="0"/>
              </a:rPr>
              <a:t>EMP_IMP. When considering an organization as a potential place of employment, how important is each of the following to you in deciding whether or not you would accept a job offer there? 3-point scale; top 2 box, important. 7-mkt avg. All data is filtered to be among employees who work for an organization or corporation (Q43/1). “Societal impact” is an average of attributes 12-17. </a:t>
            </a:r>
          </a:p>
        </p:txBody>
      </p:sp>
      <p:sp>
        <p:nvSpPr>
          <p:cNvPr id="57" name="Text Placeholder 56">
            <a:extLst>
              <a:ext uri="{FF2B5EF4-FFF2-40B4-BE49-F238E27FC236}">
                <a16:creationId xmlns:a16="http://schemas.microsoft.com/office/drawing/2014/main" id="{73F5DAD1-8A63-9808-30F6-7B54DFAD0F2F}"/>
              </a:ext>
            </a:extLst>
          </p:cNvPr>
          <p:cNvSpPr>
            <a:spLocks noGrp="1"/>
          </p:cNvSpPr>
          <p:nvPr>
            <p:ph type="body" sz="quarter" idx="16"/>
          </p:nvPr>
        </p:nvSpPr>
        <p:spPr>
          <a:xfrm>
            <a:off x="254669" y="3840480"/>
            <a:ext cx="2002535" cy="1731243"/>
          </a:xfrm>
        </p:spPr>
        <p:txBody>
          <a:bodyPr/>
          <a:lstStyle/>
          <a:p>
            <a:pPr marL="0" indent="0">
              <a:buNone/>
            </a:pPr>
            <a:r>
              <a:rPr lang="en-US" sz="12500" b="1">
                <a:latin typeface="Arial" panose="020B0604020202020204" pitchFamily="34" charset="0"/>
                <a:cs typeface="Arial" panose="020B0604020202020204" pitchFamily="34" charset="0"/>
              </a:rPr>
              <a:t>63</a:t>
            </a:r>
          </a:p>
        </p:txBody>
      </p:sp>
      <p:sp>
        <p:nvSpPr>
          <p:cNvPr id="58" name="Text Placeholder 57">
            <a:extLst>
              <a:ext uri="{FF2B5EF4-FFF2-40B4-BE49-F238E27FC236}">
                <a16:creationId xmlns:a16="http://schemas.microsoft.com/office/drawing/2014/main" id="{C8CAA193-6432-A36D-67CE-7E5D1EDC86F1}"/>
              </a:ext>
            </a:extLst>
          </p:cNvPr>
          <p:cNvSpPr>
            <a:spLocks noGrp="1"/>
          </p:cNvSpPr>
          <p:nvPr>
            <p:ph type="body" sz="quarter" idx="17"/>
          </p:nvPr>
        </p:nvSpPr>
        <p:spPr>
          <a:xfrm>
            <a:off x="2066544" y="4389120"/>
            <a:ext cx="454914" cy="941388"/>
          </a:xfrm>
        </p:spPr>
        <p:txBody>
          <a:bodyPr/>
          <a:lstStyle/>
          <a:p>
            <a:pPr marL="0" indent="0">
              <a:buNone/>
            </a:pPr>
            <a:r>
              <a:rPr lang="en-US" b="1">
                <a:latin typeface="Arial" panose="020B0604020202020204" pitchFamily="34" charset="0"/>
                <a:cs typeface="Arial" panose="020B0604020202020204" pitchFamily="34" charset="0"/>
              </a:rPr>
              <a:t>%</a:t>
            </a:r>
          </a:p>
        </p:txBody>
      </p:sp>
      <p:sp>
        <p:nvSpPr>
          <p:cNvPr id="65" name="Text Placeholder 64">
            <a:extLst>
              <a:ext uri="{FF2B5EF4-FFF2-40B4-BE49-F238E27FC236}">
                <a16:creationId xmlns:a16="http://schemas.microsoft.com/office/drawing/2014/main" id="{B8A9D0E5-ED49-97C9-0910-C695CE9D7D1C}"/>
              </a:ext>
            </a:extLst>
          </p:cNvPr>
          <p:cNvSpPr>
            <a:spLocks noGrp="1"/>
          </p:cNvSpPr>
          <p:nvPr>
            <p:ph type="body" sz="quarter" idx="23"/>
          </p:nvPr>
        </p:nvSpPr>
        <p:spPr>
          <a:xfrm>
            <a:off x="6340823" y="2668524"/>
            <a:ext cx="4655820" cy="443198"/>
          </a:xfrm>
        </p:spPr>
        <p:txBody>
          <a:bodyPr/>
          <a:lstStyle/>
          <a:p>
            <a:pPr marL="0" indent="0">
              <a:buNone/>
            </a:pPr>
            <a:r>
              <a:rPr lang="en-US" b="1">
                <a:latin typeface="Arial" panose="020B0604020202020204" pitchFamily="34" charset="0"/>
                <a:cs typeface="Arial" panose="020B0604020202020204" pitchFamily="34" charset="0"/>
              </a:rPr>
              <a:t>Having societal impact </a:t>
            </a:r>
            <a:r>
              <a:rPr lang="en-US">
                <a:latin typeface="Arial" panose="020B0604020202020204" pitchFamily="34" charset="0"/>
                <a:cs typeface="Arial" panose="020B0604020202020204" pitchFamily="34" charset="0"/>
              </a:rPr>
              <a:t>is a strong expectation or deal breaker when considering a job </a:t>
            </a:r>
            <a:r>
              <a:rPr lang="en-US" sz="1050">
                <a:latin typeface="Arial" panose="020B0604020202020204" pitchFamily="34" charset="0"/>
                <a:cs typeface="Arial" panose="020B0604020202020204" pitchFamily="34" charset="0"/>
              </a:rPr>
              <a:t>(avg)</a:t>
            </a:r>
            <a:endParaRPr lang="en-US">
              <a:latin typeface="Arial" panose="020B0604020202020204" pitchFamily="34" charset="0"/>
              <a:cs typeface="Arial" panose="020B0604020202020204" pitchFamily="34" charset="0"/>
            </a:endParaRPr>
          </a:p>
        </p:txBody>
      </p:sp>
      <p:sp>
        <p:nvSpPr>
          <p:cNvPr id="66" name="Text Placeholder 65">
            <a:extLst>
              <a:ext uri="{FF2B5EF4-FFF2-40B4-BE49-F238E27FC236}">
                <a16:creationId xmlns:a16="http://schemas.microsoft.com/office/drawing/2014/main" id="{2004980B-3186-AD67-7D9C-C7FF55AD3821}"/>
              </a:ext>
            </a:extLst>
          </p:cNvPr>
          <p:cNvSpPr>
            <a:spLocks noGrp="1"/>
          </p:cNvSpPr>
          <p:nvPr>
            <p:ph type="body" sz="quarter" idx="25"/>
          </p:nvPr>
        </p:nvSpPr>
        <p:spPr>
          <a:xfrm>
            <a:off x="6295104" y="3840480"/>
            <a:ext cx="2002535" cy="1731243"/>
          </a:xfrm>
        </p:spPr>
        <p:txBody>
          <a:bodyPr/>
          <a:lstStyle/>
          <a:p>
            <a:pPr marL="0" indent="0">
              <a:buNone/>
            </a:pPr>
            <a:r>
              <a:rPr lang="en-US" sz="12500" b="1">
                <a:latin typeface="Arial" panose="020B0604020202020204" pitchFamily="34" charset="0"/>
                <a:cs typeface="Arial" panose="020B0604020202020204" pitchFamily="34" charset="0"/>
              </a:rPr>
              <a:t>69</a:t>
            </a:r>
          </a:p>
        </p:txBody>
      </p:sp>
      <p:sp>
        <p:nvSpPr>
          <p:cNvPr id="234" name="Text Placeholder 233">
            <a:extLst>
              <a:ext uri="{FF2B5EF4-FFF2-40B4-BE49-F238E27FC236}">
                <a16:creationId xmlns:a16="http://schemas.microsoft.com/office/drawing/2014/main" id="{89F1DA04-8532-626E-0303-520F615293C5}"/>
              </a:ext>
            </a:extLst>
          </p:cNvPr>
          <p:cNvSpPr>
            <a:spLocks noGrp="1"/>
          </p:cNvSpPr>
          <p:nvPr>
            <p:ph type="body" sz="quarter" idx="30"/>
          </p:nvPr>
        </p:nvSpPr>
        <p:spPr/>
        <p:txBody>
          <a:bodyPr/>
          <a:lstStyle/>
          <a:p>
            <a:r>
              <a:rPr lang="en-US">
                <a:latin typeface="Arial" panose="020B0604020202020204" pitchFamily="34" charset="0"/>
                <a:cs typeface="Arial" panose="020B0604020202020204" pitchFamily="34" charset="0"/>
              </a:rPr>
              <a:t>Among employees</a:t>
            </a:r>
          </a:p>
        </p:txBody>
      </p:sp>
      <p:sp>
        <p:nvSpPr>
          <p:cNvPr id="235" name="Text Placeholder 234">
            <a:extLst>
              <a:ext uri="{FF2B5EF4-FFF2-40B4-BE49-F238E27FC236}">
                <a16:creationId xmlns:a16="http://schemas.microsoft.com/office/drawing/2014/main" id="{B3BADA3E-03F3-59E7-6C95-8FBA26AC8843}"/>
              </a:ext>
            </a:extLst>
          </p:cNvPr>
          <p:cNvSpPr>
            <a:spLocks noGrp="1"/>
          </p:cNvSpPr>
          <p:nvPr>
            <p:ph type="body" sz="quarter" idx="32"/>
          </p:nvPr>
        </p:nvSpPr>
        <p:spPr>
          <a:xfrm>
            <a:off x="268288" y="2103120"/>
            <a:ext cx="4650264" cy="329233"/>
          </a:xfrm>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b="1">
                <a:latin typeface="Arial" panose="020B0604020202020204" pitchFamily="34" charset="0"/>
                <a:cs typeface="Arial" panose="020B0604020202020204" pitchFamily="34" charset="0"/>
              </a:rPr>
              <a:t>2022 Edelman Trust Barometer Special Report: </a:t>
            </a:r>
            <a:br>
              <a:rPr lang="en-US">
                <a:latin typeface="Arial" panose="020B0604020202020204" pitchFamily="34" charset="0"/>
                <a:cs typeface="Arial" panose="020B0604020202020204" pitchFamily="34" charset="0"/>
              </a:rPr>
            </a:br>
            <a:r>
              <a:rPr kumimoji="0" lang="en-US" sz="1000" b="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The New Cascade of Influence</a:t>
            </a:r>
          </a:p>
        </p:txBody>
      </p:sp>
      <p:sp>
        <p:nvSpPr>
          <p:cNvPr id="23" name="Text Placeholder 22">
            <a:extLst>
              <a:ext uri="{FF2B5EF4-FFF2-40B4-BE49-F238E27FC236}">
                <a16:creationId xmlns:a16="http://schemas.microsoft.com/office/drawing/2014/main" id="{B750EE10-9142-5308-2211-24177BCC77B1}"/>
              </a:ext>
            </a:extLst>
          </p:cNvPr>
          <p:cNvSpPr>
            <a:spLocks noGrp="1"/>
          </p:cNvSpPr>
          <p:nvPr>
            <p:ph type="body" sz="quarter" idx="33"/>
          </p:nvPr>
        </p:nvSpPr>
        <p:spPr>
          <a:xfrm>
            <a:off x="6346379" y="2103120"/>
            <a:ext cx="4650264" cy="329233"/>
          </a:xfrm>
        </p:spPr>
        <p:txBody>
          <a:bodyPr/>
          <a:lstStyle/>
          <a:p>
            <a:r>
              <a:rPr lang="en-US" b="1">
                <a:latin typeface="Arial" panose="020B0604020202020204" pitchFamily="34" charset="0"/>
                <a:cs typeface="Arial" panose="020B0604020202020204" pitchFamily="34" charset="0"/>
              </a:rPr>
              <a:t>2022 Edelman Trust Barometer Special Report: </a:t>
            </a:r>
            <a:br>
              <a:rPr lang="en-US" b="1">
                <a:latin typeface="Arial" panose="020B0604020202020204" pitchFamily="34" charset="0"/>
                <a:cs typeface="Arial" panose="020B0604020202020204" pitchFamily="34" charset="0"/>
              </a:rPr>
            </a:br>
            <a:r>
              <a:rPr lang="en-US" b="0">
                <a:solidFill>
                  <a:srgbClr val="0D0D0D"/>
                </a:solidFill>
                <a:latin typeface="Arial" panose="020B0604020202020204" pitchFamily="34" charset="0"/>
                <a:cs typeface="Arial" panose="020B0604020202020204" pitchFamily="34" charset="0"/>
              </a:rPr>
              <a:t>Trust In the Workplace</a:t>
            </a:r>
          </a:p>
        </p:txBody>
      </p:sp>
      <p:sp>
        <p:nvSpPr>
          <p:cNvPr id="167" name="object 8">
            <a:extLst>
              <a:ext uri="{FF2B5EF4-FFF2-40B4-BE49-F238E27FC236}">
                <a16:creationId xmlns:a16="http://schemas.microsoft.com/office/drawing/2014/main" id="{BBBE12B2-6BBA-B3FA-4110-7EAEF883F174}"/>
              </a:ext>
            </a:extLst>
          </p:cNvPr>
          <p:cNvSpPr/>
          <p:nvPr/>
        </p:nvSpPr>
        <p:spPr>
          <a:xfrm>
            <a:off x="277936" y="3439476"/>
            <a:ext cx="782650" cy="228600"/>
          </a:xfrm>
          <a:prstGeom prst="rect">
            <a:avLst/>
          </a:prstGeom>
          <a:noFill/>
          <a:ln>
            <a:solidFill>
              <a:schemeClr val="tx1"/>
            </a:solidFill>
          </a:ln>
        </p:spPr>
        <p:txBody>
          <a:bodyPr wrap="square" lIns="0" tIns="0" rIns="0" bIns="0" rtlCol="0" anchor="ctr"/>
          <a:lstStyle/>
          <a:p>
            <a:pPr marR="0" lvl="0" indent="0" algn="ctr" defTabSz="914400" eaLnBrk="1" fontAlgn="auto" latinLnBrk="0" hangingPunct="1">
              <a:lnSpc>
                <a:spcPct val="100000"/>
              </a:lnSpc>
              <a:spcAft>
                <a:spcPts val="0"/>
              </a:spcAft>
              <a:buClrTx/>
              <a:buSzTx/>
              <a:buFontTx/>
              <a:buNone/>
              <a:tabLst/>
              <a:defRPr/>
            </a:pPr>
            <a:r>
              <a:rPr kumimoji="0" lang="en-US" sz="1000" b="1" u="none" strike="noStrike" kern="0" cap="none"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a:t>
            </a:r>
            <a:r>
              <a:rPr lang="en-US" sz="1000" b="1" kern="0">
                <a:solidFill>
                  <a:prstClr val="black"/>
                </a:solidFill>
                <a:latin typeface="Arial" panose="020B0604020202020204" pitchFamily="34" charset="0"/>
                <a:ea typeface="Inter Tight SemiBold" pitchFamily="2" charset="0"/>
                <a:cs typeface="Arial" panose="020B0604020202020204" pitchFamily="34" charset="0"/>
              </a:rPr>
              <a:t>14</a:t>
            </a:r>
            <a:endParaRPr kumimoji="0" lang="en-US" sz="1000" b="1" u="none" strike="noStrike" kern="0" cap="none"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endParaRPr>
          </a:p>
        </p:txBody>
      </p:sp>
      <p:sp>
        <p:nvSpPr>
          <p:cNvPr id="168" name="object 8">
            <a:extLst>
              <a:ext uri="{FF2B5EF4-FFF2-40B4-BE49-F238E27FC236}">
                <a16:creationId xmlns:a16="http://schemas.microsoft.com/office/drawing/2014/main" id="{C56E3389-AC1B-F885-57C4-EA0042AA91CB}"/>
              </a:ext>
            </a:extLst>
          </p:cNvPr>
          <p:cNvSpPr/>
          <p:nvPr/>
        </p:nvSpPr>
        <p:spPr>
          <a:xfrm>
            <a:off x="6335836" y="3439476"/>
            <a:ext cx="782650" cy="228600"/>
          </a:xfrm>
          <a:prstGeom prst="rect">
            <a:avLst/>
          </a:prstGeom>
          <a:noFill/>
          <a:ln>
            <a:solidFill>
              <a:schemeClr val="tx1"/>
            </a:solidFill>
          </a:ln>
        </p:spPr>
        <p:txBody>
          <a:bodyPr wrap="square" lIns="0" tIns="0" rIns="0" bIns="0" rtlCol="0" anchor="ctr"/>
          <a:lstStyle/>
          <a:p>
            <a:pPr marR="0" lvl="0" indent="0" algn="ctr" defTabSz="914400" eaLnBrk="1" fontAlgn="auto" latinLnBrk="0" hangingPunct="1">
              <a:lnSpc>
                <a:spcPct val="100000"/>
              </a:lnSpc>
              <a:spcAft>
                <a:spcPts val="0"/>
              </a:spcAft>
              <a:buClrTx/>
              <a:buSzTx/>
              <a:buFontTx/>
              <a:buNone/>
              <a:tabLst/>
              <a:defRPr/>
            </a:pPr>
            <a:r>
              <a:rPr kumimoji="0" lang="en-US" sz="1000" b="1" u="none" strike="noStrike" kern="0" cap="none"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a:t>
            </a:r>
            <a:r>
              <a:rPr lang="en-US" sz="1000" b="1" kern="0">
                <a:solidFill>
                  <a:prstClr val="black"/>
                </a:solidFill>
                <a:latin typeface="Arial" panose="020B0604020202020204" pitchFamily="34" charset="0"/>
                <a:ea typeface="Inter Tight SemiBold" pitchFamily="2" charset="0"/>
                <a:cs typeface="Arial" panose="020B0604020202020204" pitchFamily="34" charset="0"/>
              </a:rPr>
              <a:t>7</a:t>
            </a:r>
            <a:endParaRPr kumimoji="0" lang="en-US" sz="1000" b="1" u="none" strike="noStrike" kern="0" cap="none"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endParaRPr>
          </a:p>
        </p:txBody>
      </p:sp>
      <p:graphicFrame>
        <p:nvGraphicFramePr>
          <p:cNvPr id="25" name="Table 15">
            <a:extLst>
              <a:ext uri="{FF2B5EF4-FFF2-40B4-BE49-F238E27FC236}">
                <a16:creationId xmlns:a16="http://schemas.microsoft.com/office/drawing/2014/main" id="{5AF8BBF0-9C9A-B2DB-D6D0-BD6453DDDF1E}"/>
              </a:ext>
            </a:extLst>
          </p:cNvPr>
          <p:cNvGraphicFramePr>
            <a:graphicFrameLocks noGrp="1"/>
          </p:cNvGraphicFramePr>
          <p:nvPr>
            <p:extLst>
              <p:ext uri="{D42A27DB-BD31-4B8C-83A1-F6EECF244321}">
                <p14:modId xmlns:p14="http://schemas.microsoft.com/office/powerpoint/2010/main" val="3903887839"/>
              </p:ext>
            </p:extLst>
          </p:nvPr>
        </p:nvGraphicFramePr>
        <p:xfrm>
          <a:off x="8800242" y="4114801"/>
          <a:ext cx="3268598" cy="1157500"/>
        </p:xfrm>
        <a:graphic>
          <a:graphicData uri="http://schemas.openxmlformats.org/drawingml/2006/table">
            <a:tbl>
              <a:tblPr firstRow="1" bandRow="1">
                <a:tableStyleId>{5C22544A-7EE6-4342-B048-85BDC9FD1C3A}</a:tableStyleId>
              </a:tblPr>
              <a:tblGrid>
                <a:gridCol w="3268598">
                  <a:extLst>
                    <a:ext uri="{9D8B030D-6E8A-4147-A177-3AD203B41FA5}">
                      <a16:colId xmlns:a16="http://schemas.microsoft.com/office/drawing/2014/main" val="1335839566"/>
                    </a:ext>
                  </a:extLst>
                </a:gridCol>
              </a:tblGrid>
              <a:tr h="150437">
                <a:tc>
                  <a:txBody>
                    <a:bodyPr/>
                    <a:lstStyle/>
                    <a:p>
                      <a:r>
                        <a:rPr lang="en-US" sz="1000" b="0" i="0" kern="1200">
                          <a:solidFill>
                            <a:schemeClr val="tx1"/>
                          </a:solidFill>
                          <a:latin typeface="Arial" panose="020B0604020202020204" pitchFamily="34" charset="0"/>
                          <a:ea typeface="+mn-ea"/>
                          <a:cs typeface="Arial" panose="020B0604020202020204" pitchFamily="34" charset="0"/>
                        </a:rPr>
                        <a:t>Business reflects my values</a:t>
                      </a:r>
                    </a:p>
                  </a:txBody>
                  <a:tcPr marL="0" marR="0" marT="0" marB="0"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04345350"/>
                  </a:ext>
                </a:extLst>
              </a:tr>
              <a:tr h="201020">
                <a:tc>
                  <a:txBody>
                    <a:bodyPr/>
                    <a:lstStyle/>
                    <a:p>
                      <a:r>
                        <a:rPr lang="en-US" sz="1000" b="0" i="0">
                          <a:solidFill>
                            <a:schemeClr val="tx1"/>
                          </a:solidFill>
                          <a:latin typeface="Arial" panose="020B0604020202020204" pitchFamily="34" charset="0"/>
                          <a:cs typeface="Arial" panose="020B0604020202020204" pitchFamily="34" charset="0"/>
                        </a:rPr>
                        <a:t>Has a greater purpose</a:t>
                      </a:r>
                    </a:p>
                  </a:txBody>
                  <a:tcPr marL="0" marR="0" marT="0" marB="0"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428379984"/>
                  </a:ext>
                </a:extLst>
              </a:tr>
              <a:tr h="201020">
                <a:tc>
                  <a:txBody>
                    <a:bodyPr/>
                    <a:lstStyle/>
                    <a:p>
                      <a:r>
                        <a:rPr lang="en-US" sz="1000" b="0" i="0">
                          <a:solidFill>
                            <a:schemeClr val="tx1"/>
                          </a:solidFill>
                          <a:latin typeface="Arial" panose="020B0604020202020204" pitchFamily="34" charset="0"/>
                          <a:cs typeface="Arial" panose="020B0604020202020204" pitchFamily="34" charset="0"/>
                        </a:rPr>
                        <a:t>Meaningful work that shapes society</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651101700"/>
                  </a:ext>
                </a:extLst>
              </a:tr>
              <a:tr h="201020">
                <a:tc>
                  <a:txBody>
                    <a:bodyPr/>
                    <a:lstStyle/>
                    <a:p>
                      <a:r>
                        <a:rPr lang="en-US" sz="1000" b="0" i="0">
                          <a:solidFill>
                            <a:schemeClr val="tx1"/>
                          </a:solidFill>
                          <a:latin typeface="Arial" panose="020B0604020202020204" pitchFamily="34" charset="0"/>
                          <a:cs typeface="Arial" panose="020B0604020202020204" pitchFamily="34" charset="0"/>
                        </a:rPr>
                        <a:t>Opportunities to address social problems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519534132"/>
                  </a:ext>
                </a:extLst>
              </a:tr>
              <a:tr h="201020">
                <a:tc>
                  <a:txBody>
                    <a:bodyPr/>
                    <a:lstStyle/>
                    <a:p>
                      <a:r>
                        <a:rPr lang="en-US" sz="1000" b="0" i="0">
                          <a:solidFill>
                            <a:schemeClr val="tx1"/>
                          </a:solidFill>
                          <a:latin typeface="Arial" panose="020B0604020202020204" pitchFamily="34" charset="0"/>
                          <a:cs typeface="Arial" panose="020B0604020202020204" pitchFamily="34" charset="0"/>
                        </a:rPr>
                        <a:t>Stops specific business practices if employees object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2620408203"/>
                  </a:ext>
                </a:extLst>
              </a:tr>
              <a:tr h="201020">
                <a:tc>
                  <a:txBody>
                    <a:bodyPr/>
                    <a:lstStyle/>
                    <a:p>
                      <a:r>
                        <a:rPr lang="en-US" sz="1000" b="0" i="0">
                          <a:solidFill>
                            <a:schemeClr val="tx1"/>
                          </a:solidFill>
                          <a:latin typeface="Arial" panose="020B0604020202020204" pitchFamily="34" charset="0"/>
                          <a:cs typeface="Arial" panose="020B0604020202020204" pitchFamily="34" charset="0"/>
                        </a:rPr>
                        <a:t>CEO addresses controversial issues I care about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7F7F7"/>
                    </a:solidFill>
                  </a:tcPr>
                </a:tc>
                <a:extLst>
                  <a:ext uri="{0D108BD9-81ED-4DB2-BD59-A6C34878D82A}">
                    <a16:rowId xmlns:a16="http://schemas.microsoft.com/office/drawing/2014/main" val="1482311766"/>
                  </a:ext>
                </a:extLst>
              </a:tr>
            </a:tbl>
          </a:graphicData>
        </a:graphic>
      </p:graphicFrame>
      <p:sp>
        <p:nvSpPr>
          <p:cNvPr id="5" name="Text Placeholder 57">
            <a:extLst>
              <a:ext uri="{FF2B5EF4-FFF2-40B4-BE49-F238E27FC236}">
                <a16:creationId xmlns:a16="http://schemas.microsoft.com/office/drawing/2014/main" id="{22FCF350-AA79-5005-1624-7211FEF3EF8B}"/>
              </a:ext>
            </a:extLst>
          </p:cNvPr>
          <p:cNvSpPr txBox="1">
            <a:spLocks/>
          </p:cNvSpPr>
          <p:nvPr/>
        </p:nvSpPr>
        <p:spPr>
          <a:xfrm>
            <a:off x="8052113" y="4389120"/>
            <a:ext cx="454914" cy="941388"/>
          </a:xfrm>
          <a:prstGeom prst="rect">
            <a:avLst/>
          </a:prstGeom>
        </p:spPr>
        <p:txBody>
          <a:bodyPr lIns="0" tIns="0" rIns="0" bIns="0" anchor="b" anchorCtr="0"/>
          <a:lstStyle>
            <a:lvl1pPr marL="0" indent="0" algn="l" defTabSz="914400" rtl="0" eaLnBrk="1" latinLnBrk="0" hangingPunct="1">
              <a:lnSpc>
                <a:spcPct val="90000"/>
              </a:lnSpc>
              <a:spcBef>
                <a:spcPts val="1000"/>
              </a:spcBef>
              <a:buFont typeface="Arial" panose="020B0604020202020204" pitchFamily="34" charset="0"/>
              <a:buNone/>
              <a:defRPr sz="4400" kern="1200">
                <a:solidFill>
                  <a:schemeClr val="tx1"/>
                </a:solidFill>
                <a:latin typeface="+mj-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panose="020B0604020202020204" pitchFamily="34" charset="0"/>
                <a:cs typeface="Arial" panose="020B0604020202020204" pitchFamily="34" charset="0"/>
              </a:rPr>
              <a:t>%</a:t>
            </a:r>
          </a:p>
        </p:txBody>
      </p:sp>
      <p:sp>
        <p:nvSpPr>
          <p:cNvPr id="2" name="Text Placeholder 56">
            <a:extLst>
              <a:ext uri="{FF2B5EF4-FFF2-40B4-BE49-F238E27FC236}">
                <a16:creationId xmlns:a16="http://schemas.microsoft.com/office/drawing/2014/main" id="{F8566C3D-8322-E9DB-0CA8-06F3E5839FBB}"/>
              </a:ext>
            </a:extLst>
          </p:cNvPr>
          <p:cNvSpPr txBox="1">
            <a:spLocks/>
          </p:cNvSpPr>
          <p:nvPr/>
        </p:nvSpPr>
        <p:spPr>
          <a:xfrm>
            <a:off x="268288" y="3840480"/>
            <a:ext cx="2002535" cy="1731243"/>
          </a:xfrm>
          <a:prstGeom prst="rect">
            <a:avLst/>
          </a:prstGeom>
        </p:spPr>
        <p:txBody>
          <a:bodyPr wrap="square" lIns="0" tIns="0" rIns="0" bIns="0" anchor="b"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s-ES_tradnl" sz="13000" b="1" i="0" kern="1200" spc="-100" baseline="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2500"/>
              <a:t>63</a:t>
            </a:r>
          </a:p>
        </p:txBody>
      </p:sp>
      <p:sp>
        <p:nvSpPr>
          <p:cNvPr id="3" name="Text Placeholder 57">
            <a:extLst>
              <a:ext uri="{FF2B5EF4-FFF2-40B4-BE49-F238E27FC236}">
                <a16:creationId xmlns:a16="http://schemas.microsoft.com/office/drawing/2014/main" id="{C8A546E8-6422-EB01-E02D-AACACF60C434}"/>
              </a:ext>
            </a:extLst>
          </p:cNvPr>
          <p:cNvSpPr txBox="1">
            <a:spLocks/>
          </p:cNvSpPr>
          <p:nvPr/>
        </p:nvSpPr>
        <p:spPr>
          <a:xfrm>
            <a:off x="2080163" y="4389120"/>
            <a:ext cx="454914" cy="941388"/>
          </a:xfrm>
          <a:prstGeom prst="rect">
            <a:avLst/>
          </a:prstGeom>
        </p:spPr>
        <p:txBody>
          <a:bodyPr lIns="0" tIns="0" rIns="0" bIns="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lang="en-US" sz="4400" b="1"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a:t>
            </a:r>
          </a:p>
        </p:txBody>
      </p:sp>
    </p:spTree>
    <p:extLst>
      <p:ext uri="{BB962C8B-B14F-4D97-AF65-F5344CB8AC3E}">
        <p14:creationId xmlns:p14="http://schemas.microsoft.com/office/powerpoint/2010/main" val="3976038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88">
            <a:extLst>
              <a:ext uri="{FF2B5EF4-FFF2-40B4-BE49-F238E27FC236}">
                <a16:creationId xmlns:a16="http://schemas.microsoft.com/office/drawing/2014/main" id="{77FC78AA-6787-8CE9-82CF-7B600DFB9F3A}"/>
              </a:ext>
            </a:extLst>
          </p:cNvPr>
          <p:cNvSpPr/>
          <p:nvPr/>
        </p:nvSpPr>
        <p:spPr>
          <a:xfrm>
            <a:off x="3532632" y="3841064"/>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6.5x</a:t>
            </a:r>
          </a:p>
        </p:txBody>
      </p:sp>
      <p:sp>
        <p:nvSpPr>
          <p:cNvPr id="19" name="Rounded Rectangle 88">
            <a:extLst>
              <a:ext uri="{FF2B5EF4-FFF2-40B4-BE49-F238E27FC236}">
                <a16:creationId xmlns:a16="http://schemas.microsoft.com/office/drawing/2014/main" id="{3CA8AA3B-B9E8-C7E5-197B-40DA8399686F}"/>
              </a:ext>
            </a:extLst>
          </p:cNvPr>
          <p:cNvSpPr/>
          <p:nvPr/>
        </p:nvSpPr>
        <p:spPr>
          <a:xfrm>
            <a:off x="7865478" y="3841064"/>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US" sz="1400" b="1">
                <a:latin typeface="Arial" panose="020B0604020202020204" pitchFamily="34" charset="0"/>
                <a:cs typeface="Arial" panose="020B0604020202020204" pitchFamily="34" charset="0"/>
              </a:rPr>
              <a:t>6.5x</a:t>
            </a:r>
            <a:endParaRPr kumimoji="0" lang="en-US" sz="1000" b="1"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0" name="Rounded Rectangle 88">
            <a:extLst>
              <a:ext uri="{FF2B5EF4-FFF2-40B4-BE49-F238E27FC236}">
                <a16:creationId xmlns:a16="http://schemas.microsoft.com/office/drawing/2014/main" id="{CB6D5DBA-240B-4D13-A40B-64B194BB8776}"/>
              </a:ext>
            </a:extLst>
          </p:cNvPr>
          <p:cNvSpPr/>
          <p:nvPr/>
        </p:nvSpPr>
        <p:spPr>
          <a:xfrm>
            <a:off x="4976914" y="3841064"/>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6.5x</a:t>
            </a:r>
            <a:endParaRPr kumimoji="0" lang="en-US" sz="1000" b="1"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1" name="Rounded Rectangle 88">
            <a:extLst>
              <a:ext uri="{FF2B5EF4-FFF2-40B4-BE49-F238E27FC236}">
                <a16:creationId xmlns:a16="http://schemas.microsoft.com/office/drawing/2014/main" id="{307B1CE3-DEB5-9991-F7FF-368CC85EF5E5}"/>
              </a:ext>
            </a:extLst>
          </p:cNvPr>
          <p:cNvSpPr/>
          <p:nvPr/>
        </p:nvSpPr>
        <p:spPr>
          <a:xfrm>
            <a:off x="10754042" y="3841064"/>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5x</a:t>
            </a:r>
            <a:endParaRPr kumimoji="0" lang="en-US" sz="1000" b="1"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23" name="Rounded Rectangle 88">
            <a:extLst>
              <a:ext uri="{FF2B5EF4-FFF2-40B4-BE49-F238E27FC236}">
                <a16:creationId xmlns:a16="http://schemas.microsoft.com/office/drawing/2014/main" id="{7C34FE44-40A3-83E9-675B-1BC4B0E78380}"/>
              </a:ext>
            </a:extLst>
          </p:cNvPr>
          <p:cNvSpPr/>
          <p:nvPr/>
        </p:nvSpPr>
        <p:spPr>
          <a:xfrm>
            <a:off x="9309760" y="3841064"/>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5x</a:t>
            </a:r>
            <a:endParaRPr kumimoji="0" lang="en-US" sz="1000" b="1" u="none" strike="noStrike" kern="1200" cap="none" spc="0" normalizeH="0" baseline="0" noProof="0">
              <a:ln>
                <a:noFill/>
              </a:ln>
              <a:effectLst/>
              <a:uLnTx/>
              <a:uFillTx/>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a16="http://schemas.microsoft.com/office/drawing/2014/main" id="{F768171D-A6B8-C7E9-6A67-0A771C85EEF2}"/>
              </a:ext>
            </a:extLst>
          </p:cNvPr>
          <p:cNvSpPr>
            <a:spLocks noGrp="1"/>
          </p:cNvSpPr>
          <p:nvPr>
            <p:ph type="body" sz="quarter" idx="13"/>
          </p:nvPr>
        </p:nvSpPr>
        <p:spPr>
          <a:xfrm>
            <a:off x="274320" y="2514600"/>
            <a:ext cx="4792630" cy="443198"/>
          </a:xfrm>
        </p:spPr>
        <p:txBody>
          <a:bodyPr/>
          <a:lstStyle/>
          <a:p>
            <a:pPr marL="0" indent="0">
              <a:buNone/>
            </a:pPr>
            <a:r>
              <a:rPr lang="en-US"/>
              <a:t>On addressing each </a:t>
            </a:r>
            <a:r>
              <a:rPr lang="en-US" b="1"/>
              <a:t>societal issue</a:t>
            </a:r>
            <a:r>
              <a:rPr lang="en-US"/>
              <a:t>, </a:t>
            </a:r>
            <a:br>
              <a:rPr lang="en-US"/>
            </a:br>
            <a:r>
              <a:rPr lang="en-US"/>
              <a:t>business is</a:t>
            </a:r>
          </a:p>
        </p:txBody>
      </p:sp>
      <p:sp>
        <p:nvSpPr>
          <p:cNvPr id="7" name="Text Placeholder 6">
            <a:extLst>
              <a:ext uri="{FF2B5EF4-FFF2-40B4-BE49-F238E27FC236}">
                <a16:creationId xmlns:a16="http://schemas.microsoft.com/office/drawing/2014/main" id="{BA8A035E-B794-11AC-E8D6-03A0F36214F6}"/>
              </a:ext>
            </a:extLst>
          </p:cNvPr>
          <p:cNvSpPr>
            <a:spLocks noGrp="1"/>
          </p:cNvSpPr>
          <p:nvPr>
            <p:ph type="body" sz="quarter" idx="10"/>
          </p:nvPr>
        </p:nvSpPr>
        <p:spPr>
          <a:xfrm>
            <a:off x="271404" y="621792"/>
            <a:ext cx="11653896" cy="332399"/>
          </a:xfrm>
        </p:spPr>
        <p:txBody>
          <a:bodyPr lIns="0" tIns="0" rIns="0" bIns="0"/>
          <a:lstStyle/>
          <a:p>
            <a:pPr>
              <a:buNone/>
            </a:pPr>
            <a:r>
              <a:rPr lang="en-US"/>
              <a:t>Want More Societal Engagement from Business, Not Less</a:t>
            </a:r>
          </a:p>
        </p:txBody>
      </p:sp>
      <p:sp>
        <p:nvSpPr>
          <p:cNvPr id="8" name="Text Placeholder 7">
            <a:extLst>
              <a:ext uri="{FF2B5EF4-FFF2-40B4-BE49-F238E27FC236}">
                <a16:creationId xmlns:a16="http://schemas.microsoft.com/office/drawing/2014/main" id="{7DA055B4-FED0-AED5-A8E1-C6A4BCF18441}"/>
              </a:ext>
            </a:extLst>
          </p:cNvPr>
          <p:cNvSpPr>
            <a:spLocks noGrp="1"/>
          </p:cNvSpPr>
          <p:nvPr>
            <p:ph type="body" sz="quarter" idx="11"/>
          </p:nvPr>
        </p:nvSpPr>
        <p:spPr/>
        <p:txBody>
          <a:bodyPr/>
          <a:lstStyle/>
          <a:p>
            <a:pPr marL="0" indent="0">
              <a:buNone/>
            </a:pPr>
            <a:r>
              <a:rPr lang="en-US"/>
              <a:t>Percent who say</a:t>
            </a:r>
          </a:p>
        </p:txBody>
      </p:sp>
      <p:sp>
        <p:nvSpPr>
          <p:cNvPr id="4" name="Text Placeholder 3">
            <a:extLst>
              <a:ext uri="{FF2B5EF4-FFF2-40B4-BE49-F238E27FC236}">
                <a16:creationId xmlns:a16="http://schemas.microsoft.com/office/drawing/2014/main" id="{5BFC9341-B137-9C81-D2DA-179F261BE6F2}"/>
              </a:ext>
            </a:extLst>
          </p:cNvPr>
          <p:cNvSpPr>
            <a:spLocks noGrp="1"/>
          </p:cNvSpPr>
          <p:nvPr>
            <p:ph type="body" sz="quarter" idx="12"/>
          </p:nvPr>
        </p:nvSpPr>
        <p:spPr>
          <a:xfrm>
            <a:off x="271404" y="6217920"/>
            <a:ext cx="10396596" cy="332399"/>
          </a:xfrm>
        </p:spPr>
        <p:txBody>
          <a:bodyPr anchor="t">
            <a:noAutofit/>
          </a:bodyPr>
          <a:lstStyle/>
          <a:p>
            <a:pPr marL="0" indent="0">
              <a:lnSpc>
                <a:spcPct val="100000"/>
              </a:lnSpc>
              <a:buNone/>
            </a:pPr>
            <a:r>
              <a:rPr lang="en-US" b="1">
                <a:ea typeface="Inter Tight Medium" pitchFamily="2" charset="0"/>
              </a:rPr>
              <a:t>2023 Edelman Trust Barometer. </a:t>
            </a:r>
            <a:r>
              <a:rPr lang="en-US" noProof="0"/>
              <a:t>BUS_BND. Think about business as an institution, and its current level of engagement in addressing societal needs and issues. When it comes to each of the following areas, please indicate if you think business is going too far and overstepping what it should be doing, is doing just the right amount in regard to this activity, or is not going far enough in its actions and should be doing more. 3-point scale; code 3, </a:t>
            </a:r>
            <a:r>
              <a:rPr lang="en-US"/>
              <a:t>“</a:t>
            </a:r>
            <a:r>
              <a:rPr lang="en-US" noProof="0"/>
              <a:t>not doing enough”; code 1, “overstepping”. General population, 27-mkt avg. The multipliers are rounded to the nearest .5.</a:t>
            </a:r>
            <a:endParaRPr lang="en-US"/>
          </a:p>
        </p:txBody>
      </p:sp>
      <p:sp>
        <p:nvSpPr>
          <p:cNvPr id="26" name="Rounded Rectangle 88">
            <a:extLst>
              <a:ext uri="{FF2B5EF4-FFF2-40B4-BE49-F238E27FC236}">
                <a16:creationId xmlns:a16="http://schemas.microsoft.com/office/drawing/2014/main" id="{D40A43CC-5A30-5D41-5F2F-735E8DAD4401}"/>
              </a:ext>
            </a:extLst>
          </p:cNvPr>
          <p:cNvSpPr/>
          <p:nvPr/>
        </p:nvSpPr>
        <p:spPr>
          <a:xfrm>
            <a:off x="6421196" y="3841064"/>
            <a:ext cx="640080" cy="320040"/>
          </a:xfrm>
          <a:prstGeom prst="roundRect">
            <a:avLst>
              <a:gd name="adj" fmla="val 50000"/>
            </a:avLst>
          </a:prstGeom>
          <a:solidFill>
            <a:schemeClr val="bg1"/>
          </a:solidFill>
          <a:ln w="9525">
            <a:solidFill>
              <a:schemeClr val="tx1"/>
            </a:solidFill>
          </a:ln>
          <a:effectLst/>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cs typeface="Arial" panose="020B0604020202020204" pitchFamily="34" charset="0"/>
              </a:rPr>
              <a:t>6.5x</a:t>
            </a:r>
          </a:p>
        </p:txBody>
      </p:sp>
      <p:sp>
        <p:nvSpPr>
          <p:cNvPr id="2" name="Rectangle 1">
            <a:extLst>
              <a:ext uri="{FF2B5EF4-FFF2-40B4-BE49-F238E27FC236}">
                <a16:creationId xmlns:a16="http://schemas.microsoft.com/office/drawing/2014/main" id="{AC6D4BDB-0195-D1DB-B3B4-9A3CA78832F2}"/>
              </a:ext>
            </a:extLst>
          </p:cNvPr>
          <p:cNvSpPr/>
          <p:nvPr/>
        </p:nvSpPr>
        <p:spPr>
          <a:xfrm>
            <a:off x="657515" y="3820633"/>
            <a:ext cx="2340306" cy="353943"/>
          </a:xfrm>
          <a:prstGeom prst="rect">
            <a:avLst/>
          </a:prstGeom>
        </p:spPr>
        <p:txBody>
          <a:bodyPr wrap="square" lIns="0" tIns="0" rIns="0" bIns="0" anchor="ctr">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200" u="none" strike="noStrike" kern="1200" cap="none" spc="0" normalizeH="0" baseline="0" noProof="0">
                <a:ln>
                  <a:noFill/>
                </a:ln>
                <a:effectLst/>
                <a:uLnTx/>
                <a:uFillTx/>
                <a:latin typeface="Arial" panose="020B0604020202020204" pitchFamily="34" charset="0"/>
                <a:ea typeface="Inter Tight SemiBold" pitchFamily="2" charset="0"/>
                <a:cs typeface="Arial" panose="020B0604020202020204" pitchFamily="34" charset="0"/>
              </a:rPr>
              <a:t>Multiplier</a:t>
            </a:r>
            <a:br>
              <a:rPr kumimoji="0" lang="en-US" sz="1200" u="none" strike="noStrike" kern="1200" cap="none" spc="0" normalizeH="0" baseline="0" noProof="0">
                <a:ln>
                  <a:noFill/>
                </a:ln>
                <a:effectLst/>
                <a:uLnTx/>
                <a:uFillTx/>
                <a:latin typeface="Arial" panose="020B0604020202020204" pitchFamily="34" charset="0"/>
                <a:ea typeface="Inter Tight SemiBold" pitchFamily="2" charset="0"/>
                <a:cs typeface="Arial" panose="020B0604020202020204" pitchFamily="34" charset="0"/>
              </a:rPr>
            </a:br>
            <a:r>
              <a:rPr lang="en-US" sz="1100">
                <a:latin typeface="Arial" panose="020B0604020202020204" pitchFamily="34" charset="0"/>
                <a:ea typeface="Inter Tight Light" pitchFamily="2" charset="0"/>
                <a:cs typeface="Arial" panose="020B0604020202020204" pitchFamily="34" charset="0"/>
              </a:rPr>
              <a:t>not </a:t>
            </a:r>
            <a:r>
              <a:rPr kumimoji="0" lang="en-US" sz="11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doing enough vs overstepping</a:t>
            </a:r>
            <a:endParaRPr kumimoji="0" lang="en-US" sz="12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endParaRPr>
          </a:p>
        </p:txBody>
      </p:sp>
      <p:graphicFrame>
        <p:nvGraphicFramePr>
          <p:cNvPr id="29" name="Chart 28">
            <a:extLst>
              <a:ext uri="{FF2B5EF4-FFF2-40B4-BE49-F238E27FC236}">
                <a16:creationId xmlns:a16="http://schemas.microsoft.com/office/drawing/2014/main" id="{017BC0EC-1367-EFD0-C29C-31CA89B3DB6F}"/>
              </a:ext>
            </a:extLst>
          </p:cNvPr>
          <p:cNvGraphicFramePr/>
          <p:nvPr>
            <p:extLst>
              <p:ext uri="{D42A27DB-BD31-4B8C-83A1-F6EECF244321}">
                <p14:modId xmlns:p14="http://schemas.microsoft.com/office/powerpoint/2010/main" val="4043285983"/>
              </p:ext>
            </p:extLst>
          </p:nvPr>
        </p:nvGraphicFramePr>
        <p:xfrm>
          <a:off x="2997821" y="3092850"/>
          <a:ext cx="8927479" cy="2707759"/>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Group 8">
            <a:extLst>
              <a:ext uri="{FF2B5EF4-FFF2-40B4-BE49-F238E27FC236}">
                <a16:creationId xmlns:a16="http://schemas.microsoft.com/office/drawing/2014/main" id="{52BA3916-3627-2543-14E2-18E05CA934C3}"/>
              </a:ext>
            </a:extLst>
          </p:cNvPr>
          <p:cNvGrpSpPr/>
          <p:nvPr/>
        </p:nvGrpSpPr>
        <p:grpSpPr>
          <a:xfrm>
            <a:off x="262988" y="3183964"/>
            <a:ext cx="2176509" cy="318424"/>
            <a:chOff x="1501781" y="2559508"/>
            <a:chExt cx="1978643" cy="289476"/>
          </a:xfrm>
        </p:grpSpPr>
        <p:sp>
          <p:nvSpPr>
            <p:cNvPr id="24" name="object 50">
              <a:extLst>
                <a:ext uri="{FF2B5EF4-FFF2-40B4-BE49-F238E27FC236}">
                  <a16:creationId xmlns:a16="http://schemas.microsoft.com/office/drawing/2014/main" id="{E8501C76-A1CA-BF57-485D-3C62B64AEEFE}"/>
                </a:ext>
              </a:extLst>
            </p:cNvPr>
            <p:cNvSpPr txBox="1"/>
            <p:nvPr/>
          </p:nvSpPr>
          <p:spPr>
            <a:xfrm>
              <a:off x="1501781" y="2709086"/>
              <a:ext cx="1263311" cy="139898"/>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0">
                  <a:latin typeface="Arial" panose="020B0604020202020204" pitchFamily="34" charset="0"/>
                  <a:ea typeface="Inter Tight Light" pitchFamily="2" charset="0"/>
                  <a:cs typeface="Arial" panose="020B0604020202020204" pitchFamily="34" charset="0"/>
                </a:rPr>
                <a:t>n</a:t>
              </a:r>
              <a:r>
                <a:rPr kumimoji="0" lang="en-US" sz="1000" u="none" strike="noStrike" kern="0" cap="none" spc="0" normalizeH="0" baseline="0" noProof="0" err="1">
                  <a:ln>
                    <a:noFill/>
                  </a:ln>
                  <a:effectLst/>
                  <a:uLnTx/>
                  <a:uFillTx/>
                  <a:latin typeface="Arial" panose="020B0604020202020204" pitchFamily="34" charset="0"/>
                  <a:ea typeface="Inter Tight Light" pitchFamily="2" charset="0"/>
                  <a:cs typeface="Arial" panose="020B0604020202020204" pitchFamily="34" charset="0"/>
                </a:rPr>
                <a:t>ot</a:t>
              </a:r>
              <a:r>
                <a:rPr kumimoji="0" lang="en-US" sz="1000" u="none" strike="noStrike" kern="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 doing enough</a:t>
              </a:r>
              <a:endParaRPr kumimoji="0" sz="1000" u="none" strike="noStrike" kern="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endParaRPr>
            </a:p>
          </p:txBody>
        </p:sp>
        <p:sp>
          <p:nvSpPr>
            <p:cNvPr id="25" name="object 51">
              <a:extLst>
                <a:ext uri="{FF2B5EF4-FFF2-40B4-BE49-F238E27FC236}">
                  <a16:creationId xmlns:a16="http://schemas.microsoft.com/office/drawing/2014/main" id="{57353198-94EC-DC32-9ABA-A8A049C10759}"/>
                </a:ext>
              </a:extLst>
            </p:cNvPr>
            <p:cNvSpPr txBox="1"/>
            <p:nvPr/>
          </p:nvSpPr>
          <p:spPr>
            <a:xfrm>
              <a:off x="2661037" y="2709085"/>
              <a:ext cx="819387" cy="139898"/>
            </a:xfrm>
            <a:prstGeom prst="rect">
              <a:avLst/>
            </a:prstGeom>
          </p:spPr>
          <p:txBody>
            <a:bodyPr vert="horz"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kern="0">
                  <a:latin typeface="Arial" panose="020B0604020202020204" pitchFamily="34" charset="0"/>
                  <a:ea typeface="Inter Tight Light" pitchFamily="2" charset="0"/>
                  <a:cs typeface="Arial" panose="020B0604020202020204" pitchFamily="34" charset="0"/>
                </a:rPr>
                <a:t>o</a:t>
              </a:r>
              <a:r>
                <a:rPr kumimoji="0" lang="en-US" sz="1000" u="none" strike="noStrike" kern="0" cap="none" spc="0" normalizeH="0" baseline="0" noProof="0" err="1">
                  <a:ln>
                    <a:noFill/>
                  </a:ln>
                  <a:effectLst/>
                  <a:uLnTx/>
                  <a:uFillTx/>
                  <a:latin typeface="Arial" panose="020B0604020202020204" pitchFamily="34" charset="0"/>
                  <a:ea typeface="Inter Tight Light" pitchFamily="2" charset="0"/>
                  <a:cs typeface="Arial" panose="020B0604020202020204" pitchFamily="34" charset="0"/>
                </a:rPr>
                <a:t>verstepping</a:t>
              </a:r>
              <a:endParaRPr kumimoji="0" sz="1000" u="none" strike="noStrike" kern="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endParaRPr>
            </a:p>
          </p:txBody>
        </p:sp>
        <p:sp>
          <p:nvSpPr>
            <p:cNvPr id="27" name="Rectangle 26">
              <a:extLst>
                <a:ext uri="{FF2B5EF4-FFF2-40B4-BE49-F238E27FC236}">
                  <a16:creationId xmlns:a16="http://schemas.microsoft.com/office/drawing/2014/main" id="{768D132D-DBE3-B21D-4A03-F7FEBEFACA35}"/>
                </a:ext>
              </a:extLst>
            </p:cNvPr>
            <p:cNvSpPr/>
            <p:nvPr/>
          </p:nvSpPr>
          <p:spPr>
            <a:xfrm>
              <a:off x="2661039" y="2559508"/>
              <a:ext cx="124691" cy="1246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8" name="Rectangle 27">
              <a:extLst>
                <a:ext uri="{FF2B5EF4-FFF2-40B4-BE49-F238E27FC236}">
                  <a16:creationId xmlns:a16="http://schemas.microsoft.com/office/drawing/2014/main" id="{970FFB1D-E358-6D1C-B349-E1DB09AEBD7D}"/>
                </a:ext>
              </a:extLst>
            </p:cNvPr>
            <p:cNvSpPr/>
            <p:nvPr/>
          </p:nvSpPr>
          <p:spPr>
            <a:xfrm>
              <a:off x="1501783" y="2559508"/>
              <a:ext cx="124691" cy="12469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30" name="Straight Connector 29">
              <a:extLst>
                <a:ext uri="{FF2B5EF4-FFF2-40B4-BE49-F238E27FC236}">
                  <a16:creationId xmlns:a16="http://schemas.microsoft.com/office/drawing/2014/main" id="{75734539-0DC7-6499-6A7D-8BD1DA09B4A4}"/>
                </a:ext>
              </a:extLst>
            </p:cNvPr>
            <p:cNvCxnSpPr>
              <a:cxnSpLocks/>
              <a:stCxn id="28" idx="3"/>
              <a:endCxn id="27" idx="1"/>
            </p:cNvCxnSpPr>
            <p:nvPr/>
          </p:nvCxnSpPr>
          <p:spPr>
            <a:xfrm>
              <a:off x="1626474" y="2621853"/>
              <a:ext cx="103456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5" name="object 8">
            <a:extLst>
              <a:ext uri="{FF2B5EF4-FFF2-40B4-BE49-F238E27FC236}">
                <a16:creationId xmlns:a16="http://schemas.microsoft.com/office/drawing/2014/main" id="{E1723ABE-3596-DC82-48B4-DB8F225F0361}"/>
              </a:ext>
            </a:extLst>
          </p:cNvPr>
          <p:cNvSpPr/>
          <p:nvPr/>
        </p:nvSpPr>
        <p:spPr>
          <a:xfrm>
            <a:off x="277936" y="2104001"/>
            <a:ext cx="782650"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0" cap="none" spc="0"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27</a:t>
            </a:r>
          </a:p>
        </p:txBody>
      </p:sp>
    </p:spTree>
    <p:extLst>
      <p:ext uri="{BB962C8B-B14F-4D97-AF65-F5344CB8AC3E}">
        <p14:creationId xmlns:p14="http://schemas.microsoft.com/office/powerpoint/2010/main" val="824027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2FDC8DBA-E851-5A4C-D54C-1A8D322538B2}"/>
              </a:ext>
            </a:extLst>
          </p:cNvPr>
          <p:cNvGraphicFramePr>
            <a:graphicFrameLocks noGrp="1"/>
          </p:cNvGraphicFramePr>
          <p:nvPr>
            <p:extLst>
              <p:ext uri="{D42A27DB-BD31-4B8C-83A1-F6EECF244321}">
                <p14:modId xmlns:p14="http://schemas.microsoft.com/office/powerpoint/2010/main" val="2312040999"/>
              </p:ext>
            </p:extLst>
          </p:nvPr>
        </p:nvGraphicFramePr>
        <p:xfrm>
          <a:off x="271404" y="2295182"/>
          <a:ext cx="11646278" cy="3639881"/>
        </p:xfrm>
        <a:graphic>
          <a:graphicData uri="http://schemas.openxmlformats.org/drawingml/2006/table">
            <a:tbl>
              <a:tblPr/>
              <a:tblGrid>
                <a:gridCol w="6600590">
                  <a:extLst>
                    <a:ext uri="{9D8B030D-6E8A-4147-A177-3AD203B41FA5}">
                      <a16:colId xmlns:a16="http://schemas.microsoft.com/office/drawing/2014/main" val="20001"/>
                    </a:ext>
                  </a:extLst>
                </a:gridCol>
                <a:gridCol w="1907701">
                  <a:extLst>
                    <a:ext uri="{9D8B030D-6E8A-4147-A177-3AD203B41FA5}">
                      <a16:colId xmlns:a16="http://schemas.microsoft.com/office/drawing/2014/main" val="999863007"/>
                    </a:ext>
                  </a:extLst>
                </a:gridCol>
                <a:gridCol w="3137987">
                  <a:extLst>
                    <a:ext uri="{9D8B030D-6E8A-4147-A177-3AD203B41FA5}">
                      <a16:colId xmlns:a16="http://schemas.microsoft.com/office/drawing/2014/main" val="1557008625"/>
                    </a:ext>
                  </a:extLst>
                </a:gridCol>
              </a:tblGrid>
              <a:tr h="439481">
                <a:tc>
                  <a:txBody>
                    <a:bodyPr/>
                    <a:lstStyle/>
                    <a:p>
                      <a:pPr algn="l" rtl="0" fontAlgn="b"/>
                      <a:r>
                        <a:rPr lang="en-US" sz="1200" b="0" i="0" u="none" strike="noStrike">
                          <a:solidFill>
                            <a:srgbClr val="000000"/>
                          </a:solidFill>
                          <a:effectLst/>
                          <a:latin typeface="+mj-lt"/>
                          <a:cs typeface="Arial" panose="020B0604020202020204" pitchFamily="34" charset="0"/>
                        </a:rPr>
                        <a:t> </a:t>
                      </a:r>
                      <a:endParaRPr lang="en-US" sz="1200" b="0" i="0" u="none" strike="noStrike" kern="1200">
                        <a:solidFill>
                          <a:srgbClr val="000000"/>
                        </a:solidFill>
                        <a:effectLst/>
                        <a:latin typeface="+mj-lt"/>
                        <a:ea typeface="+mn-ea"/>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endParaRPr lang="en-US" sz="1200" b="1" i="0" u="none" strike="noStrike" spc="0">
                        <a:solidFill>
                          <a:schemeClr val="tx1"/>
                        </a:solidFill>
                        <a:effectLst/>
                        <a:latin typeface="+mj-lt"/>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endParaRPr lang="en-US" sz="1200" b="1" i="0" u="none" strike="noStrike" spc="0">
                        <a:solidFill>
                          <a:schemeClr val="tx1"/>
                        </a:solidFill>
                        <a:effectLst/>
                        <a:latin typeface="+mj-lt"/>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0080">
                <a:tc>
                  <a:txBody>
                    <a:bodyPr/>
                    <a:lstStyle/>
                    <a:p>
                      <a:pPr algn="l" rtl="0" fontAlgn="ctr"/>
                      <a:r>
                        <a:rPr lang="en-US" sz="1400" b="1" i="0" kern="1200">
                          <a:solidFill>
                            <a:srgbClr val="000000"/>
                          </a:solidFill>
                          <a:latin typeface="Arial" panose="020B0604020202020204" pitchFamily="34" charset="0"/>
                          <a:ea typeface="+mn-ea"/>
                          <a:cs typeface="Arial" panose="020B0604020202020204" pitchFamily="34" charset="0"/>
                        </a:rPr>
                        <a:t>Treatment of employees</a:t>
                      </a:r>
                    </a:p>
                  </a:txBody>
                  <a:tcPr marR="4572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40080">
                <a:tc>
                  <a:txBody>
                    <a:bodyPr/>
                    <a:lstStyle/>
                    <a:p>
                      <a:pPr algn="l" rtl="0" fontAlgn="ctr"/>
                      <a:r>
                        <a:rPr lang="en-US" sz="1400" b="1" i="0" kern="1200">
                          <a:solidFill>
                            <a:srgbClr val="000000"/>
                          </a:solidFill>
                          <a:latin typeface="Arial" panose="020B0604020202020204" pitchFamily="34" charset="0"/>
                          <a:ea typeface="+mn-ea"/>
                          <a:cs typeface="Arial" panose="020B0604020202020204" pitchFamily="34" charset="0"/>
                        </a:rPr>
                        <a:t>Climate change</a:t>
                      </a:r>
                    </a:p>
                  </a:txBody>
                  <a:tcPr marR="4572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55876829"/>
                  </a:ext>
                </a:extLst>
              </a:tr>
              <a:tr h="640080">
                <a:tc>
                  <a:txBody>
                    <a:bodyPr/>
                    <a:lstStyle/>
                    <a:p>
                      <a:pPr algn="l" rtl="0" fontAlgn="ctr"/>
                      <a:r>
                        <a:rPr lang="en-US" sz="1400" b="1" i="0" kern="1200">
                          <a:solidFill>
                            <a:srgbClr val="000000"/>
                          </a:solidFill>
                          <a:latin typeface="Arial" panose="020B0604020202020204" pitchFamily="34" charset="0"/>
                          <a:ea typeface="+mn-ea"/>
                          <a:cs typeface="Arial" panose="020B0604020202020204" pitchFamily="34" charset="0"/>
                        </a:rPr>
                        <a:t>Discrimination</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2705622"/>
                  </a:ext>
                </a:extLst>
              </a:tr>
              <a:tr h="640080">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400" b="1" i="0" kern="1200">
                          <a:solidFill>
                            <a:srgbClr val="000000"/>
                          </a:solidFill>
                          <a:latin typeface="Arial" panose="020B0604020202020204" pitchFamily="34" charset="0"/>
                          <a:ea typeface="+mn-ea"/>
                          <a:cs typeface="Arial" panose="020B0604020202020204" pitchFamily="34" charset="0"/>
                        </a:rPr>
                        <a:t>Wealth gap</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5191032"/>
                  </a:ext>
                </a:extLst>
              </a:tr>
              <a:tr h="640080">
                <a:tc>
                  <a:txBody>
                    <a:bodyPr/>
                    <a:lstStyle/>
                    <a:p>
                      <a:pPr algn="l"/>
                      <a:r>
                        <a:rPr lang="en-US" sz="1400" b="1" i="0">
                          <a:solidFill>
                            <a:srgbClr val="000000"/>
                          </a:solidFill>
                          <a:latin typeface="Arial" panose="020B0604020202020204" pitchFamily="34" charset="0"/>
                          <a:cs typeface="Arial" panose="020B0604020202020204" pitchFamily="34" charset="0"/>
                        </a:rPr>
                        <a:t>Immigration</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8543982"/>
                  </a:ext>
                </a:extLst>
              </a:tr>
            </a:tbl>
          </a:graphicData>
        </a:graphic>
      </p:graphicFrame>
      <p:sp>
        <p:nvSpPr>
          <p:cNvPr id="22" name="Text Placeholder 21">
            <a:extLst>
              <a:ext uri="{FF2B5EF4-FFF2-40B4-BE49-F238E27FC236}">
                <a16:creationId xmlns:a16="http://schemas.microsoft.com/office/drawing/2014/main" id="{49111553-F352-E402-525F-EB2B89DD48B2}"/>
              </a:ext>
            </a:extLst>
          </p:cNvPr>
          <p:cNvSpPr>
            <a:spLocks noGrp="1"/>
          </p:cNvSpPr>
          <p:nvPr>
            <p:ph type="body" sz="quarter" idx="13"/>
          </p:nvPr>
        </p:nvSpPr>
        <p:spPr>
          <a:xfrm>
            <a:off x="274320" y="2097024"/>
            <a:ext cx="5188634" cy="443198"/>
          </a:xfrm>
        </p:spPr>
        <p:txBody>
          <a:bodyPr/>
          <a:lstStyle/>
          <a:p>
            <a:pPr marL="0" indent="0">
              <a:buNone/>
            </a:pPr>
            <a:r>
              <a:rPr lang="en-US"/>
              <a:t>I expect CEOs to take a public stand on this issue:</a:t>
            </a:r>
          </a:p>
        </p:txBody>
      </p:sp>
      <p:sp>
        <p:nvSpPr>
          <p:cNvPr id="19" name="Text Placeholder 18">
            <a:extLst>
              <a:ext uri="{FF2B5EF4-FFF2-40B4-BE49-F238E27FC236}">
                <a16:creationId xmlns:a16="http://schemas.microsoft.com/office/drawing/2014/main" id="{8D3CD025-817A-4C81-5546-27C13693369A}"/>
              </a:ext>
            </a:extLst>
          </p:cNvPr>
          <p:cNvSpPr>
            <a:spLocks noGrp="1"/>
          </p:cNvSpPr>
          <p:nvPr>
            <p:ph type="body" sz="quarter" idx="10"/>
          </p:nvPr>
        </p:nvSpPr>
        <p:spPr/>
        <p:txBody>
          <a:bodyPr lIns="0" tIns="0" rIns="0" bIns="0"/>
          <a:lstStyle/>
          <a:p>
            <a:pPr>
              <a:buNone/>
            </a:pPr>
            <a:r>
              <a:rPr lang="en-US"/>
              <a:t>CEOs Most Expected To Act on Employees, Climate, and Discrimination</a:t>
            </a:r>
          </a:p>
        </p:txBody>
      </p:sp>
      <p:sp>
        <p:nvSpPr>
          <p:cNvPr id="20" name="Text Placeholder 19">
            <a:extLst>
              <a:ext uri="{FF2B5EF4-FFF2-40B4-BE49-F238E27FC236}">
                <a16:creationId xmlns:a16="http://schemas.microsoft.com/office/drawing/2014/main" id="{DC07C807-1D84-FBCB-27F2-ABF323664F16}"/>
              </a:ext>
            </a:extLst>
          </p:cNvPr>
          <p:cNvSpPr>
            <a:spLocks noGrp="1"/>
          </p:cNvSpPr>
          <p:nvPr>
            <p:ph type="body" sz="quarter" idx="11"/>
          </p:nvPr>
        </p:nvSpPr>
        <p:spPr/>
        <p:txBody>
          <a:bodyPr/>
          <a:lstStyle/>
          <a:p>
            <a:pPr marL="0" indent="0">
              <a:buNone/>
            </a:pPr>
            <a:r>
              <a:rPr lang="en-US"/>
              <a:t>Percent who say</a:t>
            </a:r>
          </a:p>
        </p:txBody>
      </p:sp>
      <p:sp>
        <p:nvSpPr>
          <p:cNvPr id="21" name="Text Placeholder 20">
            <a:extLst>
              <a:ext uri="{FF2B5EF4-FFF2-40B4-BE49-F238E27FC236}">
                <a16:creationId xmlns:a16="http://schemas.microsoft.com/office/drawing/2014/main" id="{8FC9C127-AEA2-6BBB-6C0F-626BCD196C11}"/>
              </a:ext>
            </a:extLst>
          </p:cNvPr>
          <p:cNvSpPr>
            <a:spLocks noGrp="1"/>
          </p:cNvSpPr>
          <p:nvPr>
            <p:ph type="body" sz="quarter" idx="12"/>
          </p:nvPr>
        </p:nvSpPr>
        <p:spPr>
          <a:xfrm>
            <a:off x="271404" y="6217920"/>
            <a:ext cx="10396596" cy="221599"/>
          </a:xfrm>
        </p:spPr>
        <p:txBody>
          <a:bodyPr anchor="t">
            <a:noAutofit/>
          </a:bodyPr>
          <a:lstStyle/>
          <a:p>
            <a:pPr marL="0" indent="0">
              <a:lnSpc>
                <a:spcPct val="100000"/>
              </a:lnSpc>
              <a:buNone/>
            </a:pPr>
            <a:r>
              <a:rPr lang="en-US" b="1"/>
              <a:t>2023 Edelman Trust Barometer</a:t>
            </a:r>
            <a:r>
              <a:rPr lang="en-US"/>
              <a:t>. CEO_ISS_EXP. For each of the following issues, please indicate what you expect CEOs to do. 3-point scale; code 1, publicly take a stand; code 2, take a stand and use resources. Question asked of half of the sample. General population, 27-mkt avg. Data is rebased to exclude those that said, “don’t know,” and showing the sum of codes 1 and 2.</a:t>
            </a:r>
          </a:p>
        </p:txBody>
      </p:sp>
      <p:graphicFrame>
        <p:nvGraphicFramePr>
          <p:cNvPr id="24" name="Chart 23">
            <a:extLst>
              <a:ext uri="{FF2B5EF4-FFF2-40B4-BE49-F238E27FC236}">
                <a16:creationId xmlns:a16="http://schemas.microsoft.com/office/drawing/2014/main" id="{3470701F-257D-F8C9-25B3-48976F09796C}"/>
              </a:ext>
            </a:extLst>
          </p:cNvPr>
          <p:cNvGraphicFramePr/>
          <p:nvPr>
            <p:extLst>
              <p:ext uri="{D42A27DB-BD31-4B8C-83A1-F6EECF244321}">
                <p14:modId xmlns:p14="http://schemas.microsoft.com/office/powerpoint/2010/main" val="1496809464"/>
              </p:ext>
            </p:extLst>
          </p:nvPr>
        </p:nvGraphicFramePr>
        <p:xfrm>
          <a:off x="5059017" y="2736476"/>
          <a:ext cx="3909832" cy="3198587"/>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8">
            <a:extLst>
              <a:ext uri="{FF2B5EF4-FFF2-40B4-BE49-F238E27FC236}">
                <a16:creationId xmlns:a16="http://schemas.microsoft.com/office/drawing/2014/main" id="{E3320578-C4C8-63EB-CE90-969F7C0E344E}"/>
              </a:ext>
            </a:extLst>
          </p:cNvPr>
          <p:cNvSpPr/>
          <p:nvPr/>
        </p:nvSpPr>
        <p:spPr>
          <a:xfrm>
            <a:off x="5059017" y="2373606"/>
            <a:ext cx="782650" cy="228600"/>
          </a:xfrm>
          <a:prstGeom prst="rect">
            <a:avLst/>
          </a:prstGeom>
          <a:noFill/>
          <a:ln>
            <a:solidFill>
              <a:schemeClr val="tx1"/>
            </a:solidFill>
          </a:ln>
        </p:spPr>
        <p:txBody>
          <a:bodyPr wrap="square" lIns="0" tIns="0" rIns="0" bIns="0" rtlCol="0" anchor="ctr"/>
          <a:lstStyle/>
          <a:p>
            <a:pPr indent="0" algn="ctr" defTabSz="914400">
              <a:lnSpc>
                <a:spcPct val="90000"/>
              </a:lnSpc>
              <a:spcBef>
                <a:spcPts val="1000"/>
              </a:spcBef>
              <a:buFontTx/>
              <a:buNone/>
              <a:defRPr/>
            </a:pPr>
            <a:r>
              <a:rPr lang="en-US" sz="1000" b="1" kern="0">
                <a:solidFill>
                  <a:prstClr val="black"/>
                </a:solidFill>
                <a:latin typeface="Arial" panose="020B0604020202020204" pitchFamily="34" charset="0"/>
                <a:ea typeface="Inter Tight SemiBold" pitchFamily="2" charset="0"/>
                <a:cs typeface="Arial" panose="020B0604020202020204" pitchFamily="34" charset="0"/>
              </a:rPr>
              <a:t>GLOBAL 27</a:t>
            </a:r>
          </a:p>
        </p:txBody>
      </p:sp>
    </p:spTree>
    <p:extLst>
      <p:ext uri="{BB962C8B-B14F-4D97-AF65-F5344CB8AC3E}">
        <p14:creationId xmlns:p14="http://schemas.microsoft.com/office/powerpoint/2010/main" val="40166076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 name="Table 23">
            <a:extLst>
              <a:ext uri="{FF2B5EF4-FFF2-40B4-BE49-F238E27FC236}">
                <a16:creationId xmlns:a16="http://schemas.microsoft.com/office/drawing/2014/main" id="{63CB1E4A-D4C8-89B3-2E7D-31FC455714CD}"/>
              </a:ext>
            </a:extLst>
          </p:cNvPr>
          <p:cNvGraphicFramePr>
            <a:graphicFrameLocks noGrp="1"/>
          </p:cNvGraphicFramePr>
          <p:nvPr>
            <p:extLst>
              <p:ext uri="{D42A27DB-BD31-4B8C-83A1-F6EECF244321}">
                <p14:modId xmlns:p14="http://schemas.microsoft.com/office/powerpoint/2010/main" val="3265780056"/>
              </p:ext>
            </p:extLst>
          </p:nvPr>
        </p:nvGraphicFramePr>
        <p:xfrm>
          <a:off x="3540152" y="3377709"/>
          <a:ext cx="8154101" cy="1143000"/>
        </p:xfrm>
        <a:graphic>
          <a:graphicData uri="http://schemas.openxmlformats.org/drawingml/2006/table">
            <a:tbl>
              <a:tblPr/>
              <a:tblGrid>
                <a:gridCol w="1799571">
                  <a:extLst>
                    <a:ext uri="{9D8B030D-6E8A-4147-A177-3AD203B41FA5}">
                      <a16:colId xmlns:a16="http://schemas.microsoft.com/office/drawing/2014/main" val="699833915"/>
                    </a:ext>
                  </a:extLst>
                </a:gridCol>
                <a:gridCol w="1462067">
                  <a:extLst>
                    <a:ext uri="{9D8B030D-6E8A-4147-A177-3AD203B41FA5}">
                      <a16:colId xmlns:a16="http://schemas.microsoft.com/office/drawing/2014/main" val="1472098378"/>
                    </a:ext>
                  </a:extLst>
                </a:gridCol>
                <a:gridCol w="1630821">
                  <a:extLst>
                    <a:ext uri="{9D8B030D-6E8A-4147-A177-3AD203B41FA5}">
                      <a16:colId xmlns:a16="http://schemas.microsoft.com/office/drawing/2014/main" val="1486925194"/>
                    </a:ext>
                  </a:extLst>
                </a:gridCol>
                <a:gridCol w="1630821">
                  <a:extLst>
                    <a:ext uri="{9D8B030D-6E8A-4147-A177-3AD203B41FA5}">
                      <a16:colId xmlns:a16="http://schemas.microsoft.com/office/drawing/2014/main" val="363837861"/>
                    </a:ext>
                  </a:extLst>
                </a:gridCol>
                <a:gridCol w="1630821">
                  <a:extLst>
                    <a:ext uri="{9D8B030D-6E8A-4147-A177-3AD203B41FA5}">
                      <a16:colId xmlns:a16="http://schemas.microsoft.com/office/drawing/2014/main" val="682572879"/>
                    </a:ext>
                  </a:extLst>
                </a:gridCol>
              </a:tblGrid>
              <a:tr h="1143000">
                <a:tc>
                  <a:txBody>
                    <a:bodyPr/>
                    <a:lstStyle/>
                    <a:p>
                      <a:pPr marL="0" algn="ctr" defTabSz="914377" rtl="0" eaLnBrk="1" fontAlgn="ctr" latinLnBrk="0" hangingPunct="1"/>
                      <a:r>
                        <a:rPr lang="en-US" sz="1400" b="0" i="0" u="none" strike="noStrike" kern="1200">
                          <a:solidFill>
                            <a:srgbClr val="000000"/>
                          </a:solidFill>
                          <a:effectLst/>
                          <a:latin typeface="Arial" panose="020B0604020202020204" pitchFamily="34" charset="0"/>
                          <a:ea typeface="+mn-ea"/>
                          <a:cs typeface="Arial" panose="020B0604020202020204" pitchFamily="34" charset="0"/>
                        </a:rPr>
                        <a:t>Government and business working</a:t>
                      </a:r>
                      <a:br>
                        <a:rPr lang="en-US" sz="1400" b="0" i="0" u="none" strike="noStrike" kern="1200">
                          <a:solidFill>
                            <a:srgbClr val="000000"/>
                          </a:solidFill>
                          <a:effectLst/>
                          <a:latin typeface="Arial" panose="020B0604020202020204" pitchFamily="34" charset="0"/>
                          <a:ea typeface="+mn-ea"/>
                          <a:cs typeface="Arial" panose="020B0604020202020204" pitchFamily="34" charset="0"/>
                        </a:rPr>
                      </a:br>
                      <a:r>
                        <a:rPr lang="en-US" sz="1400" b="0" i="0" u="none" strike="noStrike" kern="1200">
                          <a:solidFill>
                            <a:srgbClr val="000000"/>
                          </a:solidFill>
                          <a:effectLst/>
                          <a:latin typeface="Arial" panose="020B0604020202020204" pitchFamily="34" charset="0"/>
                          <a:ea typeface="+mn-ea"/>
                          <a:cs typeface="Arial" panose="020B0604020202020204" pitchFamily="34" charset="0"/>
                        </a:rPr>
                        <a:t>in </a:t>
                      </a:r>
                      <a:r>
                        <a:rPr lang="en-US" sz="1400" b="1" i="0" u="none" strike="noStrike" kern="1200">
                          <a:solidFill>
                            <a:srgbClr val="000000"/>
                          </a:solidFill>
                          <a:effectLst/>
                          <a:latin typeface="Arial" panose="020B0604020202020204" pitchFamily="34" charset="0"/>
                          <a:ea typeface="+mn-ea"/>
                          <a:cs typeface="Arial" panose="020B0604020202020204" pitchFamily="34" charset="0"/>
                        </a:rPr>
                        <a:t>partnership</a:t>
                      </a: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endParaRPr lang="en-US" sz="1100" b="0" i="0" u="none" strike="noStrike" kern="1200">
                        <a:solidFill>
                          <a:srgbClr val="000000"/>
                        </a:solidFill>
                        <a:effectLst/>
                        <a:latin typeface="+mj-lt"/>
                        <a:ea typeface="+mn-ea"/>
                        <a:cs typeface="+mn-cs"/>
                      </a:endParaRP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0" i="0" u="none" strike="noStrike" kern="1200">
                          <a:solidFill>
                            <a:srgbClr val="000000"/>
                          </a:solidFill>
                          <a:effectLst/>
                          <a:latin typeface="Arial" panose="020B0604020202020204" pitchFamily="34" charset="0"/>
                          <a:ea typeface="+mn-ea"/>
                          <a:cs typeface="Arial" panose="020B0604020202020204" pitchFamily="34" charset="0"/>
                        </a:rPr>
                        <a:t>Both working </a:t>
                      </a:r>
                      <a:r>
                        <a:rPr lang="en-US" sz="1400" b="1" i="0" u="none" strike="noStrike" kern="1200">
                          <a:solidFill>
                            <a:srgbClr val="000000"/>
                          </a:solidFill>
                          <a:effectLst/>
                          <a:latin typeface="Arial" panose="020B0604020202020204" pitchFamily="34" charset="0"/>
                          <a:ea typeface="+mn-ea"/>
                          <a:cs typeface="Arial" panose="020B0604020202020204" pitchFamily="34" charset="0"/>
                        </a:rPr>
                        <a:t>independently</a:t>
                      </a: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rgbClr val="000000"/>
                          </a:solidFill>
                          <a:effectLst/>
                          <a:latin typeface="Arial" panose="020B0604020202020204" pitchFamily="34" charset="0"/>
                          <a:ea typeface="+mn-ea"/>
                          <a:cs typeface="Arial" panose="020B0604020202020204" pitchFamily="34" charset="0"/>
                        </a:rPr>
                        <a:t>Government only </a:t>
                      </a:r>
                      <a:r>
                        <a:rPr lang="en-US" sz="1400" b="0" i="0" u="none" strike="noStrike" kern="1200">
                          <a:solidFill>
                            <a:srgbClr val="000000"/>
                          </a:solidFill>
                          <a:effectLst/>
                          <a:latin typeface="Arial" panose="020B0604020202020204" pitchFamily="34" charset="0"/>
                          <a:ea typeface="+mn-ea"/>
                          <a:cs typeface="Arial" panose="020B0604020202020204" pitchFamily="34" charset="0"/>
                        </a:rPr>
                        <a:t>working alone</a:t>
                      </a: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rgbClr val="000000"/>
                          </a:solidFill>
                          <a:effectLst/>
                          <a:latin typeface="Arial" panose="020B0604020202020204" pitchFamily="34" charset="0"/>
                          <a:ea typeface="+mn-ea"/>
                          <a:cs typeface="Arial" panose="020B0604020202020204" pitchFamily="34" charset="0"/>
                        </a:rPr>
                        <a:t>Business only </a:t>
                      </a:r>
                      <a:br>
                        <a:rPr lang="en-US" sz="1400" b="0" i="0" u="none" strike="noStrike" kern="1200">
                          <a:solidFill>
                            <a:srgbClr val="000000"/>
                          </a:solidFill>
                          <a:effectLst/>
                          <a:latin typeface="Arial" panose="020B0604020202020204" pitchFamily="34" charset="0"/>
                          <a:ea typeface="+mn-ea"/>
                          <a:cs typeface="+mn-cs"/>
                        </a:rPr>
                      </a:br>
                      <a:r>
                        <a:rPr lang="en-US" sz="1400" b="0" i="0" u="none" strike="noStrike" kern="1200">
                          <a:solidFill>
                            <a:srgbClr val="000000"/>
                          </a:solidFill>
                          <a:effectLst/>
                          <a:latin typeface="Arial" panose="020B0604020202020204" pitchFamily="34" charset="0"/>
                          <a:ea typeface="+mn-ea"/>
                          <a:cs typeface="Arial" panose="020B0604020202020204" pitchFamily="34" charset="0"/>
                        </a:rPr>
                        <a:t>working alone</a:t>
                      </a:r>
                    </a:p>
                  </a:txBody>
                  <a:tcPr marL="0" marR="0" marT="635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96242845"/>
                  </a:ext>
                </a:extLst>
              </a:tr>
            </a:tbl>
          </a:graphicData>
        </a:graphic>
      </p:graphicFrame>
      <p:sp>
        <p:nvSpPr>
          <p:cNvPr id="12" name="Text Placeholder 11">
            <a:extLst>
              <a:ext uri="{FF2B5EF4-FFF2-40B4-BE49-F238E27FC236}">
                <a16:creationId xmlns:a16="http://schemas.microsoft.com/office/drawing/2014/main" id="{E3076958-B3ED-CFF4-E378-45ECE06E7A78}"/>
              </a:ext>
            </a:extLst>
          </p:cNvPr>
          <p:cNvSpPr>
            <a:spLocks noGrp="1"/>
          </p:cNvSpPr>
          <p:nvPr>
            <p:ph type="body" sz="quarter" idx="10"/>
          </p:nvPr>
        </p:nvSpPr>
        <p:spPr/>
        <p:txBody>
          <a:bodyPr lIns="0" tIns="0" rIns="0" bIns="0"/>
          <a:lstStyle/>
          <a:p>
            <a:pPr>
              <a:buNone/>
            </a:pPr>
            <a:r>
              <a:rPr lang="en-US"/>
              <a:t>Best Societal Outcomes When Government and Business Work Together</a:t>
            </a:r>
          </a:p>
        </p:txBody>
      </p:sp>
      <p:sp>
        <p:nvSpPr>
          <p:cNvPr id="15" name="Text Placeholder 14">
            <a:extLst>
              <a:ext uri="{FF2B5EF4-FFF2-40B4-BE49-F238E27FC236}">
                <a16:creationId xmlns:a16="http://schemas.microsoft.com/office/drawing/2014/main" id="{A0C7D5EE-F0F8-60DE-3439-FBC1188B3128}"/>
              </a:ext>
            </a:extLst>
          </p:cNvPr>
          <p:cNvSpPr>
            <a:spLocks noGrp="1"/>
          </p:cNvSpPr>
          <p:nvPr>
            <p:ph type="body" sz="quarter" idx="11"/>
          </p:nvPr>
        </p:nvSpPr>
        <p:spPr/>
        <p:txBody>
          <a:bodyPr/>
          <a:lstStyle/>
          <a:p>
            <a:pPr marL="0" indent="0">
              <a:buNone/>
            </a:pPr>
            <a:r>
              <a:rPr lang="en-US"/>
              <a:t>Percent who say</a:t>
            </a:r>
          </a:p>
        </p:txBody>
      </p:sp>
      <p:sp>
        <p:nvSpPr>
          <p:cNvPr id="22" name="Text Placeholder 21">
            <a:extLst>
              <a:ext uri="{FF2B5EF4-FFF2-40B4-BE49-F238E27FC236}">
                <a16:creationId xmlns:a16="http://schemas.microsoft.com/office/drawing/2014/main" id="{79E6DFC9-1439-FA66-60B3-0E6BCD573100}"/>
              </a:ext>
            </a:extLst>
          </p:cNvPr>
          <p:cNvSpPr>
            <a:spLocks noGrp="1"/>
          </p:cNvSpPr>
          <p:nvPr>
            <p:ph type="body" sz="quarter" idx="12"/>
          </p:nvPr>
        </p:nvSpPr>
        <p:spPr>
          <a:xfrm>
            <a:off x="271403" y="6217920"/>
            <a:ext cx="10396597" cy="571438"/>
          </a:xfrm>
        </p:spPr>
        <p:txBody>
          <a:bodyPr anchor="t">
            <a:noAutofit/>
          </a:bodyPr>
          <a:lstStyle/>
          <a:p>
            <a:pPr marL="0" indent="0">
              <a:lnSpc>
                <a:spcPct val="100000"/>
              </a:lnSpc>
              <a:buNone/>
            </a:pPr>
            <a:r>
              <a:rPr lang="en-US" b="1"/>
              <a:t>2023 Edelman Trust Barometer. </a:t>
            </a:r>
            <a:r>
              <a:rPr lang="en-US"/>
              <a:t>GOV_VS_BUS1. For each of the societal issues listed below, please indicate which of the following is the most likely to result in your country being able to work through any ideological divisions that exist regarding the issue and take constructive action to address it. 5-point scale; code 5, government and business working in partnership; code 2, government and business working independently; code 3, government working alone; code 4, business working alone. Question asked of half of the sample. General population, 25-mkt avg. Data not collected in China and Thailand. Data is rebased to exclude those that said, “don’t know” and is showing an average of five issues. </a:t>
            </a:r>
          </a:p>
          <a:p>
            <a:pPr marL="0" indent="0">
              <a:lnSpc>
                <a:spcPct val="100000"/>
              </a:lnSpc>
              <a:buNone/>
            </a:pPr>
            <a:endParaRPr lang="en-US"/>
          </a:p>
        </p:txBody>
      </p:sp>
      <p:graphicFrame>
        <p:nvGraphicFramePr>
          <p:cNvPr id="23" name="Chart 22">
            <a:extLst>
              <a:ext uri="{FF2B5EF4-FFF2-40B4-BE49-F238E27FC236}">
                <a16:creationId xmlns:a16="http://schemas.microsoft.com/office/drawing/2014/main" id="{B04444E7-8FF6-BA12-27BB-636B63E0E156}"/>
              </a:ext>
            </a:extLst>
          </p:cNvPr>
          <p:cNvGraphicFramePr/>
          <p:nvPr>
            <p:extLst>
              <p:ext uri="{D42A27DB-BD31-4B8C-83A1-F6EECF244321}">
                <p14:modId xmlns:p14="http://schemas.microsoft.com/office/powerpoint/2010/main" val="1118775834"/>
              </p:ext>
            </p:extLst>
          </p:nvPr>
        </p:nvGraphicFramePr>
        <p:xfrm>
          <a:off x="2870521" y="2176363"/>
          <a:ext cx="9205910" cy="3741567"/>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2D24EBEA-980D-2FC2-441F-FC7F8FE2DFCD}"/>
              </a:ext>
            </a:extLst>
          </p:cNvPr>
          <p:cNvSpPr txBox="1"/>
          <p:nvPr/>
        </p:nvSpPr>
        <p:spPr>
          <a:xfrm>
            <a:off x="4959512" y="5158148"/>
            <a:ext cx="1521598" cy="664797"/>
          </a:xfrm>
          <a:prstGeom prst="rect">
            <a:avLst/>
          </a:prstGeom>
          <a:noFill/>
          <a:ln>
            <a:noFill/>
          </a:ln>
          <a:effectLst/>
        </p:spPr>
        <p:txBody>
          <a:bodyPr wrap="square" lIns="0" tIns="0" rIns="0" bIns="0">
            <a:spAutoFit/>
          </a:bodyPr>
          <a:lstStyle/>
          <a:p>
            <a:pPr marR="5080" defTabSz="914400">
              <a:lnSpc>
                <a:spcPct val="90000"/>
              </a:lnSpc>
              <a:defRPr/>
            </a:pPr>
            <a:r>
              <a:rPr lang="en-US" sz="1200" b="1">
                <a:latin typeface="Arial" panose="020B0604020202020204" pitchFamily="34" charset="0"/>
                <a:cs typeface="Arial" panose="020B0604020202020204" pitchFamily="34" charset="0"/>
              </a:rPr>
              <a:t>more likely to yield optimal results from partnership than business alone</a:t>
            </a:r>
          </a:p>
        </p:txBody>
      </p:sp>
      <p:sp>
        <p:nvSpPr>
          <p:cNvPr id="10" name="TextBox 9">
            <a:extLst>
              <a:ext uri="{FF2B5EF4-FFF2-40B4-BE49-F238E27FC236}">
                <a16:creationId xmlns:a16="http://schemas.microsoft.com/office/drawing/2014/main" id="{0E6349B9-F076-97F2-0894-3DE1C22537C2}"/>
              </a:ext>
            </a:extLst>
          </p:cNvPr>
          <p:cNvSpPr txBox="1"/>
          <p:nvPr/>
        </p:nvSpPr>
        <p:spPr>
          <a:xfrm>
            <a:off x="4959511" y="4483772"/>
            <a:ext cx="975221" cy="769441"/>
          </a:xfrm>
          <a:prstGeom prst="rect">
            <a:avLst/>
          </a:prstGeom>
          <a:noFill/>
        </p:spPr>
        <p:txBody>
          <a:bodyPr wrap="square" lIns="0">
            <a:spAutoFit/>
          </a:bodyPr>
          <a:lstStyle/>
          <a:p>
            <a:r>
              <a:rPr kumimoji="0" lang="en-US" sz="4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4x</a:t>
            </a:r>
            <a:endParaRPr lang="en-US" sz="1600">
              <a:latin typeface="Arial" panose="020B0604020202020204" pitchFamily="34" charset="0"/>
            </a:endParaRPr>
          </a:p>
        </p:txBody>
      </p:sp>
      <p:sp>
        <p:nvSpPr>
          <p:cNvPr id="20" name="TextBox 19">
            <a:extLst>
              <a:ext uri="{FF2B5EF4-FFF2-40B4-BE49-F238E27FC236}">
                <a16:creationId xmlns:a16="http://schemas.microsoft.com/office/drawing/2014/main" id="{ACC5A8EE-B941-735C-18F0-440338E8104B}"/>
              </a:ext>
            </a:extLst>
          </p:cNvPr>
          <p:cNvSpPr txBox="1"/>
          <p:nvPr/>
        </p:nvSpPr>
        <p:spPr>
          <a:xfrm>
            <a:off x="266700" y="2514600"/>
            <a:ext cx="10161372" cy="592470"/>
          </a:xfrm>
          <a:prstGeom prst="rect">
            <a:avLst/>
          </a:prstGeom>
          <a:noFill/>
        </p:spPr>
        <p:txBody>
          <a:bodyPr wrap="square" lIns="0" tIns="0" rIns="0" bIns="0">
            <a:spAutoFit/>
          </a:bodyPr>
          <a:lstStyle/>
          <a:p>
            <a:pPr marL="0" marR="0" lvl="0" indent="0" algn="l" defTabSz="914400" rtl="0" eaLnBrk="1" fontAlgn="auto" latinLnBrk="0" hangingPunct="1">
              <a:lnSpc>
                <a:spcPct val="100000"/>
              </a:lnSpc>
              <a:spcAft>
                <a:spcPts val="300"/>
              </a:spcAft>
              <a:buClrTx/>
              <a:buSzTx/>
              <a:buFont typeface="Arial" panose="020B0604020202020204" pitchFamily="34" charset="0"/>
              <a:buNone/>
              <a:tabLst/>
              <a:defRPr/>
            </a:pPr>
            <a:r>
              <a:rPr kumimoji="0" lang="en-US" sz="16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Approach most likely to result in </a:t>
            </a:r>
            <a:r>
              <a:rPr kumimoji="0" lang="en-US" sz="1600" b="1"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constructive action</a:t>
            </a:r>
          </a:p>
          <a:p>
            <a:pPr marL="0" marR="0" lvl="0" indent="0" algn="l" defTabSz="914400" rtl="0" eaLnBrk="1" fontAlgn="auto" latinLnBrk="0" hangingPunct="1">
              <a:lnSpc>
                <a:spcPct val="100000"/>
              </a:lnSpc>
              <a:buClrTx/>
              <a:buSzTx/>
              <a:buFont typeface="Arial" panose="020B0604020202020204" pitchFamily="34" charset="0"/>
              <a:buNone/>
              <a:tabLst/>
              <a:defRPr/>
            </a:pPr>
            <a:r>
              <a:rPr kumimoji="0" lang="en-US" sz="10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averaged across climate change, discrimination, immigration,</a:t>
            </a:r>
            <a:br>
              <a:rPr kumimoji="0" lang="en-US" sz="10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br>
            <a:r>
              <a:rPr kumimoji="0" lang="en-US" sz="10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employee treatment, and income inequality</a:t>
            </a:r>
            <a:endParaRPr kumimoji="0" lang="en-US" sz="11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p:txBody>
      </p:sp>
      <p:sp>
        <p:nvSpPr>
          <p:cNvPr id="3" name="object 8">
            <a:extLst>
              <a:ext uri="{FF2B5EF4-FFF2-40B4-BE49-F238E27FC236}">
                <a16:creationId xmlns:a16="http://schemas.microsoft.com/office/drawing/2014/main" id="{A8C9C66A-2665-7F34-03D5-E756FE9A0260}"/>
              </a:ext>
            </a:extLst>
          </p:cNvPr>
          <p:cNvSpPr/>
          <p:nvPr/>
        </p:nvSpPr>
        <p:spPr>
          <a:xfrm>
            <a:off x="271405" y="2103120"/>
            <a:ext cx="2194560" cy="246888"/>
          </a:xfrm>
          <a:prstGeom prst="rect">
            <a:avLst/>
          </a:prstGeom>
          <a:noFill/>
          <a:ln>
            <a:solidFill>
              <a:schemeClr val="tx1"/>
            </a:solidFill>
          </a:ln>
        </p:spPr>
        <p:txBody>
          <a:bodyPr wrap="square" lIns="45720" tIns="27432" rIns="0" bIns="4572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b="1" kern="0">
                <a:latin typeface="Arial" panose="020B0604020202020204" pitchFamily="34" charset="0"/>
                <a:ea typeface="Inter Tight SemiBold" pitchFamily="2" charset="0"/>
                <a:cs typeface="Arial" panose="020B0604020202020204" pitchFamily="34" charset="0"/>
              </a:rPr>
              <a:t>GLOBAL 25 </a:t>
            </a:r>
            <a:r>
              <a:rPr lang="en-US" sz="800" kern="0">
                <a:latin typeface="Arial" panose="020B0604020202020204" pitchFamily="34" charset="0"/>
                <a:ea typeface="Inter Tight SemiBold" pitchFamily="2" charset="0"/>
                <a:cs typeface="Arial" panose="020B0604020202020204" pitchFamily="34" charset="0"/>
              </a:rPr>
              <a:t>Excludes China and Thailand</a:t>
            </a:r>
          </a:p>
        </p:txBody>
      </p:sp>
    </p:spTree>
    <p:extLst>
      <p:ext uri="{BB962C8B-B14F-4D97-AF65-F5344CB8AC3E}">
        <p14:creationId xmlns:p14="http://schemas.microsoft.com/office/powerpoint/2010/main" val="304066410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3CBD-1ACF-3A86-FB80-E6D31DD25CDC}"/>
              </a:ext>
            </a:extLst>
          </p:cNvPr>
          <p:cNvSpPr>
            <a:spLocks noGrp="1"/>
          </p:cNvSpPr>
          <p:nvPr>
            <p:ph type="title"/>
          </p:nvPr>
        </p:nvSpPr>
        <p:spPr>
          <a:xfrm>
            <a:off x="185351" y="1629607"/>
            <a:ext cx="5707870" cy="1325563"/>
          </a:xfrm>
        </p:spPr>
        <p:txBody>
          <a:bodyPr/>
          <a:lstStyle/>
          <a:p>
            <a:r>
              <a:rPr lang="en-US"/>
              <a:t>Economic Anxieties</a:t>
            </a:r>
            <a:br>
              <a:rPr lang="en-US"/>
            </a:br>
            <a:r>
              <a:rPr lang="en-US"/>
              <a:t>on the Rise </a:t>
            </a:r>
            <a:br>
              <a:rPr lang="en-US"/>
            </a:br>
            <a:r>
              <a:rPr lang="en-US"/>
              <a:t>and Getting Personal</a:t>
            </a:r>
          </a:p>
        </p:txBody>
      </p:sp>
    </p:spTree>
    <p:extLst>
      <p:ext uri="{BB962C8B-B14F-4D97-AF65-F5344CB8AC3E}">
        <p14:creationId xmlns:p14="http://schemas.microsoft.com/office/powerpoint/2010/main" val="4137898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2B1446C7-1BC7-099A-C342-B4E75F5877ED}"/>
              </a:ext>
            </a:extLst>
          </p:cNvPr>
          <p:cNvGraphicFramePr/>
          <p:nvPr/>
        </p:nvGraphicFramePr>
        <p:xfrm>
          <a:off x="6945879" y="2877113"/>
          <a:ext cx="4712724" cy="2956422"/>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 Placeholder 24">
            <a:extLst>
              <a:ext uri="{FF2B5EF4-FFF2-40B4-BE49-F238E27FC236}">
                <a16:creationId xmlns:a16="http://schemas.microsoft.com/office/drawing/2014/main" id="{1EE5ABF2-D3FA-8EFB-A74D-DAEECB5A96BF}"/>
              </a:ext>
            </a:extLst>
          </p:cNvPr>
          <p:cNvSpPr>
            <a:spLocks noGrp="1"/>
          </p:cNvSpPr>
          <p:nvPr>
            <p:ph type="body" sz="quarter" idx="12"/>
          </p:nvPr>
        </p:nvSpPr>
        <p:spPr>
          <a:xfrm>
            <a:off x="575381" y="6227063"/>
            <a:ext cx="10933185" cy="655800"/>
          </a:xfrm>
        </p:spPr>
        <p:txBody>
          <a:bodyPr/>
          <a:lstStyle/>
          <a:p>
            <a:r>
              <a:rPr lang="en-US" sz="800" b="1">
                <a:solidFill>
                  <a:srgbClr val="A9A9A9"/>
                </a:solidFill>
              </a:rPr>
              <a:t>2023 Edelman Financial Services Custom Poll: Financial Services.</a:t>
            </a:r>
            <a:r>
              <a:rPr lang="en-US" sz="800">
                <a:solidFill>
                  <a:srgbClr val="A9A9A9"/>
                </a:solidFill>
              </a:rPr>
              <a:t> </a:t>
            </a:r>
            <a:r>
              <a:rPr lang="en-US">
                <a:latin typeface="Arial"/>
              </a:rPr>
              <a:t>New_Q1. As you may have read or heard, earlier in March 2023 the U.S. experienced the biggest failure of the banking system since the global financial crisis of 2008, with several banks such as Silicon Valley Bank (SVB), Signature Bank, and First Republic Bank disrupting the financial system (e.g., collapsing, lacking stability). Based on what you just read, how concerned, if at all, are you about the future of the U.S. economy? New_Q2: Given this recent news about failures of the banking system, how concerned, if at all, are you about potential disruptions at your own bank? By "your own bank," we mean the bank you or your family use most often for things like savings, checking, deposits, etc. New_Q3: How concerned, if at all, are you about your own bank's reputation? General population, U.S., and by gender, education, and political affiliation. New_Q5: To what extent do you agree or disagree with the following statement: Now more than ever, I am worried I cannot trust the information I see or read on social media about banks and financial institutions</a:t>
            </a:r>
          </a:p>
        </p:txBody>
      </p:sp>
      <p:sp>
        <p:nvSpPr>
          <p:cNvPr id="21" name="Title 20">
            <a:extLst>
              <a:ext uri="{FF2B5EF4-FFF2-40B4-BE49-F238E27FC236}">
                <a16:creationId xmlns:a16="http://schemas.microsoft.com/office/drawing/2014/main" id="{983EEEDB-8F32-005D-A2F9-08AC3C3334A3}"/>
              </a:ext>
            </a:extLst>
          </p:cNvPr>
          <p:cNvSpPr>
            <a:spLocks noGrp="1"/>
          </p:cNvSpPr>
          <p:nvPr>
            <p:ph type="title"/>
          </p:nvPr>
        </p:nvSpPr>
        <p:spPr/>
        <p:txBody>
          <a:bodyPr>
            <a:normAutofit fontScale="90000"/>
          </a:bodyPr>
          <a:lstStyle/>
          <a:p>
            <a:r>
              <a:rPr lang="en-US"/>
              <a:t> </a:t>
            </a:r>
          </a:p>
        </p:txBody>
      </p:sp>
      <p:sp>
        <p:nvSpPr>
          <p:cNvPr id="18" name="TextBox 17">
            <a:extLst>
              <a:ext uri="{FF2B5EF4-FFF2-40B4-BE49-F238E27FC236}">
                <a16:creationId xmlns:a16="http://schemas.microsoft.com/office/drawing/2014/main" id="{6B498F21-27A9-65B6-1D47-00F8E2537DC4}"/>
              </a:ext>
            </a:extLst>
          </p:cNvPr>
          <p:cNvSpPr txBox="1"/>
          <p:nvPr/>
        </p:nvSpPr>
        <p:spPr>
          <a:xfrm>
            <a:off x="7401474" y="2115975"/>
            <a:ext cx="3801533"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0D0D0D"/>
              </a:buClr>
              <a:buSzTx/>
              <a:buFontTx/>
              <a:buNone/>
              <a:tabLst/>
              <a:defRPr/>
            </a:pPr>
            <a:r>
              <a:rPr kumimoji="0" lang="en-US" sz="1800" b="1" i="0" u="none" strike="noStrike" kern="1200" cap="none" spc="0" normalizeH="0" baseline="0" noProof="0">
                <a:ln>
                  <a:noFill/>
                </a:ln>
                <a:effectLst/>
                <a:uLnTx/>
                <a:uFillTx/>
                <a:latin typeface="Arial"/>
                <a:ea typeface="Times New Roman" panose="02020603050405020304" pitchFamily="18" charset="0"/>
                <a:cs typeface="+mn-cs"/>
              </a:rPr>
              <a:t>76%</a:t>
            </a:r>
            <a:r>
              <a:rPr kumimoji="0" lang="en-US" sz="1600" b="1" i="0" u="none" strike="noStrike" kern="1200" cap="none" spc="0" normalizeH="0" baseline="0" noProof="0">
                <a:ln>
                  <a:noFill/>
                </a:ln>
                <a:effectLst/>
                <a:uLnTx/>
                <a:uFillTx/>
                <a:latin typeface="Arial"/>
                <a:ea typeface="Times New Roman" panose="02020603050405020304" pitchFamily="18" charset="0"/>
                <a:cs typeface="+mn-cs"/>
              </a:rPr>
              <a:t> </a:t>
            </a:r>
            <a:r>
              <a:rPr kumimoji="0" lang="en-US" sz="1400" b="0" i="0" u="none" strike="noStrike" kern="1200" cap="none" spc="0" normalizeH="0" baseline="0" noProof="0">
                <a:ln>
                  <a:noFill/>
                </a:ln>
                <a:solidFill>
                  <a:srgbClr val="0D0D0D"/>
                </a:solidFill>
                <a:effectLst/>
                <a:uLnTx/>
                <a:uFillTx/>
                <a:latin typeface="Arial"/>
                <a:ea typeface="Times New Roman" panose="02020603050405020304" pitchFamily="18" charset="0"/>
                <a:cs typeface="+mn-cs"/>
              </a:rPr>
              <a:t>are worried they cannot trust the information they see or read on social media about banks and financial institutions.</a:t>
            </a:r>
          </a:p>
        </p:txBody>
      </p:sp>
      <p:sp>
        <p:nvSpPr>
          <p:cNvPr id="26" name="Slide Number Placeholder 2">
            <a:extLst>
              <a:ext uri="{FF2B5EF4-FFF2-40B4-BE49-F238E27FC236}">
                <a16:creationId xmlns:a16="http://schemas.microsoft.com/office/drawing/2014/main" id="{AC41AF3D-DEB0-6DC0-3519-871DA2C21286}"/>
              </a:ext>
            </a:extLst>
          </p:cNvPr>
          <p:cNvSpPr txBox="1">
            <a:spLocks/>
          </p:cNvSpPr>
          <p:nvPr/>
        </p:nvSpPr>
        <p:spPr>
          <a:xfrm>
            <a:off x="11508566" y="6477963"/>
            <a:ext cx="575997" cy="228601"/>
          </a:xfrm>
          <a:prstGeom prst="rect">
            <a:avLst/>
          </a:prstGeom>
        </p:spPr>
        <p:txBody>
          <a:bodyPr vert="horz" wrap="square"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800" b="0" i="0" kern="1200" spc="-30" dirty="0">
                <a:solidFill>
                  <a:schemeClr val="tx2"/>
                </a:solidFill>
                <a:latin typeface="Arial" panose="020B0604020202020204" pitchFamily="34" charset="0"/>
                <a:ea typeface="Inter Tight Light" pitchFamily="2" charset="0"/>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263" rtl="0" eaLnBrk="1" fontAlgn="auto" latinLnBrk="0" hangingPunct="1">
              <a:lnSpc>
                <a:spcPct val="100000"/>
              </a:lnSpc>
              <a:spcBef>
                <a:spcPts val="1000"/>
              </a:spcBef>
              <a:spcAft>
                <a:spcPts val="0"/>
              </a:spcAft>
              <a:buClrTx/>
              <a:buSzTx/>
              <a:buFont typeface="Arial" panose="020B0604020202020204" pitchFamily="34" charset="0"/>
              <a:buNone/>
              <a:tabLst/>
              <a:defRPr/>
            </a:pPr>
            <a:fld id="{486ED1F4-42F1-044C-968C-4F27779BAA3F}" type="slidenum">
              <a:rPr kumimoji="0" lang="en-US" sz="800" b="0" i="0" u="none" strike="noStrike" kern="1200" cap="none" spc="-30" normalizeH="0" baseline="0" noProof="0" smtClean="0">
                <a:ln>
                  <a:noFill/>
                </a:ln>
                <a:solidFill>
                  <a:srgbClr val="000000">
                    <a:tint val="75000"/>
                  </a:srgbClr>
                </a:solidFill>
                <a:effectLst/>
                <a:uLnTx/>
                <a:uFillTx/>
                <a:latin typeface="Arial" panose="020B0604020202020204" pitchFamily="34" charset="0"/>
                <a:ea typeface="Inter Tight Light" pitchFamily="2" charset="0"/>
                <a:cs typeface="Arial" panose="020B0604020202020204" pitchFamily="34" charset="0"/>
              </a:rPr>
              <a:pPr marL="0" marR="0" lvl="0" indent="0" algn="l" defTabSz="914263" rtl="0" eaLnBrk="1" fontAlgn="auto" latinLnBrk="0" hangingPunct="1">
                <a:lnSpc>
                  <a:spcPct val="100000"/>
                </a:lnSpc>
                <a:spcBef>
                  <a:spcPts val="1000"/>
                </a:spcBef>
                <a:spcAft>
                  <a:spcPts val="0"/>
                </a:spcAft>
                <a:buClrTx/>
                <a:buSzTx/>
                <a:buFont typeface="Arial" panose="020B0604020202020204" pitchFamily="34" charset="0"/>
                <a:buNone/>
                <a:tabLst/>
                <a:defRPr/>
              </a:pPr>
              <a:t>15</a:t>
            </a:fld>
            <a:endParaRPr kumimoji="0" lang="en-US" sz="800" b="0" i="0" u="none" strike="noStrike" kern="1200" cap="none" spc="-30" normalizeH="0" baseline="0" noProof="0">
              <a:ln>
                <a:noFill/>
              </a:ln>
              <a:solidFill>
                <a:srgbClr val="000000">
                  <a:tint val="75000"/>
                </a:srgbClr>
              </a:solidFill>
              <a:effectLst/>
              <a:uLnTx/>
              <a:uFillTx/>
              <a:latin typeface="Arial" panose="020B0604020202020204" pitchFamily="34" charset="0"/>
              <a:ea typeface="Inter Tight Light" pitchFamily="2" charset="0"/>
              <a:cs typeface="Arial" panose="020B0604020202020204" pitchFamily="34" charset="0"/>
            </a:endParaRPr>
          </a:p>
        </p:txBody>
      </p:sp>
      <p:pic>
        <p:nvPicPr>
          <p:cNvPr id="69" name="Picture 68" descr="US.png">
            <a:extLst>
              <a:ext uri="{FF2B5EF4-FFF2-40B4-BE49-F238E27FC236}">
                <a16:creationId xmlns:a16="http://schemas.microsoft.com/office/drawing/2014/main" id="{FE670BAC-C7D0-199A-ADB7-1A0F0C97CE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4320" y="6227064"/>
            <a:ext cx="219456" cy="219456"/>
          </a:xfrm>
          <a:prstGeom prst="rect">
            <a:avLst/>
          </a:prstGeom>
        </p:spPr>
      </p:pic>
      <p:graphicFrame>
        <p:nvGraphicFramePr>
          <p:cNvPr id="5" name="Chart 4">
            <a:extLst>
              <a:ext uri="{FF2B5EF4-FFF2-40B4-BE49-F238E27FC236}">
                <a16:creationId xmlns:a16="http://schemas.microsoft.com/office/drawing/2014/main" id="{E01F84F1-0968-FA28-409C-556D799A58E4}"/>
              </a:ext>
            </a:extLst>
          </p:cNvPr>
          <p:cNvGraphicFramePr/>
          <p:nvPr/>
        </p:nvGraphicFramePr>
        <p:xfrm>
          <a:off x="1318168" y="2856247"/>
          <a:ext cx="4712724" cy="2956422"/>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a:extLst>
              <a:ext uri="{FF2B5EF4-FFF2-40B4-BE49-F238E27FC236}">
                <a16:creationId xmlns:a16="http://schemas.microsoft.com/office/drawing/2014/main" id="{1D3CDED3-38FE-16C9-93CD-E14F03131ECF}"/>
              </a:ext>
            </a:extLst>
          </p:cNvPr>
          <p:cNvSpPr txBox="1"/>
          <p:nvPr/>
        </p:nvSpPr>
        <p:spPr>
          <a:xfrm>
            <a:off x="1939788" y="2115975"/>
            <a:ext cx="3469483" cy="800219"/>
          </a:xfrm>
          <a:prstGeom prst="rect">
            <a:avLst/>
          </a:prstGeom>
          <a:noFill/>
        </p:spPr>
        <p:txBody>
          <a:bodyPr wrap="square">
            <a:spAutoFit/>
          </a:bodyPr>
          <a:lstStyle/>
          <a:p>
            <a:pPr marL="0" marR="0" lvl="0" indent="0" algn="ctr" defTabSz="914400" rtl="0" eaLnBrk="1" fontAlgn="auto" latinLnBrk="0" hangingPunct="1">
              <a:lnSpc>
                <a:spcPct val="100000"/>
              </a:lnSpc>
              <a:spcBef>
                <a:spcPts val="600"/>
              </a:spcBef>
              <a:spcAft>
                <a:spcPts val="0"/>
              </a:spcAft>
              <a:buClr>
                <a:srgbClr val="0D0D0D"/>
              </a:buClr>
              <a:buSzTx/>
              <a:buFontTx/>
              <a:buNone/>
              <a:tabLst/>
              <a:defRPr/>
            </a:pPr>
            <a:r>
              <a:rPr kumimoji="0" lang="en-US" sz="1800" b="1" i="0" u="none" strike="noStrike" kern="1200" cap="none" spc="0" normalizeH="0" baseline="0" noProof="0">
                <a:ln>
                  <a:noFill/>
                </a:ln>
                <a:effectLst/>
                <a:uLnTx/>
                <a:uFillTx/>
                <a:latin typeface="Arial"/>
                <a:ea typeface="Times New Roman" panose="02020603050405020304" pitchFamily="18" charset="0"/>
                <a:cs typeface="+mn-cs"/>
              </a:rPr>
              <a:t>80%</a:t>
            </a:r>
            <a:r>
              <a:rPr kumimoji="0" lang="en-US" sz="1800" b="0" i="0" u="none" strike="noStrike" kern="1200" cap="none" spc="0" normalizeH="0" baseline="0" noProof="0">
                <a:ln>
                  <a:noFill/>
                </a:ln>
                <a:effectLst/>
                <a:uLnTx/>
                <a:uFillTx/>
                <a:latin typeface="Arial"/>
                <a:ea typeface="Times New Roman" panose="02020603050405020304" pitchFamily="18" charset="0"/>
                <a:cs typeface="+mn-cs"/>
              </a:rPr>
              <a:t> </a:t>
            </a:r>
            <a:r>
              <a:rPr kumimoji="0" lang="en-US" sz="1400" b="0" i="0" u="none" strike="noStrike" kern="1200" cap="none" spc="0" normalizeH="0" baseline="0" noProof="0">
                <a:ln>
                  <a:noFill/>
                </a:ln>
                <a:solidFill>
                  <a:srgbClr val="212121"/>
                </a:solidFill>
                <a:effectLst/>
                <a:uLnTx/>
                <a:uFillTx/>
                <a:latin typeface="Arial"/>
                <a:ea typeface="Times New Roman" panose="02020603050405020304" pitchFamily="18" charset="0"/>
                <a:cs typeface="+mn-cs"/>
              </a:rPr>
              <a:t>of the U.S. General Population are concerned about the future of the U.S. economy </a:t>
            </a:r>
            <a:endParaRPr kumimoji="0" lang="en-US" sz="1800" b="1" i="1" u="none" strike="noStrike" kern="1200" cap="none" spc="0" normalizeH="0" baseline="0" noProof="0">
              <a:ln>
                <a:noFill/>
              </a:ln>
              <a:solidFill>
                <a:srgbClr val="0D0D0D"/>
              </a:solidFill>
              <a:effectLst/>
              <a:uLnTx/>
              <a:uFillTx/>
              <a:latin typeface="Arial"/>
              <a:ea typeface="Times New Roman" panose="02020603050405020304" pitchFamily="18" charset="0"/>
              <a:cs typeface="+mn-cs"/>
            </a:endParaRPr>
          </a:p>
        </p:txBody>
      </p:sp>
      <p:sp>
        <p:nvSpPr>
          <p:cNvPr id="2" name="Text Placeholder 38">
            <a:extLst>
              <a:ext uri="{FF2B5EF4-FFF2-40B4-BE49-F238E27FC236}">
                <a16:creationId xmlns:a16="http://schemas.microsoft.com/office/drawing/2014/main" id="{6AEC2EAD-AAD2-7410-79F6-1424968AFB25}"/>
              </a:ext>
            </a:extLst>
          </p:cNvPr>
          <p:cNvSpPr txBox="1">
            <a:spLocks/>
          </p:cNvSpPr>
          <p:nvPr/>
        </p:nvSpPr>
        <p:spPr>
          <a:xfrm>
            <a:off x="271404" y="1463040"/>
            <a:ext cx="4937760" cy="225062"/>
          </a:xfrm>
          <a:prstGeom prst="rect">
            <a:avLst/>
          </a:prstGeom>
          <a:noFill/>
        </p:spPr>
        <p:txBody>
          <a:bodyPr vert="horz" wrap="square" lIns="0" tIns="0" rIns="0" bIns="0" rtlCol="0" anchor="t">
            <a:spAutoFit/>
          </a:bodyPr>
          <a:lstStyle>
            <a:lvl1pPr marL="0" indent="0" algn="l" defTabSz="914400" rtl="0" eaLnBrk="1" latinLnBrk="0" hangingPunct="1">
              <a:lnSpc>
                <a:spcPct val="114000"/>
              </a:lnSpc>
              <a:spcBef>
                <a:spcPts val="0"/>
              </a:spcBef>
              <a:buFont typeface="Arial" panose="020B0604020202020204" pitchFamily="34" charset="0"/>
              <a:buNone/>
              <a:defRPr lang="es-ES_tradnl" sz="1400" kern="120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0D0D0D"/>
                </a:solidFill>
                <a:effectLst/>
                <a:uLnTx/>
                <a:uFillTx/>
                <a:latin typeface="Arial"/>
                <a:ea typeface="+mn-ea"/>
                <a:cs typeface="Arial"/>
              </a:rPr>
              <a:t>Percent, in the U.S., concerned with</a:t>
            </a:r>
            <a:r>
              <a:rPr kumimoji="0" lang="en-US" sz="1400" b="0" i="0" u="none" strike="noStrike" kern="1200" cap="none" spc="0" normalizeH="0" baseline="0" noProof="0">
                <a:ln>
                  <a:noFill/>
                </a:ln>
                <a:solidFill>
                  <a:srgbClr val="0D0D0D"/>
                </a:solidFill>
                <a:effectLst/>
                <a:uLnTx/>
                <a:uFillTx/>
                <a:latin typeface="Arial"/>
                <a:ea typeface="+mn-ea"/>
                <a:cs typeface="Arial"/>
              </a:rPr>
              <a:t>…</a:t>
            </a:r>
            <a:endParaRPr kumimoji="0" lang="en-US" sz="14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sp>
        <p:nvSpPr>
          <p:cNvPr id="3" name="Text Placeholder 5">
            <a:extLst>
              <a:ext uri="{FF2B5EF4-FFF2-40B4-BE49-F238E27FC236}">
                <a16:creationId xmlns:a16="http://schemas.microsoft.com/office/drawing/2014/main" id="{E12B2C93-1D60-9FDB-C124-4C9CCF6CE589}"/>
              </a:ext>
            </a:extLst>
          </p:cNvPr>
          <p:cNvSpPr txBox="1">
            <a:spLocks/>
          </p:cNvSpPr>
          <p:nvPr/>
        </p:nvSpPr>
        <p:spPr>
          <a:xfrm>
            <a:off x="179986" y="102621"/>
            <a:ext cx="6837734" cy="215444"/>
          </a:xfrm>
          <a:prstGeom prst="rect">
            <a:avLst/>
          </a:prstGeom>
          <a:noFill/>
        </p:spPr>
        <p:txBody>
          <a:bodyPr wrap="square">
            <a:spAutoFit/>
          </a:bodyPr>
          <a:lstStyle>
            <a:lvl1pPr marL="0" indent="0" algn="l" defTabSz="914400" rtl="0" eaLnBrk="1" latinLnBrk="0" hangingPunct="1">
              <a:lnSpc>
                <a:spcPct val="114000"/>
              </a:lnSpc>
              <a:spcBef>
                <a:spcPts val="1000"/>
              </a:spcBef>
              <a:buFont typeface="Arial" panose="020B0604020202020204" pitchFamily="34" charset="0"/>
              <a:buNone/>
              <a:defRPr sz="1400" kern="1200">
                <a:solidFill>
                  <a:schemeClr val="tx1"/>
                </a:solidFill>
                <a:latin typeface="+mn-lt"/>
                <a:ea typeface="+mn-ea"/>
                <a:cs typeface="+mn-cs"/>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u="none" strike="noStrike" kern="1200" cap="none" spc="0" normalizeH="0" baseline="0" noProof="0">
                <a:ln>
                  <a:noFill/>
                </a:ln>
                <a:solidFill>
                  <a:srgbClr val="0D0D0D"/>
                </a:solidFill>
                <a:effectLst/>
                <a:uLnTx/>
                <a:uFillTx/>
                <a:latin typeface="Inter Tight Black" pitchFamily="2" charset="0"/>
                <a:ea typeface="Inter Tight Black" pitchFamily="2" charset="0"/>
                <a:cs typeface="Inter Tight Black" pitchFamily="2" charset="0"/>
              </a:rPr>
              <a:t>April 2023 U.S. Update on </a:t>
            </a:r>
            <a:r>
              <a:rPr kumimoji="0" lang="en-US" sz="800" b="1" u="none" strike="noStrike" kern="1200" cap="none" spc="0" normalizeH="0" baseline="0" noProof="0">
                <a:ln>
                  <a:noFill/>
                </a:ln>
                <a:solidFill>
                  <a:schemeClr val="accent1"/>
                </a:solidFill>
                <a:effectLst/>
                <a:uLnTx/>
                <a:uFillTx/>
                <a:latin typeface="Inter Tight Black" pitchFamily="2" charset="0"/>
                <a:ea typeface="Inter Tight Black" pitchFamily="2" charset="0"/>
                <a:cs typeface="Inter Tight Black" pitchFamily="2" charset="0"/>
              </a:rPr>
              <a:t>Financial Services Insights</a:t>
            </a:r>
          </a:p>
        </p:txBody>
      </p:sp>
      <p:sp>
        <p:nvSpPr>
          <p:cNvPr id="4" name="Text Placeholder 11">
            <a:extLst>
              <a:ext uri="{FF2B5EF4-FFF2-40B4-BE49-F238E27FC236}">
                <a16:creationId xmlns:a16="http://schemas.microsoft.com/office/drawing/2014/main" id="{058E7DD2-EA85-D1AC-B3FD-46E5ADF6AC1D}"/>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American Public is Concerned Given Recent Bank Collapses &amp; Financial Instability</a:t>
            </a:r>
          </a:p>
        </p:txBody>
      </p:sp>
    </p:spTree>
    <p:extLst>
      <p:ext uri="{BB962C8B-B14F-4D97-AF65-F5344CB8AC3E}">
        <p14:creationId xmlns:p14="http://schemas.microsoft.com/office/powerpoint/2010/main" val="5433474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 Placeholder 23">
            <a:extLst>
              <a:ext uri="{FF2B5EF4-FFF2-40B4-BE49-F238E27FC236}">
                <a16:creationId xmlns:a16="http://schemas.microsoft.com/office/drawing/2014/main" id="{896D4A27-9246-C2C2-2354-818B93A8200B}"/>
              </a:ext>
            </a:extLst>
          </p:cNvPr>
          <p:cNvSpPr>
            <a:spLocks noGrp="1"/>
          </p:cNvSpPr>
          <p:nvPr>
            <p:ph type="body" sz="quarter" idx="11"/>
          </p:nvPr>
        </p:nvSpPr>
        <p:spPr>
          <a:xfrm>
            <a:off x="271404" y="1118241"/>
            <a:ext cx="3762812" cy="225062"/>
          </a:xfrm>
        </p:spPr>
        <p:txBody>
          <a:bodyPr vert="horz" wrap="square" lIns="0" tIns="0" rIns="0" bIns="0" rtlCol="0" anchor="t">
            <a:spAutoFit/>
          </a:bodyPr>
          <a:lstStyle/>
          <a:p>
            <a:r>
              <a:rPr lang="en-US" b="1">
                <a:latin typeface="Arial"/>
                <a:cs typeface="Arial"/>
              </a:rPr>
              <a:t>Percent, in the U.S., who say</a:t>
            </a:r>
            <a:endParaRPr lang="en-US" b="1"/>
          </a:p>
        </p:txBody>
      </p:sp>
      <p:sp>
        <p:nvSpPr>
          <p:cNvPr id="25" name="Text Placeholder 24">
            <a:extLst>
              <a:ext uri="{FF2B5EF4-FFF2-40B4-BE49-F238E27FC236}">
                <a16:creationId xmlns:a16="http://schemas.microsoft.com/office/drawing/2014/main" id="{1EE5ABF2-D3FA-8EFB-A74D-DAEECB5A96BF}"/>
              </a:ext>
            </a:extLst>
          </p:cNvPr>
          <p:cNvSpPr>
            <a:spLocks noGrp="1"/>
          </p:cNvSpPr>
          <p:nvPr>
            <p:ph type="body" sz="quarter" idx="12"/>
          </p:nvPr>
        </p:nvSpPr>
        <p:spPr>
          <a:xfrm>
            <a:off x="575382" y="6227064"/>
            <a:ext cx="10092618" cy="135450"/>
          </a:xfrm>
        </p:spPr>
        <p:txBody>
          <a:bodyPr/>
          <a:lstStyle/>
          <a:p>
            <a:r>
              <a:rPr lang="en-US" sz="800" b="1">
                <a:solidFill>
                  <a:srgbClr val="A9A9A9"/>
                </a:solidFill>
              </a:rPr>
              <a:t>2023 Edelman Financial Services Custom Poll: Financial Services.</a:t>
            </a:r>
            <a:r>
              <a:rPr lang="en-US" sz="800">
                <a:solidFill>
                  <a:srgbClr val="A9A9A9"/>
                </a:solidFill>
              </a:rPr>
              <a:t> POP_EMO. Some people say they worry about many things while others say they have few concerns. We are interested in what you worry about. Specifically, how much do you worry about each of the following? 9-point scale; top 4 box, worry. Some attributes asked of half of the sample. </a:t>
            </a:r>
            <a:r>
              <a:rPr lang="en-US">
                <a:latin typeface="Arial"/>
                <a:ea typeface="Inter Tight Light"/>
                <a:cs typeface="Arial"/>
              </a:rPr>
              <a:t>General population, U.S. and by gender, age, and income. </a:t>
            </a:r>
            <a:r>
              <a:rPr lang="en-US" sz="800">
                <a:solidFill>
                  <a:srgbClr val="A9A9A9"/>
                </a:solidFill>
              </a:rPr>
              <a:t>November-to-April changes were tested for significance using a t-test set at the 99%+ confidence level.</a:t>
            </a:r>
            <a:endParaRPr lang="en-US">
              <a:latin typeface="Arial"/>
            </a:endParaRPr>
          </a:p>
        </p:txBody>
      </p:sp>
      <p:sp>
        <p:nvSpPr>
          <p:cNvPr id="21" name="Title 20">
            <a:extLst>
              <a:ext uri="{FF2B5EF4-FFF2-40B4-BE49-F238E27FC236}">
                <a16:creationId xmlns:a16="http://schemas.microsoft.com/office/drawing/2014/main" id="{983EEEDB-8F32-005D-A2F9-08AC3C3334A3}"/>
              </a:ext>
            </a:extLst>
          </p:cNvPr>
          <p:cNvSpPr>
            <a:spLocks noGrp="1"/>
          </p:cNvSpPr>
          <p:nvPr>
            <p:ph type="title"/>
          </p:nvPr>
        </p:nvSpPr>
        <p:spPr/>
        <p:txBody>
          <a:bodyPr>
            <a:normAutofit fontScale="90000"/>
          </a:bodyPr>
          <a:lstStyle/>
          <a:p>
            <a:pPr>
              <a:buNone/>
            </a:pPr>
            <a:r>
              <a:rPr lang="en-US"/>
              <a:t> </a:t>
            </a:r>
          </a:p>
        </p:txBody>
      </p:sp>
      <p:graphicFrame>
        <p:nvGraphicFramePr>
          <p:cNvPr id="32" name="Content Placeholder 5">
            <a:extLst>
              <a:ext uri="{FF2B5EF4-FFF2-40B4-BE49-F238E27FC236}">
                <a16:creationId xmlns:a16="http://schemas.microsoft.com/office/drawing/2014/main" id="{9CA133C6-5A1C-A8E5-7330-194AAB6600EA}"/>
              </a:ext>
            </a:extLst>
          </p:cNvPr>
          <p:cNvGraphicFramePr>
            <a:graphicFrameLocks/>
          </p:cNvGraphicFramePr>
          <p:nvPr/>
        </p:nvGraphicFramePr>
        <p:xfrm>
          <a:off x="3300150" y="2931230"/>
          <a:ext cx="8058443" cy="32958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3" name="Table 32">
            <a:extLst>
              <a:ext uri="{FF2B5EF4-FFF2-40B4-BE49-F238E27FC236}">
                <a16:creationId xmlns:a16="http://schemas.microsoft.com/office/drawing/2014/main" id="{31495E85-E158-59A2-F4C2-58C064D63058}"/>
              </a:ext>
            </a:extLst>
          </p:cNvPr>
          <p:cNvGraphicFramePr>
            <a:graphicFrameLocks noGrp="1"/>
          </p:cNvGraphicFramePr>
          <p:nvPr/>
        </p:nvGraphicFramePr>
        <p:xfrm>
          <a:off x="3324926" y="4508947"/>
          <a:ext cx="7868850" cy="846712"/>
        </p:xfrm>
        <a:graphic>
          <a:graphicData uri="http://schemas.openxmlformats.org/drawingml/2006/table">
            <a:tbl>
              <a:tblPr firstRow="1" bandRow="1">
                <a:effectLst/>
                <a:tableStyleId>{5C22544A-7EE6-4342-B048-85BDC9FD1C3A}</a:tableStyleId>
              </a:tblPr>
              <a:tblGrid>
                <a:gridCol w="786885">
                  <a:extLst>
                    <a:ext uri="{9D8B030D-6E8A-4147-A177-3AD203B41FA5}">
                      <a16:colId xmlns:a16="http://schemas.microsoft.com/office/drawing/2014/main" val="3160097852"/>
                    </a:ext>
                  </a:extLst>
                </a:gridCol>
                <a:gridCol w="786885">
                  <a:extLst>
                    <a:ext uri="{9D8B030D-6E8A-4147-A177-3AD203B41FA5}">
                      <a16:colId xmlns:a16="http://schemas.microsoft.com/office/drawing/2014/main" val="2337813104"/>
                    </a:ext>
                  </a:extLst>
                </a:gridCol>
                <a:gridCol w="786885">
                  <a:extLst>
                    <a:ext uri="{9D8B030D-6E8A-4147-A177-3AD203B41FA5}">
                      <a16:colId xmlns:a16="http://schemas.microsoft.com/office/drawing/2014/main" val="474457086"/>
                    </a:ext>
                  </a:extLst>
                </a:gridCol>
                <a:gridCol w="786885">
                  <a:extLst>
                    <a:ext uri="{9D8B030D-6E8A-4147-A177-3AD203B41FA5}">
                      <a16:colId xmlns:a16="http://schemas.microsoft.com/office/drawing/2014/main" val="1728850183"/>
                    </a:ext>
                  </a:extLst>
                </a:gridCol>
                <a:gridCol w="786885">
                  <a:extLst>
                    <a:ext uri="{9D8B030D-6E8A-4147-A177-3AD203B41FA5}">
                      <a16:colId xmlns:a16="http://schemas.microsoft.com/office/drawing/2014/main" val="2510089738"/>
                    </a:ext>
                  </a:extLst>
                </a:gridCol>
                <a:gridCol w="786885">
                  <a:extLst>
                    <a:ext uri="{9D8B030D-6E8A-4147-A177-3AD203B41FA5}">
                      <a16:colId xmlns:a16="http://schemas.microsoft.com/office/drawing/2014/main" val="502922984"/>
                    </a:ext>
                  </a:extLst>
                </a:gridCol>
                <a:gridCol w="786885">
                  <a:extLst>
                    <a:ext uri="{9D8B030D-6E8A-4147-A177-3AD203B41FA5}">
                      <a16:colId xmlns:a16="http://schemas.microsoft.com/office/drawing/2014/main" val="3655254963"/>
                    </a:ext>
                  </a:extLst>
                </a:gridCol>
                <a:gridCol w="786885">
                  <a:extLst>
                    <a:ext uri="{9D8B030D-6E8A-4147-A177-3AD203B41FA5}">
                      <a16:colId xmlns:a16="http://schemas.microsoft.com/office/drawing/2014/main" val="4128723601"/>
                    </a:ext>
                  </a:extLst>
                </a:gridCol>
                <a:gridCol w="786885">
                  <a:extLst>
                    <a:ext uri="{9D8B030D-6E8A-4147-A177-3AD203B41FA5}">
                      <a16:colId xmlns:a16="http://schemas.microsoft.com/office/drawing/2014/main" val="4053858036"/>
                    </a:ext>
                  </a:extLst>
                </a:gridCol>
                <a:gridCol w="786885">
                  <a:extLst>
                    <a:ext uri="{9D8B030D-6E8A-4147-A177-3AD203B41FA5}">
                      <a16:colId xmlns:a16="http://schemas.microsoft.com/office/drawing/2014/main" val="663475503"/>
                    </a:ext>
                  </a:extLst>
                </a:gridCol>
              </a:tblGrid>
              <a:tr h="846712">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rgbClr val="A9A9A9"/>
                          </a:solidFill>
                          <a:effectLst/>
                          <a:uLnTx/>
                          <a:uFillTx/>
                          <a:latin typeface="Wingdings" charset="2"/>
                          <a:ea typeface="Wingdings" charset="2"/>
                          <a:cs typeface="Wingdings" charset="2"/>
                        </a:rPr>
                        <a:t>l</a:t>
                      </a:r>
                      <a:endParaRPr lang="en-US" sz="3800">
                        <a:ln w="3175">
                          <a:solidFill>
                            <a:schemeClr val="tx1"/>
                          </a:solidFill>
                        </a:ln>
                        <a:solidFill>
                          <a:srgbClr val="A9A9A9"/>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bl>
          </a:graphicData>
        </a:graphic>
      </p:graphicFrame>
      <p:graphicFrame>
        <p:nvGraphicFramePr>
          <p:cNvPr id="34" name="Table 33">
            <a:extLst>
              <a:ext uri="{FF2B5EF4-FFF2-40B4-BE49-F238E27FC236}">
                <a16:creationId xmlns:a16="http://schemas.microsoft.com/office/drawing/2014/main" id="{395FCDD5-473F-8985-A408-DBF6EEF17471}"/>
              </a:ext>
            </a:extLst>
          </p:cNvPr>
          <p:cNvGraphicFramePr>
            <a:graphicFrameLocks noGrp="1"/>
          </p:cNvGraphicFramePr>
          <p:nvPr/>
        </p:nvGraphicFramePr>
        <p:xfrm>
          <a:off x="3324926" y="4806677"/>
          <a:ext cx="7868850" cy="251253"/>
        </p:xfrm>
        <a:graphic>
          <a:graphicData uri="http://schemas.openxmlformats.org/drawingml/2006/table">
            <a:tbl>
              <a:tblPr firstRow="1" bandRow="1">
                <a:tableStyleId>{5C22544A-7EE6-4342-B048-85BDC9FD1C3A}</a:tableStyleId>
              </a:tblPr>
              <a:tblGrid>
                <a:gridCol w="786885">
                  <a:extLst>
                    <a:ext uri="{9D8B030D-6E8A-4147-A177-3AD203B41FA5}">
                      <a16:colId xmlns:a16="http://schemas.microsoft.com/office/drawing/2014/main" val="2260183026"/>
                    </a:ext>
                  </a:extLst>
                </a:gridCol>
                <a:gridCol w="786885">
                  <a:extLst>
                    <a:ext uri="{9D8B030D-6E8A-4147-A177-3AD203B41FA5}">
                      <a16:colId xmlns:a16="http://schemas.microsoft.com/office/drawing/2014/main" val="3258526987"/>
                    </a:ext>
                  </a:extLst>
                </a:gridCol>
                <a:gridCol w="786885">
                  <a:extLst>
                    <a:ext uri="{9D8B030D-6E8A-4147-A177-3AD203B41FA5}">
                      <a16:colId xmlns:a16="http://schemas.microsoft.com/office/drawing/2014/main" val="20003"/>
                    </a:ext>
                  </a:extLst>
                </a:gridCol>
                <a:gridCol w="786885">
                  <a:extLst>
                    <a:ext uri="{9D8B030D-6E8A-4147-A177-3AD203B41FA5}">
                      <a16:colId xmlns:a16="http://schemas.microsoft.com/office/drawing/2014/main" val="20004"/>
                    </a:ext>
                  </a:extLst>
                </a:gridCol>
                <a:gridCol w="786885">
                  <a:extLst>
                    <a:ext uri="{9D8B030D-6E8A-4147-A177-3AD203B41FA5}">
                      <a16:colId xmlns:a16="http://schemas.microsoft.com/office/drawing/2014/main" val="20005"/>
                    </a:ext>
                  </a:extLst>
                </a:gridCol>
                <a:gridCol w="786885">
                  <a:extLst>
                    <a:ext uri="{9D8B030D-6E8A-4147-A177-3AD203B41FA5}">
                      <a16:colId xmlns:a16="http://schemas.microsoft.com/office/drawing/2014/main" val="20006"/>
                    </a:ext>
                  </a:extLst>
                </a:gridCol>
                <a:gridCol w="786885">
                  <a:extLst>
                    <a:ext uri="{9D8B030D-6E8A-4147-A177-3AD203B41FA5}">
                      <a16:colId xmlns:a16="http://schemas.microsoft.com/office/drawing/2014/main" val="20007"/>
                    </a:ext>
                  </a:extLst>
                </a:gridCol>
                <a:gridCol w="786885">
                  <a:extLst>
                    <a:ext uri="{9D8B030D-6E8A-4147-A177-3AD203B41FA5}">
                      <a16:colId xmlns:a16="http://schemas.microsoft.com/office/drawing/2014/main" val="20008"/>
                    </a:ext>
                  </a:extLst>
                </a:gridCol>
                <a:gridCol w="786885">
                  <a:extLst>
                    <a:ext uri="{9D8B030D-6E8A-4147-A177-3AD203B41FA5}">
                      <a16:colId xmlns:a16="http://schemas.microsoft.com/office/drawing/2014/main" val="20009"/>
                    </a:ext>
                  </a:extLst>
                </a:gridCol>
                <a:gridCol w="786885">
                  <a:extLst>
                    <a:ext uri="{9D8B030D-6E8A-4147-A177-3AD203B41FA5}">
                      <a16:colId xmlns:a16="http://schemas.microsoft.com/office/drawing/2014/main" val="20010"/>
                    </a:ext>
                  </a:extLst>
                </a:gridCol>
              </a:tblGrid>
              <a:tr h="251253">
                <a:tc>
                  <a:txBody>
                    <a:bodyPr/>
                    <a:lstStyle/>
                    <a:p>
                      <a:pPr algn="ctr" fontAlgn="ctr"/>
                      <a:r>
                        <a:rPr lang="en-US" sz="700" b="0" i="0" u="none" strike="noStrike">
                          <a:solidFill>
                            <a:schemeClr val="tx1"/>
                          </a:solidFill>
                          <a:effectLst/>
                          <a:latin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tx1"/>
                          </a:solidFill>
                          <a:effectLst/>
                          <a:latin typeface="Arial" panose="020B0604020202020204" pitchFamily="34" charset="0"/>
                          <a:ea typeface="+mn-ea"/>
                          <a:cs typeface="+mn-cs"/>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endParaRPr lang="en-US" sz="700" b="0" i="0" u="none" strike="noStrike">
                        <a:solidFill>
                          <a:schemeClr val="tx1"/>
                        </a:solidFill>
                        <a:effectLst/>
                        <a:latin typeface="Arial" panose="020B0604020202020204" pitchFamily="34" charset="0"/>
                      </a:endParaRP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tx1"/>
                          </a:solidFill>
                          <a:effectLst/>
                          <a:latin typeface="Arial" panose="020B0604020202020204" pitchFamily="34" charset="0"/>
                          <a:ea typeface="+mn-ea"/>
                          <a:cs typeface="+mn-cs"/>
                        </a:rPr>
                        <a:t>+9</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mn-cs"/>
                        </a:rPr>
                        <a:t>0</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algn="ctr" defTabSz="914400" rtl="0" eaLnBrk="1" fontAlgn="ctr" latinLnBrk="0" hangingPunct="1"/>
                      <a:r>
                        <a:rPr lang="en-US" sz="700" b="0" i="0" u="none" strike="noStrike" kern="1200">
                          <a:solidFill>
                            <a:schemeClr val="tx1"/>
                          </a:solidFill>
                          <a:effectLst/>
                          <a:latin typeface="Arial" panose="020B0604020202020204" pitchFamily="34" charset="0"/>
                          <a:ea typeface="+mn-ea"/>
                          <a:cs typeface="+mn-cs"/>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endParaRPr lang="en-US" sz="700" b="0" i="0" u="none" strike="noStrike">
                        <a:solidFill>
                          <a:schemeClr val="tx1"/>
                        </a:solidFill>
                        <a:effectLst/>
                        <a:latin typeface="Arial" panose="020B0604020202020204" pitchFamily="34" charset="0"/>
                      </a:endParaRP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a:solidFill>
                            <a:schemeClr val="tx1"/>
                          </a:solidFill>
                          <a:effectLst/>
                          <a:latin typeface="Arial" panose="020B0604020202020204" pitchFamily="34" charset="0"/>
                        </a:rPr>
                        <a:t>+3</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tx1"/>
                          </a:solidFill>
                          <a:effectLst/>
                          <a:latin typeface="Arial" panose="020B0604020202020204" pitchFamily="34" charset="0"/>
                          <a:ea typeface="+mn-ea"/>
                          <a:cs typeface="+mn-cs"/>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tx1"/>
                          </a:solidFill>
                          <a:effectLst/>
                          <a:latin typeface="Arial" panose="020B0604020202020204" pitchFamily="34" charset="0"/>
                          <a:ea typeface="+mn-ea"/>
                          <a:cs typeface="+mn-cs"/>
                        </a:rPr>
                        <a:t>+5</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bl>
          </a:graphicData>
        </a:graphic>
      </p:graphicFrame>
      <p:grpSp>
        <p:nvGrpSpPr>
          <p:cNvPr id="35" name="Group 34">
            <a:extLst>
              <a:ext uri="{FF2B5EF4-FFF2-40B4-BE49-F238E27FC236}">
                <a16:creationId xmlns:a16="http://schemas.microsoft.com/office/drawing/2014/main" id="{4291A698-3881-7EBC-DE78-4BF3C7677400}"/>
              </a:ext>
            </a:extLst>
          </p:cNvPr>
          <p:cNvGrpSpPr/>
          <p:nvPr/>
        </p:nvGrpSpPr>
        <p:grpSpPr>
          <a:xfrm>
            <a:off x="431458" y="2619157"/>
            <a:ext cx="2765901" cy="146306"/>
            <a:chOff x="1807919" y="2148319"/>
            <a:chExt cx="2765901" cy="146306"/>
          </a:xfrm>
        </p:grpSpPr>
        <p:grpSp>
          <p:nvGrpSpPr>
            <p:cNvPr id="54" name="Group 53">
              <a:extLst>
                <a:ext uri="{FF2B5EF4-FFF2-40B4-BE49-F238E27FC236}">
                  <a16:creationId xmlns:a16="http://schemas.microsoft.com/office/drawing/2014/main" id="{ED7AB669-C754-6FB0-4BA6-06B1ECF2C302}"/>
                </a:ext>
              </a:extLst>
            </p:cNvPr>
            <p:cNvGrpSpPr/>
            <p:nvPr/>
          </p:nvGrpSpPr>
          <p:grpSpPr>
            <a:xfrm>
              <a:off x="1807919" y="2148319"/>
              <a:ext cx="833407" cy="146306"/>
              <a:chOff x="3005506" y="2118196"/>
              <a:chExt cx="833407" cy="146306"/>
            </a:xfrm>
          </p:grpSpPr>
          <p:sp>
            <p:nvSpPr>
              <p:cNvPr id="58" name="Oval 57">
                <a:extLst>
                  <a:ext uri="{FF2B5EF4-FFF2-40B4-BE49-F238E27FC236}">
                    <a16:creationId xmlns:a16="http://schemas.microsoft.com/office/drawing/2014/main" id="{FC41CF6C-FD84-E181-E9FC-F4FEBC4C4A75}"/>
                  </a:ext>
                </a:extLst>
              </p:cNvPr>
              <p:cNvSpPr/>
              <p:nvPr/>
            </p:nvSpPr>
            <p:spPr>
              <a:xfrm>
                <a:off x="3692608" y="2118196"/>
                <a:ext cx="146305" cy="146306"/>
              </a:xfrm>
              <a:prstGeom prst="ellipse">
                <a:avLst/>
              </a:prstGeom>
              <a:solidFill>
                <a:srgbClr val="FFFFFF"/>
              </a:solidFill>
              <a:ln w="3175">
                <a:solidFill>
                  <a:schemeClr val="tx1">
                    <a:lumMod val="95000"/>
                    <a:lumOff val="5000"/>
                  </a:schemeClr>
                </a:solidFill>
              </a:ln>
            </p:spPr>
            <p:txBody>
              <a:bodyPr wrap="square" lIns="0" tIns="0" rIns="0"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ea typeface="Inter Tight Medium" pitchFamily="2" charset="0"/>
                    <a:cs typeface="Arial" panose="020B0604020202020204" pitchFamily="34" charset="0"/>
                  </a:rPr>
                  <a:t>+</a:t>
                </a:r>
              </a:p>
            </p:txBody>
          </p:sp>
          <p:sp>
            <p:nvSpPr>
              <p:cNvPr id="59" name="Oval 58">
                <a:extLst>
                  <a:ext uri="{FF2B5EF4-FFF2-40B4-BE49-F238E27FC236}">
                    <a16:creationId xmlns:a16="http://schemas.microsoft.com/office/drawing/2014/main" id="{EC36BD07-7F83-D802-3B1A-1F8F90713D43}"/>
                  </a:ext>
                </a:extLst>
              </p:cNvPr>
              <p:cNvSpPr/>
              <p:nvPr/>
            </p:nvSpPr>
            <p:spPr>
              <a:xfrm>
                <a:off x="3347033" y="2118197"/>
                <a:ext cx="146304" cy="146305"/>
              </a:xfrm>
              <a:prstGeom prst="ellipse">
                <a:avLst/>
              </a:prstGeom>
              <a:solidFill>
                <a:srgbClr val="A9A9A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0</a:t>
                </a:r>
              </a:p>
            </p:txBody>
          </p:sp>
          <p:sp>
            <p:nvSpPr>
              <p:cNvPr id="60" name="Oval 59">
                <a:extLst>
                  <a:ext uri="{FF2B5EF4-FFF2-40B4-BE49-F238E27FC236}">
                    <a16:creationId xmlns:a16="http://schemas.microsoft.com/office/drawing/2014/main" id="{41F944FA-0295-E853-0E25-50CC037DD08C}"/>
                  </a:ext>
                </a:extLst>
              </p:cNvPr>
              <p:cNvSpPr/>
              <p:nvPr/>
            </p:nvSpPr>
            <p:spPr>
              <a:xfrm>
                <a:off x="3005506" y="2118197"/>
                <a:ext cx="146304" cy="146305"/>
              </a:xfrm>
              <a:prstGeom prst="ellips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a:t>
                </a:r>
              </a:p>
            </p:txBody>
          </p:sp>
          <p:cxnSp>
            <p:nvCxnSpPr>
              <p:cNvPr id="61" name="Straight Connector 60">
                <a:extLst>
                  <a:ext uri="{FF2B5EF4-FFF2-40B4-BE49-F238E27FC236}">
                    <a16:creationId xmlns:a16="http://schemas.microsoft.com/office/drawing/2014/main" id="{B1E1A034-D02A-4E74-F24D-A382D831780D}"/>
                  </a:ext>
                </a:extLst>
              </p:cNvPr>
              <p:cNvCxnSpPr>
                <a:cxnSpLocks/>
                <a:stCxn id="60" idx="6"/>
                <a:endCxn id="59" idx="2"/>
              </p:cNvCxnSpPr>
              <p:nvPr/>
            </p:nvCxnSpPr>
            <p:spPr>
              <a:xfrm>
                <a:off x="3151810" y="2191350"/>
                <a:ext cx="195223"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D1509345-51CA-D528-2129-5C5E1111814E}"/>
                  </a:ext>
                </a:extLst>
              </p:cNvPr>
              <p:cNvCxnSpPr>
                <a:cxnSpLocks/>
                <a:endCxn id="58" idx="2"/>
              </p:cNvCxnSpPr>
              <p:nvPr/>
            </p:nvCxnSpPr>
            <p:spPr>
              <a:xfrm>
                <a:off x="3493337" y="2191349"/>
                <a:ext cx="199271"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nvGrpSpPr>
            <p:cNvPr id="55" name="Group 54">
              <a:extLst>
                <a:ext uri="{FF2B5EF4-FFF2-40B4-BE49-F238E27FC236}">
                  <a16:creationId xmlns:a16="http://schemas.microsoft.com/office/drawing/2014/main" id="{49337450-D4E8-D49C-FA12-FEEF92E9ABD8}"/>
                </a:ext>
              </a:extLst>
            </p:cNvPr>
            <p:cNvGrpSpPr/>
            <p:nvPr/>
          </p:nvGrpSpPr>
          <p:grpSpPr>
            <a:xfrm>
              <a:off x="2963215" y="2154169"/>
              <a:ext cx="1610605" cy="138499"/>
              <a:chOff x="2540228" y="1183067"/>
              <a:chExt cx="1610605" cy="138499"/>
            </a:xfrm>
          </p:grpSpPr>
          <p:sp>
            <p:nvSpPr>
              <p:cNvPr id="56" name="Oval 55">
                <a:extLst>
                  <a:ext uri="{FF2B5EF4-FFF2-40B4-BE49-F238E27FC236}">
                    <a16:creationId xmlns:a16="http://schemas.microsoft.com/office/drawing/2014/main" id="{9B40E51D-EDB4-9D5D-05D8-90CE4866D743}"/>
                  </a:ext>
                </a:extLst>
              </p:cNvPr>
              <p:cNvSpPr/>
              <p:nvPr/>
            </p:nvSpPr>
            <p:spPr>
              <a:xfrm>
                <a:off x="2540228" y="1192880"/>
                <a:ext cx="118872" cy="1188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7" name="Rectangle 56">
                <a:extLst>
                  <a:ext uri="{FF2B5EF4-FFF2-40B4-BE49-F238E27FC236}">
                    <a16:creationId xmlns:a16="http://schemas.microsoft.com/office/drawing/2014/main" id="{FE9B8AB7-9203-2205-FBBE-E9215640CC3E}"/>
                  </a:ext>
                </a:extLst>
              </p:cNvPr>
              <p:cNvSpPr/>
              <p:nvPr/>
            </p:nvSpPr>
            <p:spPr>
              <a:xfrm>
                <a:off x="2722270" y="1183067"/>
                <a:ext cx="1428563"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Significant change</a:t>
                </a:r>
              </a:p>
            </p:txBody>
          </p:sp>
        </p:grpSp>
      </p:grpSp>
      <p:sp>
        <p:nvSpPr>
          <p:cNvPr id="75" name="Oval 74">
            <a:extLst>
              <a:ext uri="{FF2B5EF4-FFF2-40B4-BE49-F238E27FC236}">
                <a16:creationId xmlns:a16="http://schemas.microsoft.com/office/drawing/2014/main" id="{3633E3EE-4BF7-EF54-E227-22A02738B51C}"/>
              </a:ext>
            </a:extLst>
          </p:cNvPr>
          <p:cNvSpPr/>
          <p:nvPr/>
        </p:nvSpPr>
        <p:spPr>
          <a:xfrm>
            <a:off x="2370510" y="4084413"/>
            <a:ext cx="685800" cy="685800"/>
          </a:xfrm>
          <a:prstGeom prst="ellipse">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s-ES_tradnl" sz="1400" b="0" i="0" u="none" strike="noStrike" kern="1200" cap="none" spc="0" normalizeH="0" baseline="0" noProof="0">
              <a:ln>
                <a:noFill/>
              </a:ln>
              <a:solidFill>
                <a:srgbClr val="FFFFFF"/>
              </a:solidFill>
              <a:effectLst/>
              <a:uLnTx/>
              <a:uFillTx/>
              <a:latin typeface="Inter Tight SemiBold"/>
              <a:ea typeface="+mn-ea"/>
              <a:cs typeface="+mn-cs"/>
            </a:endParaRPr>
          </a:p>
        </p:txBody>
      </p:sp>
      <p:sp>
        <p:nvSpPr>
          <p:cNvPr id="76" name="Text Placeholder 23">
            <a:extLst>
              <a:ext uri="{FF2B5EF4-FFF2-40B4-BE49-F238E27FC236}">
                <a16:creationId xmlns:a16="http://schemas.microsoft.com/office/drawing/2014/main" id="{A8E7E65E-971F-B8DE-1005-584E3C425717}"/>
              </a:ext>
            </a:extLst>
          </p:cNvPr>
          <p:cNvSpPr txBox="1">
            <a:spLocks/>
          </p:cNvSpPr>
          <p:nvPr/>
        </p:nvSpPr>
        <p:spPr>
          <a:xfrm>
            <a:off x="2233949" y="4268563"/>
            <a:ext cx="918283" cy="317501"/>
          </a:xfrm>
          <a:prstGeom prst="rect">
            <a:avLst/>
          </a:prstGeom>
        </p:spPr>
        <p:txBody>
          <a:bodyPr lIns="0" tIns="0" rIns="0" bIns="0" anchor="ctr" anchorCtr="0"/>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_tradnl"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+2</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s-ES_tradnl" sz="14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pts</a:t>
            </a:r>
          </a:p>
        </p:txBody>
      </p:sp>
      <p:sp>
        <p:nvSpPr>
          <p:cNvPr id="77" name="Triangle 64">
            <a:extLst>
              <a:ext uri="{FF2B5EF4-FFF2-40B4-BE49-F238E27FC236}">
                <a16:creationId xmlns:a16="http://schemas.microsoft.com/office/drawing/2014/main" id="{86E94D36-1F43-8125-D97F-21E16CD81B7B}"/>
              </a:ext>
            </a:extLst>
          </p:cNvPr>
          <p:cNvSpPr/>
          <p:nvPr/>
        </p:nvSpPr>
        <p:spPr>
          <a:xfrm>
            <a:off x="2593831" y="3818314"/>
            <a:ext cx="223826" cy="192953"/>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Inter Tight Medium" pitchFamily="2" charset="0"/>
              <a:ea typeface="+mn-ea"/>
              <a:cs typeface="+mn-cs"/>
            </a:endParaRPr>
          </a:p>
        </p:txBody>
      </p:sp>
      <p:sp>
        <p:nvSpPr>
          <p:cNvPr id="78" name="Text Placeholder 29">
            <a:extLst>
              <a:ext uri="{FF2B5EF4-FFF2-40B4-BE49-F238E27FC236}">
                <a16:creationId xmlns:a16="http://schemas.microsoft.com/office/drawing/2014/main" id="{69545B81-7251-777D-69A9-231983226142}"/>
              </a:ext>
            </a:extLst>
          </p:cNvPr>
          <p:cNvSpPr txBox="1">
            <a:spLocks/>
          </p:cNvSpPr>
          <p:nvPr/>
        </p:nvSpPr>
        <p:spPr>
          <a:xfrm>
            <a:off x="1916861" y="4940709"/>
            <a:ext cx="1593098" cy="317500"/>
          </a:xfrm>
          <a:prstGeom prst="rect">
            <a:avLst/>
          </a:prstGeom>
        </p:spPr>
        <p:txBody>
          <a:bodyPr lIns="0" tIns="0" rIns="0" bIns="0" anchor="b" anchorCtr="0"/>
          <a:lstStyle>
            <a:lvl1pPr marL="0" indent="0" algn="ctr" defTabSz="914400" rtl="0" eaLnBrk="1" latinLnBrk="0" hangingPunct="1">
              <a:lnSpc>
                <a:spcPct val="100000"/>
              </a:lnSpc>
              <a:spcBef>
                <a:spcPts val="1000"/>
              </a:spcBef>
              <a:buFont typeface="Arial" panose="020B0604020202020204" pitchFamily="34" charset="0"/>
              <a:buNone/>
              <a:defRPr sz="10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Change, </a:t>
            </a:r>
            <a:b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b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Nov 2022 </a:t>
            </a:r>
          </a:p>
          <a:p>
            <a:pPr marL="0" marR="0" lvl="0" indent="0" algn="ctr" defTabSz="914400" rtl="0" eaLnBrk="1" fontAlgn="b"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to Apr 2023</a:t>
            </a:r>
          </a:p>
        </p:txBody>
      </p:sp>
      <p:pic>
        <p:nvPicPr>
          <p:cNvPr id="2" name="Picture 1" descr="US.png">
            <a:extLst>
              <a:ext uri="{FF2B5EF4-FFF2-40B4-BE49-F238E27FC236}">
                <a16:creationId xmlns:a16="http://schemas.microsoft.com/office/drawing/2014/main" id="{0EC29D59-C99E-6F28-CE05-3D1345750DA2}"/>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4320" y="6227064"/>
            <a:ext cx="219456" cy="219456"/>
          </a:xfrm>
          <a:prstGeom prst="rect">
            <a:avLst/>
          </a:prstGeom>
        </p:spPr>
      </p:pic>
      <p:sp>
        <p:nvSpPr>
          <p:cNvPr id="10" name="TextBox 9">
            <a:extLst>
              <a:ext uri="{FF2B5EF4-FFF2-40B4-BE49-F238E27FC236}">
                <a16:creationId xmlns:a16="http://schemas.microsoft.com/office/drawing/2014/main" id="{D5C9D7AC-B959-67F1-E2A1-DD468747CFF4}"/>
              </a:ext>
            </a:extLst>
          </p:cNvPr>
          <p:cNvSpPr txBox="1"/>
          <p:nvPr/>
        </p:nvSpPr>
        <p:spPr>
          <a:xfrm>
            <a:off x="284005" y="1893264"/>
            <a:ext cx="6142382"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0D0D0D"/>
                </a:solidFill>
                <a:effectLst/>
                <a:uLnTx/>
                <a:uFillTx/>
                <a:latin typeface="Arial"/>
                <a:ea typeface="+mn-ea"/>
                <a:cs typeface="+mn-cs"/>
              </a:rPr>
              <a:t>I worry my pay increases are not keeping up with the inflation rate causing me to lose ground financially</a:t>
            </a:r>
          </a:p>
        </p:txBody>
      </p:sp>
      <p:sp>
        <p:nvSpPr>
          <p:cNvPr id="6" name="Text Placeholder 12">
            <a:extLst>
              <a:ext uri="{FF2B5EF4-FFF2-40B4-BE49-F238E27FC236}">
                <a16:creationId xmlns:a16="http://schemas.microsoft.com/office/drawing/2014/main" id="{6F23829E-E92D-9CA2-100C-60D352AB0E1D}"/>
              </a:ext>
            </a:extLst>
          </p:cNvPr>
          <p:cNvSpPr txBox="1">
            <a:spLocks/>
          </p:cNvSpPr>
          <p:nvPr/>
        </p:nvSpPr>
        <p:spPr>
          <a:xfrm>
            <a:off x="461912" y="3640160"/>
            <a:ext cx="1945242" cy="1543436"/>
          </a:xfrm>
          <a:prstGeom prst="rect">
            <a:avLst/>
          </a:prstGeom>
        </p:spPr>
        <p:txBody>
          <a:bodyPr vert="horz" wrap="square" lIns="0" tIns="0" rIns="0" bIns="0" rtlCol="0" anchor="b" anchorCtr="0">
            <a:spAutoFit/>
          </a:bodyPr>
          <a:lstStyle>
            <a:lvl1pPr marL="0" indent="0" algn="l" defTabSz="914400" rtl="0" eaLnBrk="1" latinLnBrk="0" hangingPunct="1">
              <a:lnSpc>
                <a:spcPct val="114000"/>
              </a:lnSpc>
              <a:spcBef>
                <a:spcPts val="1000"/>
              </a:spcBef>
              <a:buFont typeface="Arial" panose="020B0604020202020204" pitchFamily="34" charset="0"/>
              <a:buNone/>
              <a:defRPr lang="es-ES_tradnl" sz="13000" b="1" i="0" kern="1200" spc="-100" baseline="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9600" b="1" i="0" u="none" strike="noStrike" kern="1200" cap="none" spc="-10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65</a:t>
            </a:r>
          </a:p>
        </p:txBody>
      </p:sp>
      <p:sp>
        <p:nvSpPr>
          <p:cNvPr id="11" name="Text Placeholder 13">
            <a:extLst>
              <a:ext uri="{FF2B5EF4-FFF2-40B4-BE49-F238E27FC236}">
                <a16:creationId xmlns:a16="http://schemas.microsoft.com/office/drawing/2014/main" id="{55AF91EE-F5FF-042F-1C35-5DBB334668FE}"/>
              </a:ext>
            </a:extLst>
          </p:cNvPr>
          <p:cNvSpPr txBox="1">
            <a:spLocks/>
          </p:cNvSpPr>
          <p:nvPr/>
        </p:nvSpPr>
        <p:spPr>
          <a:xfrm>
            <a:off x="1801917" y="4048041"/>
            <a:ext cx="454914" cy="941388"/>
          </a:xfrm>
          <a:prstGeom prst="rect">
            <a:avLst/>
          </a:prstGeom>
        </p:spPr>
        <p:txBody>
          <a:bodyPr vert="horz" lIns="0" tIns="0" rIns="0" bIns="0" rtlCol="0" anchor="b" anchorCtr="0">
            <a:noAutofit/>
          </a:bodyPr>
          <a:lstStyle>
            <a:lvl1pPr marL="0" indent="0" algn="l" defTabSz="914400" rtl="0" eaLnBrk="1" latinLnBrk="0" hangingPunct="1">
              <a:lnSpc>
                <a:spcPct val="114000"/>
              </a:lnSpc>
              <a:spcBef>
                <a:spcPts val="1000"/>
              </a:spcBef>
              <a:buFont typeface="Arial" panose="020B0604020202020204" pitchFamily="34" charset="0"/>
              <a:buNone/>
              <a:defRPr lang="en-US" sz="4400" b="1" i="0" kern="120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t>
            </a:r>
          </a:p>
        </p:txBody>
      </p:sp>
      <p:sp>
        <p:nvSpPr>
          <p:cNvPr id="3" name="Text Placeholder 5">
            <a:extLst>
              <a:ext uri="{FF2B5EF4-FFF2-40B4-BE49-F238E27FC236}">
                <a16:creationId xmlns:a16="http://schemas.microsoft.com/office/drawing/2014/main" id="{5E86F34D-93AB-C125-DFC2-6679D284199F}"/>
              </a:ext>
            </a:extLst>
          </p:cNvPr>
          <p:cNvSpPr txBox="1">
            <a:spLocks/>
          </p:cNvSpPr>
          <p:nvPr/>
        </p:nvSpPr>
        <p:spPr>
          <a:xfrm>
            <a:off x="179986" y="102621"/>
            <a:ext cx="6837734" cy="215444"/>
          </a:xfrm>
          <a:prstGeom prst="rect">
            <a:avLst/>
          </a:prstGeom>
          <a:noFill/>
        </p:spPr>
        <p:txBody>
          <a:bodyPr wrap="square">
            <a:spAutoFit/>
          </a:bodyPr>
          <a:lstStyle>
            <a:lvl1pPr marL="0" indent="0" algn="l" defTabSz="914400" rtl="0" eaLnBrk="1" latinLnBrk="0" hangingPunct="1">
              <a:lnSpc>
                <a:spcPct val="114000"/>
              </a:lnSpc>
              <a:spcBef>
                <a:spcPts val="1000"/>
              </a:spcBef>
              <a:buFont typeface="Arial" panose="020B0604020202020204" pitchFamily="34" charset="0"/>
              <a:buNone/>
              <a:defRPr sz="1400" kern="1200">
                <a:solidFill>
                  <a:schemeClr val="tx1"/>
                </a:solidFill>
                <a:latin typeface="+mn-lt"/>
                <a:ea typeface="+mn-ea"/>
                <a:cs typeface="+mn-cs"/>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u="none" strike="noStrike" kern="1200" cap="none" spc="0" normalizeH="0" baseline="0" noProof="0">
                <a:ln>
                  <a:noFill/>
                </a:ln>
                <a:solidFill>
                  <a:srgbClr val="0D0D0D"/>
                </a:solidFill>
                <a:effectLst/>
                <a:uLnTx/>
                <a:uFillTx/>
                <a:latin typeface="Inter Tight Black" pitchFamily="2" charset="0"/>
                <a:ea typeface="Inter Tight Black" pitchFamily="2" charset="0"/>
                <a:cs typeface="Inter Tight Black" pitchFamily="2" charset="0"/>
              </a:rPr>
              <a:t>April 2023 U.S. Update on </a:t>
            </a:r>
            <a:r>
              <a:rPr kumimoji="0" lang="en-US" sz="800" b="1" u="none" strike="noStrike" kern="1200" cap="none" spc="0" normalizeH="0" baseline="0" noProof="0">
                <a:ln>
                  <a:noFill/>
                </a:ln>
                <a:solidFill>
                  <a:schemeClr val="accent1"/>
                </a:solidFill>
                <a:effectLst/>
                <a:uLnTx/>
                <a:uFillTx/>
                <a:latin typeface="Inter Tight Black" pitchFamily="2" charset="0"/>
                <a:ea typeface="Inter Tight Black" pitchFamily="2" charset="0"/>
                <a:cs typeface="Inter Tight Black" pitchFamily="2" charset="0"/>
              </a:rPr>
              <a:t>Financial Services Insights</a:t>
            </a:r>
          </a:p>
        </p:txBody>
      </p:sp>
      <p:sp>
        <p:nvSpPr>
          <p:cNvPr id="4" name="Text Placeholder 11">
            <a:extLst>
              <a:ext uri="{FF2B5EF4-FFF2-40B4-BE49-F238E27FC236}">
                <a16:creationId xmlns:a16="http://schemas.microsoft.com/office/drawing/2014/main" id="{87AF3E06-E097-77F8-1CD1-AB9FABA23FE1}"/>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Although Worries Remain High, Inflation Fears Do Not Intensify Since November</a:t>
            </a:r>
          </a:p>
        </p:txBody>
      </p:sp>
    </p:spTree>
    <p:extLst>
      <p:ext uri="{BB962C8B-B14F-4D97-AF65-F5344CB8AC3E}">
        <p14:creationId xmlns:p14="http://schemas.microsoft.com/office/powerpoint/2010/main" val="74522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3" name="Chart 62">
            <a:extLst>
              <a:ext uri="{FF2B5EF4-FFF2-40B4-BE49-F238E27FC236}">
                <a16:creationId xmlns:a16="http://schemas.microsoft.com/office/drawing/2014/main" id="{B66C32AC-0743-2BC5-5457-EC8C60383602}"/>
              </a:ext>
            </a:extLst>
          </p:cNvPr>
          <p:cNvGraphicFramePr/>
          <p:nvPr/>
        </p:nvGraphicFramePr>
        <p:xfrm>
          <a:off x="7289898" y="2270343"/>
          <a:ext cx="3867180" cy="3546726"/>
        </p:xfrm>
        <a:graphic>
          <a:graphicData uri="http://schemas.openxmlformats.org/drawingml/2006/chart">
            <c:chart xmlns:c="http://schemas.openxmlformats.org/drawingml/2006/chart" xmlns:r="http://schemas.openxmlformats.org/officeDocument/2006/relationships" r:id="rId3"/>
          </a:graphicData>
        </a:graphic>
      </p:graphicFrame>
      <p:sp>
        <p:nvSpPr>
          <p:cNvPr id="25" name="Text Placeholder 24">
            <a:extLst>
              <a:ext uri="{FF2B5EF4-FFF2-40B4-BE49-F238E27FC236}">
                <a16:creationId xmlns:a16="http://schemas.microsoft.com/office/drawing/2014/main" id="{1EE5ABF2-D3FA-8EFB-A74D-DAEECB5A96BF}"/>
              </a:ext>
            </a:extLst>
          </p:cNvPr>
          <p:cNvSpPr>
            <a:spLocks noGrp="1"/>
          </p:cNvSpPr>
          <p:nvPr>
            <p:ph type="body" sz="quarter" idx="12"/>
          </p:nvPr>
        </p:nvSpPr>
        <p:spPr>
          <a:xfrm>
            <a:off x="575381" y="6227063"/>
            <a:ext cx="10933185" cy="655800"/>
          </a:xfrm>
        </p:spPr>
        <p:txBody>
          <a:bodyPr/>
          <a:lstStyle/>
          <a:p>
            <a:r>
              <a:rPr lang="en-US" sz="800" b="1">
                <a:solidFill>
                  <a:srgbClr val="A9A9A9"/>
                </a:solidFill>
              </a:rPr>
              <a:t>2023 Edelman Financial Services Custom Poll: Financial Services.</a:t>
            </a:r>
            <a:r>
              <a:rPr lang="en-US" sz="800">
                <a:solidFill>
                  <a:srgbClr val="A9A9A9"/>
                </a:solidFill>
              </a:rPr>
              <a:t> </a:t>
            </a:r>
            <a:r>
              <a:rPr lang="en-US">
                <a:latin typeface="Arial"/>
              </a:rPr>
              <a:t>New_Q1. As you may have read or heard, earlier in March 2023 the U.S. experienced the biggest failure of the banking system since the global financial crisis of 2008, with several banks such as Silicon Valley Bank (SVB), Signature Bank, and First Republic Bank disrupting the financial system (e.g., collapsing, lacking stability). Based on what you just read, how concerned, if at all, are you about the future of the U.S. economy? New_Q2: Given this recent news about failures of the banking system, how concerned, if at all, are you about potential disruptions at your own bank? By "your own bank," we mean the bank you or your family use most often for things like savings, checking, deposits, etc. New_Q3: How concerned, if at all, are you about your own bank's reputation? General population, U.S., and by gender, education, and political affiliation. New_Q5: To what extent do you agree or disagree with the following statement: Now more than ever, I am worried I cannot trust the information I see or read on social media about banks and financial institutions</a:t>
            </a:r>
          </a:p>
        </p:txBody>
      </p:sp>
      <p:sp>
        <p:nvSpPr>
          <p:cNvPr id="21" name="Title 20">
            <a:extLst>
              <a:ext uri="{FF2B5EF4-FFF2-40B4-BE49-F238E27FC236}">
                <a16:creationId xmlns:a16="http://schemas.microsoft.com/office/drawing/2014/main" id="{983EEEDB-8F32-005D-A2F9-08AC3C3334A3}"/>
              </a:ext>
            </a:extLst>
          </p:cNvPr>
          <p:cNvSpPr>
            <a:spLocks noGrp="1"/>
          </p:cNvSpPr>
          <p:nvPr>
            <p:ph type="title"/>
          </p:nvPr>
        </p:nvSpPr>
        <p:spPr/>
        <p:txBody>
          <a:bodyPr>
            <a:normAutofit fontScale="90000"/>
          </a:bodyPr>
          <a:lstStyle/>
          <a:p>
            <a:pPr>
              <a:buNone/>
            </a:pPr>
            <a:r>
              <a:rPr lang="en-US"/>
              <a:t> </a:t>
            </a:r>
          </a:p>
        </p:txBody>
      </p:sp>
      <p:sp>
        <p:nvSpPr>
          <p:cNvPr id="15" name="TextBox 14">
            <a:extLst>
              <a:ext uri="{FF2B5EF4-FFF2-40B4-BE49-F238E27FC236}">
                <a16:creationId xmlns:a16="http://schemas.microsoft.com/office/drawing/2014/main" id="{8E7D8DCF-9843-9E4A-6D09-B9F92B58CDF2}"/>
              </a:ext>
            </a:extLst>
          </p:cNvPr>
          <p:cNvSpPr txBox="1"/>
          <p:nvPr/>
        </p:nvSpPr>
        <p:spPr>
          <a:xfrm>
            <a:off x="2054205" y="2037237"/>
            <a:ext cx="3262620" cy="738664"/>
          </a:xfrm>
          <a:prstGeom prst="rect">
            <a:avLst/>
          </a:prstGeom>
          <a:noFill/>
        </p:spPr>
        <p:txBody>
          <a:bodyPr wrap="square">
            <a:spAutoFit/>
          </a:bodyPr>
          <a:lstStyle>
            <a:defPPr>
              <a:defRPr lang="en-US"/>
            </a:defPPr>
            <a:lvl1pPr algn="ctr" defTabSz="914377">
              <a:defRPr sz="1200" b="1">
                <a:latin typeface="+mj-lt"/>
              </a:defRPr>
            </a:lvl1pPr>
          </a:lstStyle>
          <a:p>
            <a:r>
              <a:rPr lang="en-US" sz="1400">
                <a:latin typeface="+mn-lt"/>
              </a:rPr>
              <a:t>Majority are concerned that financial disruptions will impact their own bank.  </a:t>
            </a:r>
          </a:p>
        </p:txBody>
      </p:sp>
      <p:cxnSp>
        <p:nvCxnSpPr>
          <p:cNvPr id="16" name="Straight Connector 15">
            <a:extLst>
              <a:ext uri="{FF2B5EF4-FFF2-40B4-BE49-F238E27FC236}">
                <a16:creationId xmlns:a16="http://schemas.microsoft.com/office/drawing/2014/main" id="{A2BE560D-FDEC-0292-6A37-C2EB754FAC6F}"/>
              </a:ext>
            </a:extLst>
          </p:cNvPr>
          <p:cNvCxnSpPr>
            <a:cxnSpLocks/>
          </p:cNvCxnSpPr>
          <p:nvPr/>
        </p:nvCxnSpPr>
        <p:spPr bwMode="gray">
          <a:xfrm>
            <a:off x="2153378" y="2794275"/>
            <a:ext cx="2943635" cy="0"/>
          </a:xfrm>
          <a:prstGeom prst="line">
            <a:avLst/>
          </a:prstGeom>
          <a:noFill/>
          <a:ln w="12700" cap="rnd">
            <a:solidFill>
              <a:schemeClr val="tx1"/>
            </a:solidFill>
            <a:prstDash val="solid"/>
            <a:round/>
            <a:headEnd/>
            <a:tailEnd/>
          </a:ln>
          <a:effectLst/>
        </p:spPr>
      </p:cxnSp>
      <p:sp>
        <p:nvSpPr>
          <p:cNvPr id="26" name="Slide Number Placeholder 2">
            <a:extLst>
              <a:ext uri="{FF2B5EF4-FFF2-40B4-BE49-F238E27FC236}">
                <a16:creationId xmlns:a16="http://schemas.microsoft.com/office/drawing/2014/main" id="{AC41AF3D-DEB0-6DC0-3519-871DA2C21286}"/>
              </a:ext>
            </a:extLst>
          </p:cNvPr>
          <p:cNvSpPr txBox="1">
            <a:spLocks/>
          </p:cNvSpPr>
          <p:nvPr/>
        </p:nvSpPr>
        <p:spPr>
          <a:xfrm>
            <a:off x="11508566" y="6477963"/>
            <a:ext cx="575997" cy="228601"/>
          </a:xfrm>
          <a:prstGeom prst="rect">
            <a:avLst/>
          </a:prstGeom>
        </p:spPr>
        <p:txBody>
          <a:bodyPr vert="horz" wrap="square" lIns="0" tIns="0" rIns="0" bIns="0" rtlCol="0" anchor="t">
            <a:noAutofit/>
          </a:bodyPr>
          <a:lstStyle>
            <a:lvl1pPr marL="0" indent="0" algn="l" defTabSz="914400" rtl="0" eaLnBrk="1" latinLnBrk="0" hangingPunct="1">
              <a:lnSpc>
                <a:spcPct val="100000"/>
              </a:lnSpc>
              <a:spcBef>
                <a:spcPts val="1000"/>
              </a:spcBef>
              <a:buFont typeface="Arial" panose="020B0604020202020204" pitchFamily="34" charset="0"/>
              <a:buNone/>
              <a:defRPr lang="en-US" sz="800" b="0" i="0" kern="1200" spc="-30" dirty="0">
                <a:solidFill>
                  <a:schemeClr val="tx2"/>
                </a:solidFill>
                <a:latin typeface="Arial" panose="020B0604020202020204" pitchFamily="34" charset="0"/>
                <a:ea typeface="Inter Tight Light" pitchFamily="2" charset="0"/>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914263"/>
            <a:fld id="{486ED1F4-42F1-044C-968C-4F27779BAA3F}" type="slidenum">
              <a:rPr lang="en-US" smtClean="0">
                <a:solidFill>
                  <a:srgbClr val="000000">
                    <a:tint val="75000"/>
                  </a:srgbClr>
                </a:solidFill>
              </a:rPr>
              <a:pPr defTabSz="914263"/>
              <a:t>17</a:t>
            </a:fld>
            <a:endParaRPr lang="en-US">
              <a:solidFill>
                <a:srgbClr val="000000">
                  <a:tint val="75000"/>
                </a:srgbClr>
              </a:solidFill>
            </a:endParaRPr>
          </a:p>
        </p:txBody>
      </p:sp>
      <p:sp>
        <p:nvSpPr>
          <p:cNvPr id="50" name="TextBox 49">
            <a:extLst>
              <a:ext uri="{FF2B5EF4-FFF2-40B4-BE49-F238E27FC236}">
                <a16:creationId xmlns:a16="http://schemas.microsoft.com/office/drawing/2014/main" id="{C4C4ECC0-56E9-DB21-89F6-2CB4C36470DE}"/>
              </a:ext>
            </a:extLst>
          </p:cNvPr>
          <p:cNvSpPr txBox="1"/>
          <p:nvPr/>
        </p:nvSpPr>
        <p:spPr>
          <a:xfrm>
            <a:off x="7714577" y="2037237"/>
            <a:ext cx="2906946" cy="738664"/>
          </a:xfrm>
          <a:prstGeom prst="rect">
            <a:avLst/>
          </a:prstGeom>
          <a:noFill/>
        </p:spPr>
        <p:txBody>
          <a:bodyPr wrap="square">
            <a:spAutoFit/>
          </a:bodyPr>
          <a:lstStyle>
            <a:defPPr>
              <a:defRPr lang="en-US"/>
            </a:defPPr>
            <a:lvl1pPr algn="ctr" defTabSz="914377">
              <a:defRPr sz="1200" b="1">
                <a:latin typeface="+mj-lt"/>
              </a:defRPr>
            </a:lvl1pPr>
          </a:lstStyle>
          <a:p>
            <a:r>
              <a:rPr lang="en-US" sz="1400">
                <a:latin typeface="+mn-lt"/>
              </a:rPr>
              <a:t>This extends to broader concerns about their own bank’s reputation </a:t>
            </a:r>
          </a:p>
        </p:txBody>
      </p:sp>
      <p:cxnSp>
        <p:nvCxnSpPr>
          <p:cNvPr id="51" name="Straight Connector 50">
            <a:extLst>
              <a:ext uri="{FF2B5EF4-FFF2-40B4-BE49-F238E27FC236}">
                <a16:creationId xmlns:a16="http://schemas.microsoft.com/office/drawing/2014/main" id="{1C461785-DDF9-14E8-2199-666BEE78CDC5}"/>
              </a:ext>
            </a:extLst>
          </p:cNvPr>
          <p:cNvCxnSpPr>
            <a:cxnSpLocks/>
          </p:cNvCxnSpPr>
          <p:nvPr/>
        </p:nvCxnSpPr>
        <p:spPr bwMode="gray">
          <a:xfrm>
            <a:off x="7622111" y="2778850"/>
            <a:ext cx="2943635" cy="0"/>
          </a:xfrm>
          <a:prstGeom prst="line">
            <a:avLst/>
          </a:prstGeom>
          <a:noFill/>
          <a:ln w="12700" cap="rnd">
            <a:solidFill>
              <a:schemeClr val="tx1"/>
            </a:solidFill>
            <a:prstDash val="solid"/>
            <a:round/>
            <a:headEnd/>
            <a:tailEnd/>
          </a:ln>
          <a:effectLst/>
        </p:spPr>
      </p:cxnSp>
      <p:sp>
        <p:nvSpPr>
          <p:cNvPr id="52" name="Right Bracket 51">
            <a:extLst>
              <a:ext uri="{FF2B5EF4-FFF2-40B4-BE49-F238E27FC236}">
                <a16:creationId xmlns:a16="http://schemas.microsoft.com/office/drawing/2014/main" id="{2FB42D57-7AD9-F142-3888-F5C8E4296ACF}"/>
              </a:ext>
            </a:extLst>
          </p:cNvPr>
          <p:cNvSpPr/>
          <p:nvPr/>
        </p:nvSpPr>
        <p:spPr>
          <a:xfrm>
            <a:off x="9929391" y="2917124"/>
            <a:ext cx="115511" cy="1062210"/>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Rectangle 52">
            <a:extLst>
              <a:ext uri="{FF2B5EF4-FFF2-40B4-BE49-F238E27FC236}">
                <a16:creationId xmlns:a16="http://schemas.microsoft.com/office/drawing/2014/main" id="{0A8C472D-E0A3-10A2-CC14-DBD888D20FCC}"/>
              </a:ext>
            </a:extLst>
          </p:cNvPr>
          <p:cNvSpPr/>
          <p:nvPr/>
        </p:nvSpPr>
        <p:spPr>
          <a:xfrm>
            <a:off x="10099916" y="3176026"/>
            <a:ext cx="1526109" cy="517314"/>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panose="020B0604020202020204"/>
                <a:ea typeface="+mn-ea"/>
                <a:cs typeface="+mn-cs"/>
              </a:rPr>
              <a:t>41% </a:t>
            </a:r>
            <a:r>
              <a:rPr kumimoji="0" lang="en-US" sz="1100" b="0" i="1" u="none" strike="noStrike" kern="1200" cap="none" spc="0" normalizeH="0" baseline="0" noProof="0">
                <a:ln>
                  <a:noFill/>
                </a:ln>
                <a:solidFill>
                  <a:srgbClr val="000000"/>
                </a:solidFill>
                <a:effectLst/>
                <a:uLnTx/>
                <a:uFillTx/>
                <a:latin typeface="Arial" panose="020B0604020202020204"/>
                <a:ea typeface="+mn-ea"/>
                <a:cs typeface="+mn-cs"/>
              </a:rPr>
              <a:t>report they are concerned with their bank’s own reputation. </a:t>
            </a:r>
          </a:p>
        </p:txBody>
      </p:sp>
      <p:sp>
        <p:nvSpPr>
          <p:cNvPr id="64" name="Rectangle 63">
            <a:extLst>
              <a:ext uri="{FF2B5EF4-FFF2-40B4-BE49-F238E27FC236}">
                <a16:creationId xmlns:a16="http://schemas.microsoft.com/office/drawing/2014/main" id="{1F588E53-B1DB-ED98-70FB-C8341EEDC39C}"/>
              </a:ext>
            </a:extLst>
          </p:cNvPr>
          <p:cNvSpPr/>
          <p:nvPr/>
        </p:nvSpPr>
        <p:spPr>
          <a:xfrm>
            <a:off x="7708237" y="5020305"/>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Not at all concerned</a:t>
            </a:r>
          </a:p>
        </p:txBody>
      </p:sp>
      <p:sp>
        <p:nvSpPr>
          <p:cNvPr id="65" name="Rectangle 64">
            <a:extLst>
              <a:ext uri="{FF2B5EF4-FFF2-40B4-BE49-F238E27FC236}">
                <a16:creationId xmlns:a16="http://schemas.microsoft.com/office/drawing/2014/main" id="{631E4D64-F9FD-D8FA-2489-CEE2B2B2467D}"/>
              </a:ext>
            </a:extLst>
          </p:cNvPr>
          <p:cNvSpPr/>
          <p:nvPr/>
        </p:nvSpPr>
        <p:spPr>
          <a:xfrm>
            <a:off x="7708237" y="4079506"/>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Not too concerned </a:t>
            </a:r>
          </a:p>
        </p:txBody>
      </p:sp>
      <p:sp>
        <p:nvSpPr>
          <p:cNvPr id="66" name="Rectangle 65">
            <a:extLst>
              <a:ext uri="{FF2B5EF4-FFF2-40B4-BE49-F238E27FC236}">
                <a16:creationId xmlns:a16="http://schemas.microsoft.com/office/drawing/2014/main" id="{B1C4DC68-0692-7EDD-E4C3-68388376F75D}"/>
              </a:ext>
            </a:extLst>
          </p:cNvPr>
          <p:cNvSpPr/>
          <p:nvPr/>
        </p:nvSpPr>
        <p:spPr>
          <a:xfrm>
            <a:off x="7708237" y="3415002"/>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Somewhat concerned</a:t>
            </a:r>
          </a:p>
        </p:txBody>
      </p:sp>
      <p:sp>
        <p:nvSpPr>
          <p:cNvPr id="67" name="Rectangle 66">
            <a:extLst>
              <a:ext uri="{FF2B5EF4-FFF2-40B4-BE49-F238E27FC236}">
                <a16:creationId xmlns:a16="http://schemas.microsoft.com/office/drawing/2014/main" id="{E1D3BA82-1C5F-6663-CA9A-0D458E57B59D}"/>
              </a:ext>
            </a:extLst>
          </p:cNvPr>
          <p:cNvSpPr/>
          <p:nvPr/>
        </p:nvSpPr>
        <p:spPr>
          <a:xfrm>
            <a:off x="7708237" y="2796231"/>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Very concerned </a:t>
            </a:r>
          </a:p>
        </p:txBody>
      </p:sp>
      <p:pic>
        <p:nvPicPr>
          <p:cNvPr id="69" name="Picture 68" descr="US.png">
            <a:extLst>
              <a:ext uri="{FF2B5EF4-FFF2-40B4-BE49-F238E27FC236}">
                <a16:creationId xmlns:a16="http://schemas.microsoft.com/office/drawing/2014/main" id="{FE670BAC-C7D0-199A-ADB7-1A0F0C97CE5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4320" y="6227064"/>
            <a:ext cx="219456" cy="219456"/>
          </a:xfrm>
          <a:prstGeom prst="rect">
            <a:avLst/>
          </a:prstGeom>
        </p:spPr>
      </p:pic>
      <p:graphicFrame>
        <p:nvGraphicFramePr>
          <p:cNvPr id="2" name="Chart 1">
            <a:extLst>
              <a:ext uri="{FF2B5EF4-FFF2-40B4-BE49-F238E27FC236}">
                <a16:creationId xmlns:a16="http://schemas.microsoft.com/office/drawing/2014/main" id="{3941BA69-18DF-BA8E-97A5-E558276E500E}"/>
              </a:ext>
            </a:extLst>
          </p:cNvPr>
          <p:cNvGraphicFramePr/>
          <p:nvPr/>
        </p:nvGraphicFramePr>
        <p:xfrm>
          <a:off x="1771620" y="2396068"/>
          <a:ext cx="3867180" cy="3546726"/>
        </p:xfrm>
        <a:graphic>
          <a:graphicData uri="http://schemas.openxmlformats.org/drawingml/2006/chart">
            <c:chart xmlns:c="http://schemas.openxmlformats.org/drawingml/2006/chart" xmlns:r="http://schemas.openxmlformats.org/officeDocument/2006/relationships" r:id="rId5"/>
          </a:graphicData>
        </a:graphic>
      </p:graphicFrame>
      <p:sp>
        <p:nvSpPr>
          <p:cNvPr id="3" name="Right Bracket 2">
            <a:extLst>
              <a:ext uri="{FF2B5EF4-FFF2-40B4-BE49-F238E27FC236}">
                <a16:creationId xmlns:a16="http://schemas.microsoft.com/office/drawing/2014/main" id="{9078EFA8-4817-9189-E6E3-69A400DEA8F7}"/>
              </a:ext>
            </a:extLst>
          </p:cNvPr>
          <p:cNvSpPr/>
          <p:nvPr/>
        </p:nvSpPr>
        <p:spPr>
          <a:xfrm>
            <a:off x="4469843" y="3091913"/>
            <a:ext cx="143018" cy="1358541"/>
          </a:xfrm>
          <a:prstGeom prst="rightBracket">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a:extLst>
              <a:ext uri="{FF2B5EF4-FFF2-40B4-BE49-F238E27FC236}">
                <a16:creationId xmlns:a16="http://schemas.microsoft.com/office/drawing/2014/main" id="{E7B02F28-E5C7-8205-1ECF-FCDB3ECB3B94}"/>
              </a:ext>
            </a:extLst>
          </p:cNvPr>
          <p:cNvSpPr/>
          <p:nvPr/>
        </p:nvSpPr>
        <p:spPr>
          <a:xfrm>
            <a:off x="4725630" y="3168504"/>
            <a:ext cx="2564267" cy="1358542"/>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1" i="1" u="none" strike="noStrike" kern="1200" cap="none" spc="0" normalizeH="0" baseline="0" noProof="0">
                <a:ln>
                  <a:noFill/>
                </a:ln>
                <a:solidFill>
                  <a:srgbClr val="000000"/>
                </a:solidFill>
                <a:effectLst/>
                <a:uLnTx/>
                <a:uFillTx/>
                <a:latin typeface="Arial" panose="020B0604020202020204"/>
                <a:ea typeface="+mn-ea"/>
                <a:cs typeface="+mn-cs"/>
              </a:rPr>
              <a:t>55% </a:t>
            </a:r>
            <a:r>
              <a:rPr kumimoji="0" lang="en-US" sz="1100" b="0" i="1" u="none" strike="noStrike" kern="1200" cap="none" spc="0" normalizeH="0" baseline="0" noProof="0">
                <a:ln>
                  <a:noFill/>
                </a:ln>
                <a:solidFill>
                  <a:srgbClr val="000000"/>
                </a:solidFill>
                <a:effectLst/>
                <a:uLnTx/>
                <a:uFillTx/>
                <a:latin typeface="Arial" panose="020B0604020202020204"/>
                <a:ea typeface="+mn-ea"/>
                <a:cs typeface="+mn-cs"/>
              </a:rPr>
              <a:t>Concerned</a:t>
            </a:r>
            <a:endParaRPr lang="en-US" sz="1100" i="1">
              <a:solidFill>
                <a:srgbClr val="000000"/>
              </a:solidFill>
              <a:latin typeface="Arial" panose="020B0604020202020204"/>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100" b="0" i="1" u="none" strike="noStrike" kern="1200" cap="none" spc="0" normalizeH="0" baseline="0" noProof="0">
                <a:ln>
                  <a:noFill/>
                </a:ln>
                <a:solidFill>
                  <a:srgbClr val="000000"/>
                </a:solidFill>
                <a:effectLst/>
                <a:uLnTx/>
                <a:uFillTx/>
                <a:latin typeface="Arial" panose="020B0604020202020204"/>
                <a:ea typeface="+mn-ea"/>
                <a:cs typeface="+mn-cs"/>
              </a:rPr>
              <a:t>Younger (18-34, 65%)  and middle aged (35-54, 64%) more likely to be concerned than older generations (55+, 39%)</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100" i="1">
                <a:solidFill>
                  <a:srgbClr val="000000"/>
                </a:solidFill>
                <a:latin typeface="Arial" panose="020B0604020202020204"/>
              </a:rPr>
              <a:t>Respondents in the West were more likely than those in the Midwest to be concerned (60% vs. 48%)</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en-US" sz="1100" b="0" i="1"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5" name="Rectangle 4">
            <a:extLst>
              <a:ext uri="{FF2B5EF4-FFF2-40B4-BE49-F238E27FC236}">
                <a16:creationId xmlns:a16="http://schemas.microsoft.com/office/drawing/2014/main" id="{C9F76EC4-45C5-D1DD-AF5F-21F43B3202E2}"/>
              </a:ext>
            </a:extLst>
          </p:cNvPr>
          <p:cNvSpPr/>
          <p:nvPr/>
        </p:nvSpPr>
        <p:spPr>
          <a:xfrm>
            <a:off x="2147098" y="5020305"/>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Not at all concerned</a:t>
            </a:r>
          </a:p>
        </p:txBody>
      </p:sp>
      <p:sp>
        <p:nvSpPr>
          <p:cNvPr id="6" name="Rectangle 5">
            <a:extLst>
              <a:ext uri="{FF2B5EF4-FFF2-40B4-BE49-F238E27FC236}">
                <a16:creationId xmlns:a16="http://schemas.microsoft.com/office/drawing/2014/main" id="{0B410510-D61B-E87C-D6EB-BD0A99B8E5D2}"/>
              </a:ext>
            </a:extLst>
          </p:cNvPr>
          <p:cNvSpPr/>
          <p:nvPr/>
        </p:nvSpPr>
        <p:spPr>
          <a:xfrm>
            <a:off x="2147098" y="4467381"/>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Not too concerned </a:t>
            </a:r>
          </a:p>
        </p:txBody>
      </p:sp>
      <p:sp>
        <p:nvSpPr>
          <p:cNvPr id="7" name="Rectangle 6">
            <a:extLst>
              <a:ext uri="{FF2B5EF4-FFF2-40B4-BE49-F238E27FC236}">
                <a16:creationId xmlns:a16="http://schemas.microsoft.com/office/drawing/2014/main" id="{BD1A58AF-6410-8785-FBD9-B064AB920FF6}"/>
              </a:ext>
            </a:extLst>
          </p:cNvPr>
          <p:cNvSpPr/>
          <p:nvPr/>
        </p:nvSpPr>
        <p:spPr>
          <a:xfrm>
            <a:off x="2147098" y="3811345"/>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Somewhat concerned</a:t>
            </a:r>
          </a:p>
        </p:txBody>
      </p:sp>
      <p:sp>
        <p:nvSpPr>
          <p:cNvPr id="8" name="Rectangle 7">
            <a:extLst>
              <a:ext uri="{FF2B5EF4-FFF2-40B4-BE49-F238E27FC236}">
                <a16:creationId xmlns:a16="http://schemas.microsoft.com/office/drawing/2014/main" id="{3BEE50D6-8037-0EF4-7A98-28204CB90959}"/>
              </a:ext>
            </a:extLst>
          </p:cNvPr>
          <p:cNvSpPr/>
          <p:nvPr/>
        </p:nvSpPr>
        <p:spPr>
          <a:xfrm>
            <a:off x="2147098" y="3099440"/>
            <a:ext cx="782978" cy="453128"/>
          </a:xfrm>
          <a:prstGeom prst="rect">
            <a:avLst/>
          </a:prstGeom>
          <a:noFill/>
        </p:spPr>
        <p:txBody>
          <a:bodyPr wrap="square" lIns="0" tIns="0" rIns="0" bIns="0" rtlCol="0" anchor="ctr">
            <a:no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r>
              <a:rPr kumimoji="0" lang="en-US" sz="1000" b="1" u="none" strike="noStrike" kern="1200" cap="none" spc="0" normalizeH="0" baseline="0" noProof="0">
                <a:ln>
                  <a:noFill/>
                </a:ln>
                <a:solidFill>
                  <a:srgbClr val="000000"/>
                </a:solidFill>
                <a:effectLst/>
                <a:uLnTx/>
                <a:uFillTx/>
                <a:latin typeface="Arial" panose="020B0604020202020204"/>
                <a:ea typeface="+mn-ea"/>
                <a:cs typeface="+mn-cs"/>
              </a:rPr>
              <a:t>Very concerned </a:t>
            </a:r>
          </a:p>
        </p:txBody>
      </p:sp>
      <p:sp>
        <p:nvSpPr>
          <p:cNvPr id="9" name="Text Placeholder 38">
            <a:extLst>
              <a:ext uri="{FF2B5EF4-FFF2-40B4-BE49-F238E27FC236}">
                <a16:creationId xmlns:a16="http://schemas.microsoft.com/office/drawing/2014/main" id="{B72BA1D3-61EE-251D-420C-04BCB7AF2C45}"/>
              </a:ext>
            </a:extLst>
          </p:cNvPr>
          <p:cNvSpPr txBox="1">
            <a:spLocks/>
          </p:cNvSpPr>
          <p:nvPr/>
        </p:nvSpPr>
        <p:spPr>
          <a:xfrm>
            <a:off x="271404" y="1463040"/>
            <a:ext cx="4937760" cy="225062"/>
          </a:xfrm>
          <a:prstGeom prst="rect">
            <a:avLst/>
          </a:prstGeom>
          <a:noFill/>
        </p:spPr>
        <p:txBody>
          <a:bodyPr vert="horz" wrap="square" lIns="0" tIns="0" rIns="0" bIns="0" rtlCol="0">
            <a:spAutoFit/>
          </a:bodyPr>
          <a:lstStyle>
            <a:lvl1pPr marL="0" indent="0" algn="l" defTabSz="914400" rtl="0" eaLnBrk="1" latinLnBrk="0" hangingPunct="1">
              <a:lnSpc>
                <a:spcPct val="114000"/>
              </a:lnSpc>
              <a:spcBef>
                <a:spcPts val="0"/>
              </a:spcBef>
              <a:buFont typeface="Arial" panose="020B0604020202020204" pitchFamily="34" charset="0"/>
              <a:buNone/>
              <a:defRPr lang="es-ES_tradnl" sz="1400" kern="120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Percent concerned, in the U.S.</a:t>
            </a:r>
            <a:endParaRPr lang="en-US"/>
          </a:p>
        </p:txBody>
      </p:sp>
      <p:sp>
        <p:nvSpPr>
          <p:cNvPr id="10" name="Text Placeholder 11">
            <a:extLst>
              <a:ext uri="{FF2B5EF4-FFF2-40B4-BE49-F238E27FC236}">
                <a16:creationId xmlns:a16="http://schemas.microsoft.com/office/drawing/2014/main" id="{EECDB422-A853-6AB2-281F-45761B7C16B3}"/>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Recent Banking Disruptions Result In Real Economic Worry; Most Are Concerned This Will Impact Their Own Bank</a:t>
            </a:r>
          </a:p>
        </p:txBody>
      </p:sp>
      <p:pic>
        <p:nvPicPr>
          <p:cNvPr id="11" name="Graphic 10">
            <a:extLst>
              <a:ext uri="{FF2B5EF4-FFF2-40B4-BE49-F238E27FC236}">
                <a16:creationId xmlns:a16="http://schemas.microsoft.com/office/drawing/2014/main" id="{3C43627C-A593-713C-1CA1-71D829C2B4C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8122" y="166944"/>
            <a:ext cx="1582903" cy="80794"/>
          </a:xfrm>
          <a:prstGeom prst="rect">
            <a:avLst/>
          </a:prstGeom>
        </p:spPr>
      </p:pic>
    </p:spTree>
    <p:extLst>
      <p:ext uri="{BB962C8B-B14F-4D97-AF65-F5344CB8AC3E}">
        <p14:creationId xmlns:p14="http://schemas.microsoft.com/office/powerpoint/2010/main" val="28757723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F1EEB458-D663-C3B3-F3AA-96F5E20E699C}"/>
              </a:ext>
            </a:extLst>
          </p:cNvPr>
          <p:cNvSpPr>
            <a:spLocks noGrp="1"/>
          </p:cNvSpPr>
          <p:nvPr>
            <p:ph type="body" sz="quarter" idx="12"/>
          </p:nvPr>
        </p:nvSpPr>
        <p:spPr>
          <a:xfrm>
            <a:off x="628320" y="6217920"/>
            <a:ext cx="10039680" cy="137852"/>
          </a:xfrm>
        </p:spPr>
        <p:txBody>
          <a:bodyPr/>
          <a:lstStyle/>
          <a:p>
            <a:r>
              <a:rPr lang="en-US" sz="800" b="1">
                <a:solidFill>
                  <a:srgbClr val="A9A9A9"/>
                </a:solidFill>
              </a:rPr>
              <a:t>2023 Edelman Financial Services Custom Poll: Financial Services.</a:t>
            </a:r>
            <a:r>
              <a:rPr lang="en-US" sz="800">
                <a:solidFill>
                  <a:srgbClr val="A9A9A9"/>
                </a:solidFill>
              </a:rPr>
              <a:t> NEW_Q4</a:t>
            </a:r>
            <a:r>
              <a:rPr kumimoji="0" lang="en-US" sz="800" b="0" i="0" u="none" strike="noStrike" kern="1200" cap="none" spc="0" normalizeH="0" baseline="0" noProof="0">
                <a:ln>
                  <a:noFill/>
                </a:ln>
                <a:solidFill>
                  <a:srgbClr val="A9A9A9"/>
                </a:solidFill>
                <a:effectLst/>
                <a:uLnTx/>
                <a:uFillTx/>
                <a:ea typeface="+mn-ea"/>
                <a:cs typeface="+mn-cs"/>
              </a:rPr>
              <a:t>.</a:t>
            </a:r>
            <a:r>
              <a:rPr lang="en-US" sz="800" b="0" i="0">
                <a:solidFill>
                  <a:srgbClr val="A9A9A9"/>
                </a:solidFill>
                <a:effectLst/>
              </a:rPr>
              <a:t> You indicated you have concerns about your own bank's reputation. Over the next 6 months, which of the following actions, if any, do you expect to take as a result of your concern? Pick all that apply. </a:t>
            </a:r>
            <a:r>
              <a:rPr kumimoji="0" lang="en-US" sz="800" b="0" i="0" u="none" strike="noStrike" kern="1200" cap="none" spc="0" normalizeH="0" baseline="0" noProof="0">
                <a:ln>
                  <a:noFill/>
                </a:ln>
                <a:solidFill>
                  <a:srgbClr val="A6A6A6"/>
                </a:solidFill>
                <a:effectLst/>
                <a:uLnTx/>
                <a:uFillTx/>
                <a:latin typeface="Arial"/>
                <a:ea typeface="+mn-ea"/>
                <a:cs typeface="+mn-cs"/>
              </a:rPr>
              <a:t>Question asked to those concerned about their own bank’s reputation (Q3/2-4). </a:t>
            </a:r>
            <a:r>
              <a:rPr lang="en-US" sz="800">
                <a:solidFill>
                  <a:srgbClr val="A9A9A9"/>
                </a:solidFill>
              </a:rPr>
              <a:t>General population, U.S. </a:t>
            </a:r>
            <a:endParaRPr kumimoji="0" lang="en-US" sz="800" b="0" i="0" u="none" strike="noStrike" kern="1200" cap="none" spc="0" normalizeH="0" baseline="0" noProof="0">
              <a:ln>
                <a:noFill/>
              </a:ln>
              <a:solidFill>
                <a:srgbClr val="A6A6A6"/>
              </a:solidFill>
              <a:effectLst/>
              <a:uLnTx/>
              <a:uFillTx/>
              <a:latin typeface="Arial"/>
              <a:ea typeface="+mn-ea"/>
              <a:cs typeface="+mn-cs"/>
            </a:endParaRPr>
          </a:p>
        </p:txBody>
      </p:sp>
      <p:sp>
        <p:nvSpPr>
          <p:cNvPr id="6" name="Title 5">
            <a:extLst>
              <a:ext uri="{FF2B5EF4-FFF2-40B4-BE49-F238E27FC236}">
                <a16:creationId xmlns:a16="http://schemas.microsoft.com/office/drawing/2014/main" id="{24718FFC-0078-C381-CFBE-65D75313071E}"/>
              </a:ext>
            </a:extLst>
          </p:cNvPr>
          <p:cNvSpPr>
            <a:spLocks noGrp="1"/>
          </p:cNvSpPr>
          <p:nvPr>
            <p:ph type="title"/>
          </p:nvPr>
        </p:nvSpPr>
        <p:spPr/>
        <p:txBody>
          <a:bodyPr>
            <a:normAutofit fontScale="90000"/>
          </a:bodyPr>
          <a:lstStyle/>
          <a:p>
            <a:pPr>
              <a:buNone/>
            </a:pPr>
            <a:r>
              <a:rPr lang="en-US" sz="2400"/>
              <a:t> </a:t>
            </a:r>
          </a:p>
        </p:txBody>
      </p:sp>
      <p:graphicFrame>
        <p:nvGraphicFramePr>
          <p:cNvPr id="14" name="Content Placeholder 5">
            <a:extLst>
              <a:ext uri="{FF2B5EF4-FFF2-40B4-BE49-F238E27FC236}">
                <a16:creationId xmlns:a16="http://schemas.microsoft.com/office/drawing/2014/main" id="{D1F6D579-EC2D-CCD2-3311-31F678779F5E}"/>
              </a:ext>
            </a:extLst>
          </p:cNvPr>
          <p:cNvGraphicFramePr>
            <a:graphicFrameLocks/>
          </p:cNvGraphicFramePr>
          <p:nvPr/>
        </p:nvGraphicFramePr>
        <p:xfrm>
          <a:off x="2430241" y="2085044"/>
          <a:ext cx="8821525" cy="3287807"/>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a:extLst>
              <a:ext uri="{FF2B5EF4-FFF2-40B4-BE49-F238E27FC236}">
                <a16:creationId xmlns:a16="http://schemas.microsoft.com/office/drawing/2014/main" id="{95183D9D-7D25-AAAD-A01D-6205D55F5F6E}"/>
              </a:ext>
            </a:extLst>
          </p:cNvPr>
          <p:cNvCxnSpPr>
            <a:cxnSpLocks/>
          </p:cNvCxnSpPr>
          <p:nvPr/>
        </p:nvCxnSpPr>
        <p:spPr>
          <a:xfrm>
            <a:off x="2093594" y="5342555"/>
            <a:ext cx="9494816" cy="25127"/>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aphicFrame>
        <p:nvGraphicFramePr>
          <p:cNvPr id="23" name="Table 22">
            <a:extLst>
              <a:ext uri="{FF2B5EF4-FFF2-40B4-BE49-F238E27FC236}">
                <a16:creationId xmlns:a16="http://schemas.microsoft.com/office/drawing/2014/main" id="{C724D1F6-05E4-6B8E-C078-1CFA132BA5A9}"/>
              </a:ext>
            </a:extLst>
          </p:cNvPr>
          <p:cNvGraphicFramePr>
            <a:graphicFrameLocks noGrp="1"/>
          </p:cNvGraphicFramePr>
          <p:nvPr/>
        </p:nvGraphicFramePr>
        <p:xfrm>
          <a:off x="2607831" y="2807421"/>
          <a:ext cx="8812258" cy="762000"/>
        </p:xfrm>
        <a:graphic>
          <a:graphicData uri="http://schemas.openxmlformats.org/drawingml/2006/table">
            <a:tbl>
              <a:tblPr firstRow="1" bandRow="1">
                <a:tableStyleId>{5940675A-B579-460E-94D1-54222C63F5DA}</a:tableStyleId>
              </a:tblPr>
              <a:tblGrid>
                <a:gridCol w="1964169">
                  <a:extLst>
                    <a:ext uri="{9D8B030D-6E8A-4147-A177-3AD203B41FA5}">
                      <a16:colId xmlns:a16="http://schemas.microsoft.com/office/drawing/2014/main" val="2917097953"/>
                    </a:ext>
                  </a:extLst>
                </a:gridCol>
                <a:gridCol w="1257059">
                  <a:extLst>
                    <a:ext uri="{9D8B030D-6E8A-4147-A177-3AD203B41FA5}">
                      <a16:colId xmlns:a16="http://schemas.microsoft.com/office/drawing/2014/main" val="4219328927"/>
                    </a:ext>
                  </a:extLst>
                </a:gridCol>
                <a:gridCol w="1413115">
                  <a:extLst>
                    <a:ext uri="{9D8B030D-6E8A-4147-A177-3AD203B41FA5}">
                      <a16:colId xmlns:a16="http://schemas.microsoft.com/office/drawing/2014/main" val="318289588"/>
                    </a:ext>
                  </a:extLst>
                </a:gridCol>
                <a:gridCol w="1243458">
                  <a:extLst>
                    <a:ext uri="{9D8B030D-6E8A-4147-A177-3AD203B41FA5}">
                      <a16:colId xmlns:a16="http://schemas.microsoft.com/office/drawing/2014/main" val="1893650714"/>
                    </a:ext>
                  </a:extLst>
                </a:gridCol>
                <a:gridCol w="1705513">
                  <a:extLst>
                    <a:ext uri="{9D8B030D-6E8A-4147-A177-3AD203B41FA5}">
                      <a16:colId xmlns:a16="http://schemas.microsoft.com/office/drawing/2014/main" val="1554555002"/>
                    </a:ext>
                  </a:extLst>
                </a:gridCol>
                <a:gridCol w="1228944">
                  <a:extLst>
                    <a:ext uri="{9D8B030D-6E8A-4147-A177-3AD203B41FA5}">
                      <a16:colId xmlns:a16="http://schemas.microsoft.com/office/drawing/2014/main" val="9408336"/>
                    </a:ext>
                  </a:extLst>
                </a:gridCol>
              </a:tblGrid>
              <a:tr h="428992">
                <a:tc>
                  <a:txBody>
                    <a:bodyPr/>
                    <a:lstStyle/>
                    <a:p>
                      <a:pPr algn="ctr"/>
                      <a:r>
                        <a:rPr lang="en-US" sz="1000" b="0">
                          <a:latin typeface="Arial" panose="020B0604020202020204" pitchFamily="34" charset="0"/>
                          <a:cs typeface="Arial" panose="020B0604020202020204" pitchFamily="34" charset="0"/>
                        </a:rPr>
                        <a:t>Action at own bank (not open additional accounts at my own bank, and/or not use additional products/services offered at my own bank)</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latin typeface="Arial" panose="020B0604020202020204" pitchFamily="34" charset="0"/>
                          <a:cs typeface="Arial" panose="020B0604020202020204" pitchFamily="34" charset="0"/>
                        </a:rPr>
                        <a:t>Read more about other banks that are bigger or potentially more solvent</a:t>
                      </a:r>
                    </a:p>
                    <a:p>
                      <a:pPr algn="ctr"/>
                      <a:endParaRPr lang="en-US" sz="1000" b="0">
                        <a:latin typeface="Arial" panose="020B0604020202020204" pitchFamily="34" charset="0"/>
                        <a:cs typeface="Arial" panose="020B0604020202020204" pitchFamily="34" charset="0"/>
                      </a:endParaRP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000" b="0">
                          <a:latin typeface="Arial" panose="020B0604020202020204" pitchFamily="34" charset="0"/>
                          <a:cs typeface="Arial" panose="020B0604020202020204" pitchFamily="34" charset="0"/>
                        </a:rPr>
                        <a:t>Look for an alternative bank to place my deposits</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b="0">
                          <a:latin typeface="Arial" panose="020B0604020202020204" pitchFamily="34" charset="0"/>
                          <a:cs typeface="Arial" panose="020B0604020202020204" pitchFamily="34" charset="0"/>
                        </a:rPr>
                        <a:t>Reach out to a financial advisor for advice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b="0">
                          <a:latin typeface="Arial" panose="020B0604020202020204" pitchFamily="34" charset="0"/>
                          <a:cs typeface="Arial" panose="020B0604020202020204" pitchFamily="34" charset="0"/>
                        </a:rPr>
                        <a:t>Ask friends or family members about recommendations of other banks </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000" b="0">
                          <a:latin typeface="Arial" panose="020B0604020202020204" pitchFamily="34" charset="0"/>
                          <a:cs typeface="Arial" panose="020B0604020202020204" pitchFamily="34" charset="0"/>
                        </a:rPr>
                        <a:t>None of these</a:t>
                      </a:r>
                    </a:p>
                  </a:txBody>
                  <a:tcPr marL="0" marR="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32117857"/>
                  </a:ext>
                </a:extLst>
              </a:tr>
            </a:tbl>
          </a:graphicData>
        </a:graphic>
      </p:graphicFrame>
      <p:sp>
        <p:nvSpPr>
          <p:cNvPr id="24" name="TextBox 23">
            <a:extLst>
              <a:ext uri="{FF2B5EF4-FFF2-40B4-BE49-F238E27FC236}">
                <a16:creationId xmlns:a16="http://schemas.microsoft.com/office/drawing/2014/main" id="{DF11DDB9-7214-C4B8-C891-FC798EA04DB0}"/>
              </a:ext>
            </a:extLst>
          </p:cNvPr>
          <p:cNvSpPr txBox="1"/>
          <p:nvPr/>
        </p:nvSpPr>
        <p:spPr>
          <a:xfrm>
            <a:off x="4183111" y="1972658"/>
            <a:ext cx="5315783" cy="598093"/>
          </a:xfrm>
          <a:prstGeom prst="rect">
            <a:avLst/>
          </a:prstGeom>
          <a:noFill/>
          <a:ln>
            <a:noFill/>
          </a:ln>
          <a:effectLst/>
        </p:spPr>
        <p:txBody>
          <a:bodyPr wrap="none" lIns="0" tIns="0" rIns="0" bIns="0" rtlCol="0">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b="1">
                <a:solidFill>
                  <a:srgbClr val="000000"/>
                </a:solidFill>
                <a:latin typeface="Arial" panose="020B0604020202020204"/>
                <a:ea typeface="Helvetica Neue" charset="0"/>
                <a:cs typeface="Arial" panose="020B0604020202020204" pitchFamily="34" charset="0"/>
              </a:rPr>
              <a:t>Action(s) Expected To Take In The Next 6 Months</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200">
                <a:solidFill>
                  <a:srgbClr val="000000"/>
                </a:solidFill>
                <a:latin typeface="Arial" panose="020B0604020202020204"/>
                <a:ea typeface="Helvetica Neue" charset="0"/>
                <a:cs typeface="Arial" panose="020B0604020202020204" pitchFamily="34" charset="0"/>
              </a:rPr>
              <a:t>Among Those Concerned With Their Bank’s Reputation</a:t>
            </a:r>
            <a:endParaRPr kumimoji="0" lang="en-US" sz="1200" u="none" strike="noStrike" kern="1200" cap="none" spc="0" normalizeH="0" baseline="0" noProof="0">
              <a:ln>
                <a:noFill/>
              </a:ln>
              <a:solidFill>
                <a:srgbClr val="000000"/>
              </a:solidFill>
              <a:effectLst/>
              <a:uLnTx/>
              <a:uFillTx/>
              <a:latin typeface="Arial" panose="020B0604020202020204"/>
              <a:ea typeface="Helvetica Neue" charset="0"/>
              <a:cs typeface="Arial" panose="020B0604020202020204" pitchFamily="34" charset="0"/>
            </a:endParaRPr>
          </a:p>
        </p:txBody>
      </p:sp>
      <p:sp>
        <p:nvSpPr>
          <p:cNvPr id="2" name="TextBox 1">
            <a:extLst>
              <a:ext uri="{FF2B5EF4-FFF2-40B4-BE49-F238E27FC236}">
                <a16:creationId xmlns:a16="http://schemas.microsoft.com/office/drawing/2014/main" id="{01BF35DA-AE26-167F-2ADE-4939DFF4088C}"/>
              </a:ext>
            </a:extLst>
          </p:cNvPr>
          <p:cNvSpPr txBox="1"/>
          <p:nvPr/>
        </p:nvSpPr>
        <p:spPr>
          <a:xfrm>
            <a:off x="628320" y="2844745"/>
            <a:ext cx="1823058" cy="332399"/>
          </a:xfrm>
          <a:prstGeom prst="rect">
            <a:avLst/>
          </a:prstGeom>
          <a:noFill/>
          <a:ln>
            <a:noFill/>
          </a:ln>
          <a:effectLst/>
        </p:spPr>
        <p:txBody>
          <a:bodyPr wrap="square" lIns="0" tIns="0" rIns="0" bIns="0">
            <a:spAutoFit/>
          </a:bodyPr>
          <a:lstStyle/>
          <a:p>
            <a:pPr marL="0" marR="5080" lvl="0" indent="0" algn="l" defTabSz="914400" rtl="0" eaLnBrk="1" fontAlgn="auto" latinLnBrk="0" hangingPunct="1">
              <a:lnSpc>
                <a:spcPct val="90000"/>
              </a:lnSpc>
              <a:spcBef>
                <a:spcPts val="0"/>
              </a:spcBef>
              <a:spcAft>
                <a:spcPts val="0"/>
              </a:spcAft>
              <a:buClrTx/>
              <a:buSzTx/>
              <a:buFontTx/>
              <a:buNone/>
              <a:tabLst/>
              <a:defRPr/>
            </a:pPr>
            <a:r>
              <a:rPr lang="en-US" sz="1200" b="1">
                <a:solidFill>
                  <a:srgbClr val="0D0D0D"/>
                </a:solidFill>
                <a:latin typeface="Arial" panose="020B0604020202020204" pitchFamily="34" charset="0"/>
                <a:cs typeface="Arial" panose="020B0604020202020204" pitchFamily="34" charset="0"/>
              </a:rPr>
              <a:t>Concerned With Their Bank’s Reputation </a:t>
            </a:r>
            <a:endParaRPr kumimoji="0" lang="en-US" sz="12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graphicFrame>
        <p:nvGraphicFramePr>
          <p:cNvPr id="10" name="Chart 9">
            <a:extLst>
              <a:ext uri="{FF2B5EF4-FFF2-40B4-BE49-F238E27FC236}">
                <a16:creationId xmlns:a16="http://schemas.microsoft.com/office/drawing/2014/main" id="{72DF1CB4-C5AB-1A8A-60E7-1A3689917534}"/>
              </a:ext>
            </a:extLst>
          </p:cNvPr>
          <p:cNvGraphicFramePr/>
          <p:nvPr/>
        </p:nvGraphicFramePr>
        <p:xfrm>
          <a:off x="-203958" y="3247333"/>
          <a:ext cx="3073510" cy="2069306"/>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35565FC2-3BFD-1D90-31EE-5E15D105EE26}"/>
              </a:ext>
            </a:extLst>
          </p:cNvPr>
          <p:cNvSpPr txBox="1"/>
          <p:nvPr/>
        </p:nvSpPr>
        <p:spPr>
          <a:xfrm>
            <a:off x="972161" y="4029423"/>
            <a:ext cx="833477" cy="443198"/>
          </a:xfrm>
          <a:prstGeom prst="rect">
            <a:avLst/>
          </a:prstGeom>
          <a:noFill/>
          <a:ln>
            <a:noFill/>
          </a:ln>
          <a:effectLst/>
        </p:spPr>
        <p:txBody>
          <a:bodyPr wrap="square" lIns="0" tIns="0" rIns="0" bIns="0">
            <a:spAutoFit/>
          </a:bodyPr>
          <a:lstStyle/>
          <a:p>
            <a:pPr marL="0" marR="5080" lvl="0" indent="0" algn="l" defTabSz="914400" rtl="0" eaLnBrk="1" fontAlgn="auto" latinLnBrk="0" hangingPunct="1">
              <a:lnSpc>
                <a:spcPct val="90000"/>
              </a:lnSpc>
              <a:spcBef>
                <a:spcPts val="0"/>
              </a:spcBef>
              <a:spcAft>
                <a:spcPts val="0"/>
              </a:spcAft>
              <a:buClrTx/>
              <a:buSzTx/>
              <a:buFontTx/>
              <a:buNone/>
              <a:tabLst/>
              <a:defRPr/>
            </a:pPr>
            <a:r>
              <a:rPr lang="en-US" sz="3200" b="1">
                <a:solidFill>
                  <a:srgbClr val="0D0D0D"/>
                </a:solidFill>
                <a:latin typeface="Arial" panose="020B0604020202020204" pitchFamily="34" charset="0"/>
                <a:cs typeface="Arial" panose="020B0604020202020204" pitchFamily="34" charset="0"/>
              </a:rPr>
              <a:t>41%</a:t>
            </a:r>
            <a:endParaRPr kumimoji="0" lang="en-US" sz="32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endParaRPr>
          </a:p>
        </p:txBody>
      </p:sp>
      <p:sp>
        <p:nvSpPr>
          <p:cNvPr id="13" name="Right Bracket 12">
            <a:extLst>
              <a:ext uri="{FF2B5EF4-FFF2-40B4-BE49-F238E27FC236}">
                <a16:creationId xmlns:a16="http://schemas.microsoft.com/office/drawing/2014/main" id="{6FB71F73-11C9-3049-B9A3-F93944642801}"/>
              </a:ext>
            </a:extLst>
          </p:cNvPr>
          <p:cNvSpPr/>
          <p:nvPr/>
        </p:nvSpPr>
        <p:spPr>
          <a:xfrm>
            <a:off x="2401268" y="3439353"/>
            <a:ext cx="206563" cy="1817432"/>
          </a:xfrm>
          <a:prstGeom prst="rightBracket">
            <a:avLst/>
          </a:prstGeom>
        </p:spPr>
        <p:style>
          <a:lnRef idx="1">
            <a:schemeClr val="accent4"/>
          </a:lnRef>
          <a:fillRef idx="0">
            <a:schemeClr val="accent4"/>
          </a:fillRef>
          <a:effectRef idx="0">
            <a:schemeClr val="accent4"/>
          </a:effectRef>
          <a:fontRef idx="minor">
            <a:schemeClr val="tx1"/>
          </a:fontRef>
        </p:style>
        <p:txBody>
          <a:bodyPr rtlCol="0" anchor="ctr"/>
          <a:lstStyle/>
          <a:p>
            <a:pPr algn="ctr"/>
            <a:endParaRPr lang="en-US"/>
          </a:p>
        </p:txBody>
      </p:sp>
      <p:pic>
        <p:nvPicPr>
          <p:cNvPr id="4" name="Picture 3" descr="US.png">
            <a:extLst>
              <a:ext uri="{FF2B5EF4-FFF2-40B4-BE49-F238E27FC236}">
                <a16:creationId xmlns:a16="http://schemas.microsoft.com/office/drawing/2014/main" id="{E0B776E8-3C51-5EF7-62EC-506BB961BC2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4320" y="6227064"/>
            <a:ext cx="219456" cy="219456"/>
          </a:xfrm>
          <a:prstGeom prst="rect">
            <a:avLst/>
          </a:prstGeom>
        </p:spPr>
      </p:pic>
      <p:sp>
        <p:nvSpPr>
          <p:cNvPr id="5" name="Text Placeholder 38">
            <a:extLst>
              <a:ext uri="{FF2B5EF4-FFF2-40B4-BE49-F238E27FC236}">
                <a16:creationId xmlns:a16="http://schemas.microsoft.com/office/drawing/2014/main" id="{B7C252BB-F167-859B-F9B5-C6A557D63D75}"/>
              </a:ext>
            </a:extLst>
          </p:cNvPr>
          <p:cNvSpPr txBox="1">
            <a:spLocks/>
          </p:cNvSpPr>
          <p:nvPr/>
        </p:nvSpPr>
        <p:spPr>
          <a:xfrm>
            <a:off x="271404" y="1463040"/>
            <a:ext cx="4937760" cy="225062"/>
          </a:xfrm>
          <a:prstGeom prst="rect">
            <a:avLst/>
          </a:prstGeom>
          <a:noFill/>
        </p:spPr>
        <p:txBody>
          <a:bodyPr vert="horz" wrap="square" lIns="0" tIns="0" rIns="0" bIns="0" rtlCol="0">
            <a:spAutoFit/>
          </a:bodyPr>
          <a:lstStyle>
            <a:lvl1pPr marL="0" indent="0" algn="l" defTabSz="914400" rtl="0" eaLnBrk="1" latinLnBrk="0" hangingPunct="1">
              <a:lnSpc>
                <a:spcPct val="114000"/>
              </a:lnSpc>
              <a:spcBef>
                <a:spcPts val="0"/>
              </a:spcBef>
              <a:buFont typeface="Arial" panose="020B0604020202020204" pitchFamily="34" charset="0"/>
              <a:buNone/>
              <a:defRPr lang="es-ES_tradnl" sz="1400" kern="1200">
                <a:solidFill>
                  <a:schemeClr val="tx1"/>
                </a:solidFill>
                <a:latin typeface="Arial" panose="020B0604020202020204" pitchFamily="34" charset="0"/>
                <a:ea typeface="+mn-ea"/>
                <a:cs typeface="Arial" panose="020B0604020202020204" pitchFamily="34" charset="0"/>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Percent selected action, in the U.S.</a:t>
            </a:r>
            <a:endParaRPr lang="en-US"/>
          </a:p>
        </p:txBody>
      </p:sp>
      <p:sp>
        <p:nvSpPr>
          <p:cNvPr id="7" name="Text Placeholder 11">
            <a:extLst>
              <a:ext uri="{FF2B5EF4-FFF2-40B4-BE49-F238E27FC236}">
                <a16:creationId xmlns:a16="http://schemas.microsoft.com/office/drawing/2014/main" id="{5548859E-9AA5-69A9-0DC2-FCCA7A0E86AA}"/>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For Those Concerned With Their Bank’s Reputation, 1 In 3 Are Planning To Limit Use Of Additional Products/Services Their Bank Offers</a:t>
            </a:r>
          </a:p>
        </p:txBody>
      </p:sp>
      <p:pic>
        <p:nvPicPr>
          <p:cNvPr id="8" name="Graphic 7">
            <a:extLst>
              <a:ext uri="{FF2B5EF4-FFF2-40B4-BE49-F238E27FC236}">
                <a16:creationId xmlns:a16="http://schemas.microsoft.com/office/drawing/2014/main" id="{B8771D55-3014-650B-9A55-4DCD955A01C1}"/>
              </a:ext>
            </a:extLst>
          </p:cNvPr>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68122" y="166944"/>
            <a:ext cx="1582903" cy="80794"/>
          </a:xfrm>
          <a:prstGeom prst="rect">
            <a:avLst/>
          </a:prstGeom>
        </p:spPr>
      </p:pic>
    </p:spTree>
    <p:extLst>
      <p:ext uri="{BB962C8B-B14F-4D97-AF65-F5344CB8AC3E}">
        <p14:creationId xmlns:p14="http://schemas.microsoft.com/office/powerpoint/2010/main" val="41316083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F83CBD-1ACF-3A86-FB80-E6D31DD25CDC}"/>
              </a:ext>
            </a:extLst>
          </p:cNvPr>
          <p:cNvSpPr>
            <a:spLocks noGrp="1"/>
          </p:cNvSpPr>
          <p:nvPr>
            <p:ph type="title"/>
          </p:nvPr>
        </p:nvSpPr>
        <p:spPr>
          <a:xfrm>
            <a:off x="1223964" y="1641964"/>
            <a:ext cx="4619830" cy="1325563"/>
          </a:xfrm>
        </p:spPr>
        <p:txBody>
          <a:bodyPr/>
          <a:lstStyle/>
          <a:p>
            <a:r>
              <a:rPr lang="en-US"/>
              <a:t>Restoring Trust</a:t>
            </a:r>
          </a:p>
        </p:txBody>
      </p:sp>
    </p:spTree>
    <p:extLst>
      <p:ext uri="{BB962C8B-B14F-4D97-AF65-F5344CB8AC3E}">
        <p14:creationId xmlns:p14="http://schemas.microsoft.com/office/powerpoint/2010/main" val="3279047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B25F2C2-06C5-033E-10B2-CCD14CB08F66}"/>
              </a:ext>
            </a:extLst>
          </p:cNvPr>
          <p:cNvSpPr/>
          <p:nvPr/>
        </p:nvSpPr>
        <p:spPr>
          <a:xfrm>
            <a:off x="8180209" y="1671931"/>
            <a:ext cx="3499223" cy="394438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62" name="TextBox 361">
            <a:extLst>
              <a:ext uri="{FF2B5EF4-FFF2-40B4-BE49-F238E27FC236}">
                <a16:creationId xmlns:a16="http://schemas.microsoft.com/office/drawing/2014/main" id="{593FA317-9D4C-FD34-0717-9595CD9D961A}"/>
              </a:ext>
            </a:extLst>
          </p:cNvPr>
          <p:cNvSpPr txBox="1"/>
          <p:nvPr/>
        </p:nvSpPr>
        <p:spPr>
          <a:xfrm>
            <a:off x="8424383" y="1924916"/>
            <a:ext cx="2896331" cy="3496726"/>
          </a:xfrm>
          <a:prstGeom prst="rect">
            <a:avLst/>
          </a:prstGeom>
          <a:noFill/>
          <a:ln>
            <a:noFill/>
          </a:ln>
          <a:effectLst/>
        </p:spPr>
        <p:txBody>
          <a:bodyPr wrap="square" lIns="0" tIns="0" rIns="0" bIns="0" rtlCol="0" anchor="t">
            <a:spAutoFit/>
          </a:bodyPr>
          <a:lstStyle/>
          <a:p>
            <a:pPr marL="0" marR="0" lvl="0" indent="0" algn="l" defTabSz="914400" rtl="0" eaLnBrk="1" fontAlgn="b" latinLnBrk="0" hangingPunct="1">
              <a:lnSpc>
                <a:spcPct val="110000"/>
              </a:lnSpc>
              <a:spcBef>
                <a:spcPts val="0"/>
              </a:spcBef>
              <a:spcAft>
                <a:spcPts val="1800"/>
              </a:spcAft>
              <a:buClrTx/>
              <a:buSzTx/>
              <a:buFontTx/>
              <a:buNone/>
              <a:tabLst/>
              <a:defRPr/>
            </a:pPr>
            <a:r>
              <a:rPr lang="en-US" sz="1600" b="1">
                <a:solidFill>
                  <a:srgbClr val="0D0D0D"/>
                </a:solidFill>
                <a:latin typeface="Arial" panose="020B0604020202020204" pitchFamily="34" charset="0"/>
                <a:cs typeface="Arial" panose="020B0604020202020204" pitchFamily="34" charset="0"/>
              </a:rPr>
              <a:t>Global averages</a:t>
            </a:r>
            <a:br>
              <a:rPr lang="en-US" sz="1600">
                <a:solidFill>
                  <a:srgbClr val="0D0D0D"/>
                </a:solidFill>
                <a:latin typeface="Arial" panose="020B0604020202020204" pitchFamily="34" charset="0"/>
              </a:rPr>
            </a:br>
            <a:r>
              <a:rPr lang="en-US" sz="900">
                <a:solidFill>
                  <a:srgbClr val="0D0D0D"/>
                </a:solidFill>
                <a:latin typeface="Arial" panose="020B0604020202020204" pitchFamily="34" charset="0"/>
                <a:cs typeface="Arial" panose="020B0604020202020204" pitchFamily="34" charset="0"/>
              </a:rPr>
              <a:t>These vary based on the number of</a:t>
            </a:r>
            <a:br>
              <a:rPr lang="en-US" sz="900">
                <a:solidFill>
                  <a:srgbClr val="0D0D0D"/>
                </a:solidFill>
                <a:latin typeface="Arial" panose="020B0604020202020204" pitchFamily="34" charset="0"/>
                <a:cs typeface="Arial" panose="020B0604020202020204" pitchFamily="34" charset="0"/>
              </a:rPr>
            </a:br>
            <a:r>
              <a:rPr lang="en-US" sz="900">
                <a:solidFill>
                  <a:srgbClr val="0D0D0D"/>
                </a:solidFill>
                <a:latin typeface="Arial" panose="020B0604020202020204" pitchFamily="34" charset="0"/>
                <a:cs typeface="Arial" panose="020B0604020202020204" pitchFamily="34" charset="0"/>
              </a:rPr>
              <a:t>countries surveyed each year:</a:t>
            </a:r>
          </a:p>
          <a:p>
            <a:pPr defTabSz="914400" fontAlgn="b">
              <a:lnSpc>
                <a:spcPct val="110000"/>
              </a:lnSpc>
              <a:spcAft>
                <a:spcPts val="1800"/>
              </a:spcAft>
              <a:defRPr/>
            </a:pPr>
            <a:br>
              <a:rPr kumimoji="0" lang="en-US" sz="1000" b="0" i="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br>
            <a:r>
              <a:rPr lang="en-US" sz="900">
                <a:solidFill>
                  <a:srgbClr val="0D0D0D"/>
                </a:solidFill>
                <a:latin typeface="Arial" panose="020B0604020202020204" pitchFamily="34" charset="0"/>
                <a:cs typeface="Arial" panose="020B0604020202020204" pitchFamily="34" charset="0"/>
              </a:rPr>
              <a:t>*To protect the stability of the global average, Sweden will not be included in the average until there are at least two years of recent data</a:t>
            </a:r>
          </a:p>
          <a:p>
            <a:pPr defTabSz="914400" fontAlgn="b">
              <a:lnSpc>
                <a:spcPct val="110000"/>
              </a:lnSpc>
              <a:spcAft>
                <a:spcPts val="600"/>
              </a:spcAft>
              <a:defRPr/>
            </a:pPr>
            <a:endParaRPr kumimoji="0" lang="en-US" sz="1000" b="0" i="0" u="none" strike="noStrike" kern="1200" cap="none" spc="0" normalizeH="0" baseline="0" noProof="0">
              <a:ln>
                <a:noFill/>
              </a:ln>
              <a:effectLst/>
              <a:highlight>
                <a:srgbClr val="000000"/>
              </a:highlight>
              <a:uLnTx/>
              <a:uFillTx/>
              <a:latin typeface="Arial" panose="020B0604020202020204" pitchFamily="34" charset="0"/>
              <a:cs typeface="Arial" panose="020B0604020202020204" pitchFamily="34" charset="0"/>
            </a:endParaRPr>
          </a:p>
          <a:p>
            <a:pPr marL="0" marR="0" lvl="0" indent="0" algn="l" defTabSz="914400" rtl="0" eaLnBrk="1" fontAlgn="b" latinLnBrk="0" hangingPunct="1">
              <a:lnSpc>
                <a:spcPct val="110000"/>
              </a:lnSpc>
              <a:spcAft>
                <a:spcPts val="1800"/>
              </a:spcAft>
              <a:buClrTx/>
              <a:buSzTx/>
              <a:buFontTx/>
              <a:buNone/>
              <a:tabLst/>
              <a:defRPr/>
            </a:pPr>
            <a:r>
              <a:rPr lang="en-US" sz="900">
                <a:solidFill>
                  <a:srgbClr val="0D0D0D"/>
                </a:solidFill>
                <a:latin typeface="Arial" panose="020B0604020202020204" pitchFamily="34" charset="0"/>
                <a:cs typeface="Arial" panose="020B0604020202020204" pitchFamily="34" charset="0"/>
              </a:rPr>
              <a:t>The sensitive nature of the question prevented this</a:t>
            </a:r>
            <a:br>
              <a:rPr lang="en-US" sz="900">
                <a:solidFill>
                  <a:srgbClr val="0D0D0D"/>
                </a:solidFill>
                <a:latin typeface="Arial" panose="020B0604020202020204" pitchFamily="34" charset="0"/>
                <a:cs typeface="Arial" panose="020B0604020202020204" pitchFamily="34" charset="0"/>
              </a:rPr>
            </a:br>
            <a:r>
              <a:rPr lang="en-US" sz="900">
                <a:solidFill>
                  <a:srgbClr val="0D0D0D"/>
                </a:solidFill>
                <a:latin typeface="Arial" panose="020B0604020202020204" pitchFamily="34" charset="0"/>
                <a:cs typeface="Arial" panose="020B0604020202020204" pitchFamily="34" charset="0"/>
              </a:rPr>
              <a:t>data from being collected in these countries</a:t>
            </a:r>
          </a:p>
          <a:p>
            <a:pPr defTabSz="914400" fontAlgn="b">
              <a:lnSpc>
                <a:spcPct val="110000"/>
              </a:lnSpc>
              <a:spcAft>
                <a:spcPts val="3300"/>
              </a:spcAft>
              <a:defRPr/>
            </a:pPr>
            <a:r>
              <a:rPr lang="en-US" sz="1600" b="1">
                <a:solidFill>
                  <a:srgbClr val="0D0D0D"/>
                </a:solidFill>
                <a:latin typeface="Arial" panose="020B0604020202020204" pitchFamily="34" charset="0"/>
                <a:cs typeface="Arial" panose="020B0604020202020204" pitchFamily="34" charset="0"/>
              </a:rPr>
              <a:t>Statistical significance</a:t>
            </a:r>
          </a:p>
          <a:p>
            <a:pPr marL="0" marR="0" lvl="0" indent="0" algn="l" defTabSz="914400" rtl="0" eaLnBrk="1" fontAlgn="b" latinLnBrk="0" hangingPunct="1">
              <a:lnSpc>
                <a:spcPct val="110000"/>
              </a:lnSpc>
              <a:spcBef>
                <a:spcPts val="0"/>
              </a:spcBef>
              <a:spcAft>
                <a:spcPts val="600"/>
              </a:spcAft>
              <a:buClrTx/>
              <a:buSzTx/>
              <a:buFontTx/>
              <a:buNone/>
              <a:tabLst/>
              <a:defRPr/>
            </a:pPr>
            <a:r>
              <a:rPr lang="en-US" sz="900">
                <a:solidFill>
                  <a:srgbClr val="0D0D0D"/>
                </a:solidFill>
                <a:latin typeface="Arial" panose="020B0604020202020204" pitchFamily="34" charset="0"/>
                <a:cs typeface="Arial" panose="020B0604020202020204" pitchFamily="34" charset="0"/>
              </a:rPr>
              <a:t>All indicated year-over-year significant changes were determined using a t-test set at a 99%+ confidence level</a:t>
            </a:r>
            <a:endParaRPr lang="en-US" sz="900">
              <a:solidFill>
                <a:srgbClr val="FF0000"/>
              </a:solidFill>
              <a:latin typeface="Arial" panose="020B0604020202020204" pitchFamily="34" charset="0"/>
              <a:cs typeface="Arial" panose="020B0604020202020204" pitchFamily="34" charset="0"/>
            </a:endParaRPr>
          </a:p>
        </p:txBody>
      </p:sp>
      <p:sp>
        <p:nvSpPr>
          <p:cNvPr id="4" name="object 8">
            <a:extLst>
              <a:ext uri="{FF2B5EF4-FFF2-40B4-BE49-F238E27FC236}">
                <a16:creationId xmlns:a16="http://schemas.microsoft.com/office/drawing/2014/main" id="{3B937531-799E-2487-DCFB-6AE86C9FCAB6}"/>
              </a:ext>
            </a:extLst>
          </p:cNvPr>
          <p:cNvSpPr/>
          <p:nvPr/>
        </p:nvSpPr>
        <p:spPr>
          <a:xfrm>
            <a:off x="8424383" y="2614244"/>
            <a:ext cx="782650"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0" cap="none" spc="0"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27</a:t>
            </a:r>
          </a:p>
        </p:txBody>
      </p:sp>
      <p:sp>
        <p:nvSpPr>
          <p:cNvPr id="3" name="Text Placeholder 2">
            <a:extLst>
              <a:ext uri="{FF2B5EF4-FFF2-40B4-BE49-F238E27FC236}">
                <a16:creationId xmlns:a16="http://schemas.microsoft.com/office/drawing/2014/main" id="{FB201F55-C4B2-266E-C638-FC4B097B58A6}"/>
              </a:ext>
            </a:extLst>
          </p:cNvPr>
          <p:cNvSpPr>
            <a:spLocks noGrp="1"/>
          </p:cNvSpPr>
          <p:nvPr>
            <p:ph type="body" sz="quarter" idx="11"/>
          </p:nvPr>
        </p:nvSpPr>
        <p:spPr/>
        <p:txBody>
          <a:bodyPr/>
          <a:lstStyle/>
          <a:p>
            <a:pPr marL="0" indent="0">
              <a:buNone/>
            </a:pPr>
            <a:r>
              <a:rPr lang="en-US"/>
              <a:t>Methodology</a:t>
            </a:r>
          </a:p>
        </p:txBody>
      </p:sp>
      <p:sp>
        <p:nvSpPr>
          <p:cNvPr id="8" name="Text Placeholder 7">
            <a:extLst>
              <a:ext uri="{FF2B5EF4-FFF2-40B4-BE49-F238E27FC236}">
                <a16:creationId xmlns:a16="http://schemas.microsoft.com/office/drawing/2014/main" id="{0785E824-8736-FDFB-6E97-AC4F80163319}"/>
              </a:ext>
            </a:extLst>
          </p:cNvPr>
          <p:cNvSpPr>
            <a:spLocks noGrp="1"/>
          </p:cNvSpPr>
          <p:nvPr>
            <p:ph type="body" sz="quarter" idx="12"/>
          </p:nvPr>
        </p:nvSpPr>
        <p:spPr>
          <a:xfrm>
            <a:off x="271404" y="6286841"/>
            <a:ext cx="7315200" cy="332399"/>
          </a:xfrm>
        </p:spPr>
        <p:txBody>
          <a:bodyPr/>
          <a:lstStyle/>
          <a:p>
            <a:pPr marL="0" indent="0">
              <a:spcBef>
                <a:spcPts val="0"/>
              </a:spcBef>
              <a:buNone/>
            </a:pPr>
            <a:r>
              <a:rPr lang="en-US"/>
              <a:t>**The sample size varies by country from 1,082 to 1,500.</a:t>
            </a:r>
          </a:p>
          <a:p>
            <a:pPr marL="0" indent="0">
              <a:spcBef>
                <a:spcPts val="0"/>
              </a:spcBef>
              <a:buNone/>
            </a:pPr>
            <a:r>
              <a:rPr lang="en-US"/>
              <a:t>27-market global data margin of error: General population +/- 0.6 percentage points (n=31,171)</a:t>
            </a:r>
          </a:p>
          <a:p>
            <a:pPr marL="0" indent="0">
              <a:spcBef>
                <a:spcPts val="0"/>
              </a:spcBef>
              <a:buNone/>
            </a:pPr>
            <a:r>
              <a:rPr lang="en-US"/>
              <a:t>Country-specific data margin of error: General population +/- 2.5 to 3.0 percentage points (varies by country based on sample size, n=1,082 to n=1,500)</a:t>
            </a:r>
          </a:p>
        </p:txBody>
      </p:sp>
      <p:sp>
        <p:nvSpPr>
          <p:cNvPr id="364" name="Text Placeholder 40">
            <a:extLst>
              <a:ext uri="{FF2B5EF4-FFF2-40B4-BE49-F238E27FC236}">
                <a16:creationId xmlns:a16="http://schemas.microsoft.com/office/drawing/2014/main" id="{8B61800D-C177-97AB-1206-5A0985866DE3}"/>
              </a:ext>
            </a:extLst>
          </p:cNvPr>
          <p:cNvSpPr txBox="1">
            <a:spLocks/>
          </p:cNvSpPr>
          <p:nvPr/>
        </p:nvSpPr>
        <p:spPr>
          <a:xfrm>
            <a:off x="271404" y="2119819"/>
            <a:ext cx="4489704" cy="246221"/>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Annual online survey in its 23rd year</a:t>
            </a:r>
          </a:p>
        </p:txBody>
      </p:sp>
      <p:sp>
        <p:nvSpPr>
          <p:cNvPr id="365" name="object 13">
            <a:extLst>
              <a:ext uri="{FF2B5EF4-FFF2-40B4-BE49-F238E27FC236}">
                <a16:creationId xmlns:a16="http://schemas.microsoft.com/office/drawing/2014/main" id="{117BF91F-7B9A-FAA4-6DD4-EC0403898601}"/>
              </a:ext>
            </a:extLst>
          </p:cNvPr>
          <p:cNvSpPr txBox="1"/>
          <p:nvPr/>
        </p:nvSpPr>
        <p:spPr>
          <a:xfrm>
            <a:off x="1686703" y="3036149"/>
            <a:ext cx="2630518" cy="84382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6089015" algn="l"/>
              </a:tabLst>
              <a:defRPr/>
            </a:pPr>
            <a:r>
              <a:rPr lang="en-US" sz="5400" b="1" kern="0">
                <a:solidFill>
                  <a:srgbClr val="041CFF"/>
                </a:solidFill>
                <a:latin typeface="Arial" panose="020B0604020202020204" pitchFamily="34" charset="0"/>
                <a:ea typeface="Inter Tight ExtraBold" pitchFamily="2" charset="0"/>
                <a:cs typeface="Arial" panose="020B0604020202020204" pitchFamily="34" charset="0"/>
              </a:rPr>
              <a:t>32,000</a:t>
            </a:r>
            <a:r>
              <a:rPr lang="en-US" sz="2800" b="1" kern="0">
                <a:solidFill>
                  <a:srgbClr val="041CFF"/>
                </a:solidFill>
                <a:latin typeface="Arial" panose="020B0604020202020204" pitchFamily="34" charset="0"/>
                <a:ea typeface="Inter Tight ExtraBold" pitchFamily="2" charset="0"/>
                <a:cs typeface="Arial" panose="020B0604020202020204" pitchFamily="34" charset="0"/>
              </a:rPr>
              <a:t>+</a:t>
            </a:r>
            <a:endParaRPr lang="en-US" sz="5400" b="1" kern="0">
              <a:solidFill>
                <a:srgbClr val="041CFF"/>
              </a:solidFill>
              <a:latin typeface="Arial" panose="020B0604020202020204" pitchFamily="34" charset="0"/>
              <a:ea typeface="Inter Tight ExtraBold" pitchFamily="2" charset="0"/>
              <a:cs typeface="Arial" panose="020B0604020202020204" pitchFamily="34" charset="0"/>
            </a:endParaRPr>
          </a:p>
        </p:txBody>
      </p:sp>
      <p:sp>
        <p:nvSpPr>
          <p:cNvPr id="366" name="object 13">
            <a:extLst>
              <a:ext uri="{FF2B5EF4-FFF2-40B4-BE49-F238E27FC236}">
                <a16:creationId xmlns:a16="http://schemas.microsoft.com/office/drawing/2014/main" id="{480D5D12-0D69-484E-C9F2-A38976251A59}"/>
              </a:ext>
            </a:extLst>
          </p:cNvPr>
          <p:cNvSpPr txBox="1"/>
          <p:nvPr/>
        </p:nvSpPr>
        <p:spPr>
          <a:xfrm>
            <a:off x="4932986" y="3036149"/>
            <a:ext cx="2448243" cy="843821"/>
          </a:xfrm>
          <a:prstGeom prst="rect">
            <a:avLst/>
          </a:prstGeom>
        </p:spPr>
        <p:txBody>
          <a:bodyPr vert="horz" wrap="square" lIns="0" tIns="12700" rIns="0" bIns="0" rtlCol="0">
            <a:spAutoFit/>
          </a:bodyPr>
          <a:lstStyle/>
          <a:p>
            <a:pPr defTabSz="914400">
              <a:tabLst>
                <a:tab pos="6089015" algn="l"/>
              </a:tabLst>
              <a:defRPr/>
            </a:pPr>
            <a:r>
              <a:rPr lang="en-US" sz="5400" b="1" kern="0">
                <a:solidFill>
                  <a:srgbClr val="041CFF"/>
                </a:solidFill>
                <a:latin typeface="Arial" panose="020B0604020202020204" pitchFamily="34" charset="0"/>
                <a:ea typeface="Inter Tight ExtraBold" pitchFamily="2" charset="0"/>
                <a:cs typeface="Arial" panose="020B0604020202020204" pitchFamily="34" charset="0"/>
              </a:rPr>
              <a:t>1,150</a:t>
            </a:r>
            <a:r>
              <a:rPr lang="en-US" sz="2800" b="1" kern="0">
                <a:solidFill>
                  <a:srgbClr val="041CFF"/>
                </a:solidFill>
                <a:latin typeface="Arial" panose="020B0604020202020204" pitchFamily="34" charset="0"/>
                <a:ea typeface="Inter Tight ExtraBold" pitchFamily="2" charset="0"/>
                <a:cs typeface="Arial" panose="020B0604020202020204" pitchFamily="34" charset="0"/>
              </a:rPr>
              <a:t>+/-</a:t>
            </a:r>
            <a:endParaRPr lang="en-US" sz="5400" b="1" kern="0">
              <a:solidFill>
                <a:srgbClr val="041CFF"/>
              </a:solidFill>
              <a:latin typeface="Arial" panose="020B0604020202020204" pitchFamily="34" charset="0"/>
              <a:ea typeface="Inter Tight ExtraBold" pitchFamily="2" charset="0"/>
              <a:cs typeface="Arial" panose="020B0604020202020204" pitchFamily="34" charset="0"/>
            </a:endParaRPr>
          </a:p>
        </p:txBody>
      </p:sp>
      <p:sp>
        <p:nvSpPr>
          <p:cNvPr id="367" name="object 13">
            <a:extLst>
              <a:ext uri="{FF2B5EF4-FFF2-40B4-BE49-F238E27FC236}">
                <a16:creationId xmlns:a16="http://schemas.microsoft.com/office/drawing/2014/main" id="{0967EE19-AC70-24BA-8D58-9BE09C3D56E6}"/>
              </a:ext>
            </a:extLst>
          </p:cNvPr>
          <p:cNvSpPr txBox="1"/>
          <p:nvPr/>
        </p:nvSpPr>
        <p:spPr>
          <a:xfrm>
            <a:off x="271405" y="3036149"/>
            <a:ext cx="788901" cy="843821"/>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6089015" algn="l"/>
              </a:tabLst>
              <a:defRPr/>
            </a:pPr>
            <a:r>
              <a:rPr kumimoji="0" lang="en-US" sz="5400" b="1" u="none" strike="noStrike" kern="0" cap="none" spc="0" normalizeH="0" baseline="0"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rPr>
              <a:t>28</a:t>
            </a:r>
            <a:endParaRPr kumimoji="0" lang="en-US" sz="2800" b="1" u="none" strike="noStrike" kern="0" cap="none" spc="0" normalizeH="0" baseline="1262"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endParaRPr>
          </a:p>
        </p:txBody>
      </p:sp>
      <p:sp>
        <p:nvSpPr>
          <p:cNvPr id="368" name="object 7">
            <a:extLst>
              <a:ext uri="{FF2B5EF4-FFF2-40B4-BE49-F238E27FC236}">
                <a16:creationId xmlns:a16="http://schemas.microsoft.com/office/drawing/2014/main" id="{251E3AB4-EC14-66FA-E9AA-3C9E2D681B25}"/>
              </a:ext>
            </a:extLst>
          </p:cNvPr>
          <p:cNvSpPr txBox="1"/>
          <p:nvPr/>
        </p:nvSpPr>
        <p:spPr>
          <a:xfrm>
            <a:off x="271404" y="2463702"/>
            <a:ext cx="3374907" cy="369332"/>
          </a:xfrm>
          <a:prstGeom prst="rect">
            <a:avLst/>
          </a:prstGeom>
        </p:spPr>
        <p:txBody>
          <a:bodyPr vert="horz" wrap="square" lIns="0" tIns="0" rIns="0" bIns="0" rtlCol="0">
            <a:spAutoFit/>
          </a:bodyP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Fieldwork conducted: Nov 1 – Nov 28, 2022</a:t>
            </a:r>
          </a:p>
          <a:p>
            <a:pPr marL="0" marR="508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369" name="object 7">
            <a:extLst>
              <a:ext uri="{FF2B5EF4-FFF2-40B4-BE49-F238E27FC236}">
                <a16:creationId xmlns:a16="http://schemas.microsoft.com/office/drawing/2014/main" id="{EB050467-A784-3EA0-5013-C10E3B0C98FD}"/>
              </a:ext>
            </a:extLst>
          </p:cNvPr>
          <p:cNvSpPr txBox="1"/>
          <p:nvPr/>
        </p:nvSpPr>
        <p:spPr>
          <a:xfrm>
            <a:off x="271403" y="3844829"/>
            <a:ext cx="1190539" cy="184666"/>
          </a:xfrm>
          <a:prstGeom prst="rect">
            <a:avLst/>
          </a:prstGeom>
        </p:spPr>
        <p:txBody>
          <a:bodyPr vert="horz" wrap="square" lIns="0" tIns="0" rIns="0" bIns="0" rtlCol="0">
            <a:spAutoFit/>
          </a:bodyP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Countries</a:t>
            </a:r>
          </a:p>
        </p:txBody>
      </p:sp>
      <p:sp>
        <p:nvSpPr>
          <p:cNvPr id="370" name="object 7">
            <a:extLst>
              <a:ext uri="{FF2B5EF4-FFF2-40B4-BE49-F238E27FC236}">
                <a16:creationId xmlns:a16="http://schemas.microsoft.com/office/drawing/2014/main" id="{64EF9224-A094-D314-B66E-34309E7CFE4F}"/>
              </a:ext>
            </a:extLst>
          </p:cNvPr>
          <p:cNvSpPr txBox="1"/>
          <p:nvPr/>
        </p:nvSpPr>
        <p:spPr>
          <a:xfrm>
            <a:off x="1682765" y="3844829"/>
            <a:ext cx="1140925" cy="184666"/>
          </a:xfrm>
          <a:prstGeom prst="rect">
            <a:avLst/>
          </a:prstGeom>
        </p:spPr>
        <p:txBody>
          <a:bodyPr vert="horz" wrap="square" lIns="0" tIns="0" rIns="0" bIns="0" rtlCol="0">
            <a:spAutoFit/>
          </a:bodyP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Respondents</a:t>
            </a:r>
          </a:p>
        </p:txBody>
      </p:sp>
      <p:sp>
        <p:nvSpPr>
          <p:cNvPr id="371" name="object 7">
            <a:extLst>
              <a:ext uri="{FF2B5EF4-FFF2-40B4-BE49-F238E27FC236}">
                <a16:creationId xmlns:a16="http://schemas.microsoft.com/office/drawing/2014/main" id="{88AA831D-94AD-06F4-6AF4-AD6D44FF8FEB}"/>
              </a:ext>
            </a:extLst>
          </p:cNvPr>
          <p:cNvSpPr txBox="1"/>
          <p:nvPr/>
        </p:nvSpPr>
        <p:spPr>
          <a:xfrm>
            <a:off x="4932986" y="3883079"/>
            <a:ext cx="2052944" cy="184666"/>
          </a:xfrm>
          <a:prstGeom prst="rect">
            <a:avLst/>
          </a:prstGeom>
        </p:spPr>
        <p:txBody>
          <a:bodyPr vert="horz" wrap="square" lIns="0" tIns="0" rIns="0" bIns="0" rtlCol="0">
            <a:spAutoFit/>
          </a:bodyPr>
          <a:lstStyle/>
          <a:p>
            <a:pPr marL="0" marR="5080" lvl="0" indent="0" algn="l" defTabSz="914400" rtl="0" eaLnBrk="1" fontAlgn="auto" latinLnBrk="0" hangingPunct="1">
              <a:lnSpc>
                <a:spcPct val="100000"/>
              </a:lnSpc>
              <a:spcBef>
                <a:spcPts val="0"/>
              </a:spcBef>
              <a:spcAft>
                <a:spcPts val="0"/>
              </a:spcAft>
              <a:buClrTx/>
              <a:buSzTx/>
              <a:buFontTx/>
              <a:buNone/>
              <a:tabLst/>
              <a:defRPr/>
            </a:pPr>
            <a:r>
              <a:rPr kumimoji="0" lang="en-US" sz="1200" b="1" u="none" strike="noStrike" kern="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Respondents per country**</a:t>
            </a:r>
          </a:p>
        </p:txBody>
      </p:sp>
      <p:sp>
        <p:nvSpPr>
          <p:cNvPr id="372" name="TextBox 371">
            <a:extLst>
              <a:ext uri="{FF2B5EF4-FFF2-40B4-BE49-F238E27FC236}">
                <a16:creationId xmlns:a16="http://schemas.microsoft.com/office/drawing/2014/main" id="{7FE87A4E-2825-5835-4D02-D735EF30907C}"/>
              </a:ext>
            </a:extLst>
          </p:cNvPr>
          <p:cNvSpPr txBox="1"/>
          <p:nvPr/>
        </p:nvSpPr>
        <p:spPr>
          <a:xfrm>
            <a:off x="271404" y="4539520"/>
            <a:ext cx="7009850" cy="835400"/>
          </a:xfrm>
          <a:prstGeom prst="rect">
            <a:avLst/>
          </a:prstGeom>
          <a:noFill/>
        </p:spPr>
        <p:txBody>
          <a:bodyPr wrap="square" lIns="0" tIns="0" rIns="0" bIns="0" numCol="6" spcCol="274320" rtlCol="0">
            <a:noAutofit/>
          </a:bodyPr>
          <a:lstStyle/>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Argentina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Australia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Brazil</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Canada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China</a:t>
            </a: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Colombia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France</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Germany</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India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Indonesia</a:t>
            </a: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Ireland</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Italy</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Japan</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Kenya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Malaysia</a:t>
            </a: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Mexico</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Nigeria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Saudi Arabia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Singapore</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S. Africa</a:t>
            </a: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S. Korea</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Spain</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*Sweden</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Thailand</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The Netherlands</a:t>
            </a: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UAE</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UK</a:t>
            </a:r>
          </a:p>
          <a:p>
            <a:pPr marL="7938" marR="0" lvl="0" algn="l" defTabSz="457200" rtl="0" eaLnBrk="1" fontAlgn="b" latinLnBrk="0" hangingPunct="1">
              <a:lnSpc>
                <a:spcPct val="100000"/>
              </a:lnSpc>
              <a:spcBef>
                <a:spcPts val="300"/>
              </a:spcBef>
              <a:spcAft>
                <a:spcPts val="0"/>
              </a:spcAft>
              <a:buClrTx/>
              <a:buSzTx/>
              <a:buFontTx/>
              <a:buNone/>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U.S.</a:t>
            </a:r>
          </a:p>
          <a:p>
            <a:pPr marL="7938" marR="0" lvl="0" algn="l" defTabSz="457200" rtl="0" eaLnBrk="1" fontAlgn="auto" latinLnBrk="0" hangingPunct="1">
              <a:lnSpc>
                <a:spcPct val="100000"/>
              </a:lnSpc>
              <a:spcBef>
                <a:spcPts val="300"/>
              </a:spcBef>
              <a:spcAft>
                <a:spcPts val="0"/>
              </a:spcAft>
              <a:buClrTx/>
              <a:buSzTx/>
              <a:buFontTx/>
              <a:buNone/>
              <a:defRPr/>
            </a:pPr>
            <a:endPar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endParaRPr>
          </a:p>
        </p:txBody>
      </p:sp>
      <p:cxnSp>
        <p:nvCxnSpPr>
          <p:cNvPr id="373" name="Straight Connector 372">
            <a:extLst>
              <a:ext uri="{FF2B5EF4-FFF2-40B4-BE49-F238E27FC236}">
                <a16:creationId xmlns:a16="http://schemas.microsoft.com/office/drawing/2014/main" id="{CD1472CC-B210-3A81-BFB8-32A9221BFF23}"/>
              </a:ext>
            </a:extLst>
          </p:cNvPr>
          <p:cNvCxnSpPr>
            <a:cxnSpLocks/>
          </p:cNvCxnSpPr>
          <p:nvPr/>
        </p:nvCxnSpPr>
        <p:spPr>
          <a:xfrm>
            <a:off x="271404" y="4323667"/>
            <a:ext cx="70637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5" name="object 23">
            <a:extLst>
              <a:ext uri="{FF2B5EF4-FFF2-40B4-BE49-F238E27FC236}">
                <a16:creationId xmlns:a16="http://schemas.microsoft.com/office/drawing/2014/main" id="{8C09C2A8-2971-C70E-0F38-28B29383ADF8}"/>
              </a:ext>
            </a:extLst>
          </p:cNvPr>
          <p:cNvSpPr/>
          <p:nvPr/>
        </p:nvSpPr>
        <p:spPr>
          <a:xfrm>
            <a:off x="11696700" y="6207252"/>
            <a:ext cx="228600" cy="228600"/>
          </a:xfrm>
          <a:custGeom>
            <a:avLst/>
            <a:gdLst/>
            <a:ahLst/>
            <a:cxnLst/>
            <a:rect l="l" t="t" r="r" b="b"/>
            <a:pathLst>
              <a:path w="228600" h="228600">
                <a:moveTo>
                  <a:pt x="114296" y="0"/>
                </a:moveTo>
                <a:lnTo>
                  <a:pt x="114296" y="114293"/>
                </a:lnTo>
                <a:lnTo>
                  <a:pt x="0" y="114293"/>
                </a:lnTo>
                <a:lnTo>
                  <a:pt x="114297" y="228600"/>
                </a:lnTo>
                <a:lnTo>
                  <a:pt x="228600" y="114293"/>
                </a:lnTo>
                <a:lnTo>
                  <a:pt x="114296" y="0"/>
                </a:lnTo>
                <a:close/>
              </a:path>
            </a:pathLst>
          </a:custGeom>
          <a:solidFill>
            <a:srgbClr val="0D0D0D"/>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u="none" strike="noStrike" kern="0" cap="none" spc="0" normalizeH="0" baseline="0" noProof="0">
              <a:ln>
                <a:noFill/>
              </a:ln>
              <a:solidFill>
                <a:sysClr val="windowText" lastClr="000000"/>
              </a:solidFill>
              <a:effectLst/>
              <a:uLnTx/>
              <a:uFillTx/>
              <a:latin typeface="Arial" panose="020B0604020202020204" pitchFamily="34" charset="0"/>
              <a:ea typeface="+mn-ea"/>
              <a:cs typeface="+mn-cs"/>
            </a:endParaRPr>
          </a:p>
        </p:txBody>
      </p:sp>
      <p:cxnSp>
        <p:nvCxnSpPr>
          <p:cNvPr id="13" name="Straight Connector 12">
            <a:extLst>
              <a:ext uri="{FF2B5EF4-FFF2-40B4-BE49-F238E27FC236}">
                <a16:creationId xmlns:a16="http://schemas.microsoft.com/office/drawing/2014/main" id="{80F86333-3290-B07E-4550-97BAC6338889}"/>
              </a:ext>
            </a:extLst>
          </p:cNvPr>
          <p:cNvCxnSpPr>
            <a:cxnSpLocks/>
          </p:cNvCxnSpPr>
          <p:nvPr/>
        </p:nvCxnSpPr>
        <p:spPr>
          <a:xfrm>
            <a:off x="271404" y="5624929"/>
            <a:ext cx="70637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2F1D3C9-3C35-3AD9-340C-773F96A25B4F}"/>
              </a:ext>
            </a:extLst>
          </p:cNvPr>
          <p:cNvSpPr txBox="1"/>
          <p:nvPr/>
        </p:nvSpPr>
        <p:spPr>
          <a:xfrm>
            <a:off x="271404" y="5698426"/>
            <a:ext cx="6067927" cy="234167"/>
          </a:xfrm>
          <a:prstGeom prst="rect">
            <a:avLst/>
          </a:prstGeom>
          <a:noFill/>
        </p:spPr>
        <p:txBody>
          <a:bodyPr wrap="square" lIns="0">
            <a:spAutoFit/>
          </a:bodyPr>
          <a:lstStyle/>
          <a:p>
            <a:pPr marL="0" marR="0" lvl="0" indent="0" algn="l" defTabSz="914400" rtl="0" eaLnBrk="1" fontAlgn="auto" latinLnBrk="0" hangingPunct="1">
              <a:lnSpc>
                <a:spcPct val="110000"/>
              </a:lnSpc>
              <a:spcBef>
                <a:spcPts val="0"/>
              </a:spcBef>
              <a:spcAft>
                <a:spcPts val="600"/>
              </a:spcAft>
              <a:buClrTx/>
              <a:buSzTx/>
              <a:buFontTx/>
              <a:buNone/>
              <a:tabLst/>
              <a:defRPr/>
            </a:pPr>
            <a:r>
              <a:rPr lang="en-US" sz="900">
                <a:latin typeface="Arial" panose="020B0604020202020204" pitchFamily="34" charset="0"/>
                <a:cs typeface="Arial" panose="020B0604020202020204" pitchFamily="34" charset="0"/>
              </a:rPr>
              <a:t>Russia, part of the Edelman Trust Barometer from 2007 to 2022, was not included in this wave</a:t>
            </a:r>
          </a:p>
        </p:txBody>
      </p:sp>
      <p:sp>
        <p:nvSpPr>
          <p:cNvPr id="5" name="Text Placeholder 7">
            <a:extLst>
              <a:ext uri="{FF2B5EF4-FFF2-40B4-BE49-F238E27FC236}">
                <a16:creationId xmlns:a16="http://schemas.microsoft.com/office/drawing/2014/main" id="{CB147B1D-2C98-F45D-8CB4-26CF47D10CB4}"/>
              </a:ext>
            </a:extLst>
          </p:cNvPr>
          <p:cNvSpPr txBox="1">
            <a:spLocks/>
          </p:cNvSpPr>
          <p:nvPr/>
        </p:nvSpPr>
        <p:spPr>
          <a:xfrm>
            <a:off x="8180209" y="5750604"/>
            <a:ext cx="3499223" cy="937436"/>
          </a:xfrm>
          <a:prstGeom prst="rect">
            <a:avLst/>
          </a:prstGeom>
        </p:spPr>
        <p:txBody>
          <a:bodyPr wrap="square" lIns="0" tIns="0" rIns="0" bIns="0">
            <a:spAutoFit/>
          </a:bodyPr>
          <a:lstStyle>
            <a:lvl1pPr marL="0" indent="0" algn="l" defTabSz="914400" rtl="0" eaLnBrk="1" latinLnBrk="0" hangingPunct="1">
              <a:lnSpc>
                <a:spcPct val="110000"/>
              </a:lnSpc>
              <a:spcBef>
                <a:spcPts val="0"/>
              </a:spcBef>
              <a:buFont typeface="Arial" panose="020B0604020202020204" pitchFamily="34" charset="0"/>
              <a:buNone/>
              <a:defRPr sz="800" b="0" i="0" kern="1200">
                <a:solidFill>
                  <a:schemeClr val="tx2"/>
                </a:solidFill>
                <a:latin typeface="Inter Tight Light" pitchFamily="2" charset="0"/>
                <a:ea typeface="Inter Tight Light" pitchFamily="2" charset="0"/>
                <a:cs typeface="Inter Tight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solidFill>
                  <a:schemeClr val="tx1"/>
                </a:solidFill>
                <a:latin typeface="Arial" panose="020B0604020202020204" pitchFamily="34" charset="0"/>
                <a:cs typeface="Arial" panose="020B0604020202020204" pitchFamily="34" charset="0"/>
              </a:rPr>
              <a:t>For more details on global averages and country-specific methodology, please refer to the Technical Appendix</a:t>
            </a:r>
          </a:p>
          <a:p>
            <a:endParaRPr lang="en-US">
              <a:solidFill>
                <a:schemeClr val="tx1"/>
              </a:solidFill>
              <a:latin typeface="Arial" panose="020B0604020202020204" pitchFamily="34" charset="0"/>
              <a:cs typeface="Arial" panose="020B0604020202020204" pitchFamily="34" charset="0"/>
            </a:endParaRPr>
          </a:p>
          <a:p>
            <a:r>
              <a:rPr lang="en-US">
                <a:solidFill>
                  <a:schemeClr val="tx1"/>
                </a:solidFill>
                <a:latin typeface="Arial" panose="020B0604020202020204" pitchFamily="34" charset="0"/>
                <a:cs typeface="Arial" panose="020B0604020202020204" pitchFamily="34" charset="0"/>
              </a:rPr>
              <a:t>Due to a translation inconsistency, the France data measuring trust in government, as well as competence and ethics was removed from certain slides. For more details contact the Trust Barometer research team</a:t>
            </a:r>
          </a:p>
          <a:p>
            <a:endParaRPr lang="en-US">
              <a:solidFill>
                <a:schemeClr val="tx1"/>
              </a:solidFill>
              <a:latin typeface="Arial" panose="020B0604020202020204" pitchFamily="34" charset="0"/>
              <a:cs typeface="Arial" panose="020B0604020202020204" pitchFamily="34" charset="0"/>
            </a:endParaRPr>
          </a:p>
        </p:txBody>
      </p:sp>
      <p:grpSp>
        <p:nvGrpSpPr>
          <p:cNvPr id="15" name="Group 14">
            <a:extLst>
              <a:ext uri="{FF2B5EF4-FFF2-40B4-BE49-F238E27FC236}">
                <a16:creationId xmlns:a16="http://schemas.microsoft.com/office/drawing/2014/main" id="{A5103C71-0A1B-7FED-2BF5-30B7CD21E8B6}"/>
              </a:ext>
            </a:extLst>
          </p:cNvPr>
          <p:cNvGrpSpPr/>
          <p:nvPr/>
        </p:nvGrpSpPr>
        <p:grpSpPr>
          <a:xfrm>
            <a:off x="9886604" y="4721348"/>
            <a:ext cx="1610605" cy="138499"/>
            <a:chOff x="2540228" y="2154013"/>
            <a:chExt cx="1610605" cy="138499"/>
          </a:xfrm>
        </p:grpSpPr>
        <p:sp>
          <p:nvSpPr>
            <p:cNvPr id="16" name="Oval 15">
              <a:extLst>
                <a:ext uri="{FF2B5EF4-FFF2-40B4-BE49-F238E27FC236}">
                  <a16:creationId xmlns:a16="http://schemas.microsoft.com/office/drawing/2014/main" id="{F6ED72B1-7155-4A12-4478-87AD0E3FE54F}"/>
                </a:ext>
              </a:extLst>
            </p:cNvPr>
            <p:cNvSpPr/>
            <p:nvPr/>
          </p:nvSpPr>
          <p:spPr>
            <a:xfrm>
              <a:off x="2540228" y="2163826"/>
              <a:ext cx="118872" cy="1188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Arial" panose="020B0604020202020204" pitchFamily="34" charset="0"/>
              </a:endParaRPr>
            </a:p>
          </p:txBody>
        </p:sp>
        <p:sp>
          <p:nvSpPr>
            <p:cNvPr id="17" name="Rectangle 16">
              <a:extLst>
                <a:ext uri="{FF2B5EF4-FFF2-40B4-BE49-F238E27FC236}">
                  <a16:creationId xmlns:a16="http://schemas.microsoft.com/office/drawing/2014/main" id="{F3254326-60F5-085C-2359-11FBA48DA7E4}"/>
                </a:ext>
              </a:extLst>
            </p:cNvPr>
            <p:cNvSpPr/>
            <p:nvPr/>
          </p:nvSpPr>
          <p:spPr>
            <a:xfrm>
              <a:off x="2722270" y="2154013"/>
              <a:ext cx="1428563"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900" b="1">
                  <a:solidFill>
                    <a:schemeClr val="tx1"/>
                  </a:solidFill>
                  <a:latin typeface="Arial" panose="020B0604020202020204" pitchFamily="34" charset="0"/>
                  <a:cs typeface="Arial" panose="020B0604020202020204" pitchFamily="34" charset="0"/>
                </a:rPr>
                <a:t>Significant change</a:t>
              </a:r>
            </a:p>
          </p:txBody>
        </p:sp>
      </p:grpSp>
      <p:sp>
        <p:nvSpPr>
          <p:cNvPr id="9" name="object 8">
            <a:extLst>
              <a:ext uri="{FF2B5EF4-FFF2-40B4-BE49-F238E27FC236}">
                <a16:creationId xmlns:a16="http://schemas.microsoft.com/office/drawing/2014/main" id="{B572F2C7-F3B0-CEDB-531B-B867A3A29C7E}"/>
              </a:ext>
            </a:extLst>
          </p:cNvPr>
          <p:cNvSpPr/>
          <p:nvPr/>
        </p:nvSpPr>
        <p:spPr>
          <a:xfrm>
            <a:off x="8423874" y="3505453"/>
            <a:ext cx="2169579" cy="227755"/>
          </a:xfrm>
          <a:prstGeom prst="rect">
            <a:avLst/>
          </a:prstGeom>
          <a:noFill/>
          <a:ln>
            <a:solidFill>
              <a:schemeClr val="tx1"/>
            </a:solidFill>
          </a:ln>
        </p:spPr>
        <p:txBody>
          <a:bodyPr wrap="square" lIns="45720" tIns="27432" rIns="45720" bIns="45720"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000" b="1" u="none" strike="noStrike" kern="0" cap="none" spc="0" normalizeH="0" baseline="0" noProof="0">
                <a:ln>
                  <a:noFill/>
                </a:ln>
                <a:effectLst/>
                <a:uLnTx/>
                <a:uFillTx/>
                <a:latin typeface="Arial" panose="020B0604020202020204" pitchFamily="34" charset="0"/>
                <a:ea typeface="Inter Tight SemiBold" pitchFamily="2" charset="0"/>
                <a:cs typeface="Arial" panose="020B0604020202020204" pitchFamily="34" charset="0"/>
              </a:rPr>
              <a:t>GLOBAL 25 </a:t>
            </a:r>
            <a:r>
              <a:rPr kumimoji="0" lang="en-US" sz="800" u="none" strike="noStrike" kern="0" cap="none" spc="0" normalizeH="0" baseline="0" noProof="0">
                <a:ln>
                  <a:noFill/>
                </a:ln>
                <a:effectLst/>
                <a:uLnTx/>
                <a:uFillTx/>
                <a:latin typeface="Arial" panose="020B0604020202020204" pitchFamily="34" charset="0"/>
                <a:ea typeface="Inter Tight SemiBold" pitchFamily="2" charset="0"/>
                <a:cs typeface="Arial" panose="020B0604020202020204" pitchFamily="34" charset="0"/>
              </a:rPr>
              <a:t>Excludes China and Thailand</a:t>
            </a:r>
          </a:p>
        </p:txBody>
      </p:sp>
      <p:sp>
        <p:nvSpPr>
          <p:cNvPr id="12" name="Text Placeholder 11">
            <a:extLst>
              <a:ext uri="{FF2B5EF4-FFF2-40B4-BE49-F238E27FC236}">
                <a16:creationId xmlns:a16="http://schemas.microsoft.com/office/drawing/2014/main" id="{33D1AE12-5082-66D3-B37E-10E7CDC46208}"/>
              </a:ext>
            </a:extLst>
          </p:cNvPr>
          <p:cNvSpPr>
            <a:spLocks noGrp="1"/>
          </p:cNvSpPr>
          <p:nvPr>
            <p:ph type="body" sz="quarter" idx="4294967295"/>
          </p:nvPr>
        </p:nvSpPr>
        <p:spPr>
          <a:xfrm>
            <a:off x="271404" y="621792"/>
            <a:ext cx="11653896" cy="332399"/>
          </a:xfrm>
          <a:prstGeom prst="rect">
            <a:avLst/>
          </a:prstGeom>
        </p:spPr>
        <p:txBody>
          <a:bodyPr lIns="0" tIns="0" rIns="0" bIns="0"/>
          <a:lstStyle/>
          <a:p>
            <a:pPr marL="0" indent="0">
              <a:buNone/>
            </a:pPr>
            <a:r>
              <a:rPr lang="en-US" sz="2400" b="1" spc="-100">
                <a:latin typeface="Arial" panose="020B0604020202020204" pitchFamily="34" charset="0"/>
                <a:ea typeface="+mj-ea"/>
                <a:cs typeface="Arial" panose="020B0604020202020204" pitchFamily="34" charset="0"/>
              </a:rPr>
              <a:t>2023 Edelman Trust Barometer </a:t>
            </a:r>
          </a:p>
        </p:txBody>
      </p:sp>
      <p:sp>
        <p:nvSpPr>
          <p:cNvPr id="21" name="Oval 20">
            <a:extLst>
              <a:ext uri="{FF2B5EF4-FFF2-40B4-BE49-F238E27FC236}">
                <a16:creationId xmlns:a16="http://schemas.microsoft.com/office/drawing/2014/main" id="{E09444D8-E73E-BFB0-658C-CB41240B6AA4}"/>
              </a:ext>
            </a:extLst>
          </p:cNvPr>
          <p:cNvSpPr/>
          <p:nvPr/>
        </p:nvSpPr>
        <p:spPr>
          <a:xfrm>
            <a:off x="9463531" y="4715192"/>
            <a:ext cx="146305" cy="146306"/>
          </a:xfrm>
          <a:prstGeom prst="ellipse">
            <a:avLst/>
          </a:prstGeom>
          <a:solidFill>
            <a:srgbClr val="FFFFFF"/>
          </a:solidFill>
          <a:ln w="3175">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prstClr val="black"/>
                </a:solidFill>
                <a:effectLst/>
                <a:uLnTx/>
                <a:uFillTx/>
                <a:latin typeface="Arial" panose="020B0604020202020204" pitchFamily="34" charset="0"/>
                <a:ea typeface="Inter Tight Medium" pitchFamily="2" charset="0"/>
                <a:cs typeface="Arial" panose="020B0604020202020204" pitchFamily="34" charset="0"/>
              </a:rPr>
              <a:t>+</a:t>
            </a:r>
          </a:p>
        </p:txBody>
      </p:sp>
      <p:sp>
        <p:nvSpPr>
          <p:cNvPr id="22" name="Oval 21">
            <a:extLst>
              <a:ext uri="{FF2B5EF4-FFF2-40B4-BE49-F238E27FC236}">
                <a16:creationId xmlns:a16="http://schemas.microsoft.com/office/drawing/2014/main" id="{260DA519-18E0-46A4-69C3-D52D3691D7BF}"/>
              </a:ext>
            </a:extLst>
          </p:cNvPr>
          <p:cNvSpPr/>
          <p:nvPr/>
        </p:nvSpPr>
        <p:spPr>
          <a:xfrm>
            <a:off x="8956121" y="4715193"/>
            <a:ext cx="146304" cy="146305"/>
          </a:xfrm>
          <a:prstGeom prst="ellipse">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0</a:t>
            </a:r>
          </a:p>
        </p:txBody>
      </p:sp>
      <p:sp>
        <p:nvSpPr>
          <p:cNvPr id="23" name="Oval 22">
            <a:extLst>
              <a:ext uri="{FF2B5EF4-FFF2-40B4-BE49-F238E27FC236}">
                <a16:creationId xmlns:a16="http://schemas.microsoft.com/office/drawing/2014/main" id="{039CC187-2E15-1F9E-C1F4-EEB22184BD6A}"/>
              </a:ext>
            </a:extLst>
          </p:cNvPr>
          <p:cNvSpPr/>
          <p:nvPr/>
        </p:nvSpPr>
        <p:spPr>
          <a:xfrm>
            <a:off x="8420764" y="4715193"/>
            <a:ext cx="146304" cy="146305"/>
          </a:xfrm>
          <a:prstGeom prst="ellipse">
            <a:avLst/>
          </a:prstGeom>
          <a:solidFill>
            <a:schemeClr val="tx1">
              <a:lumMod val="95000"/>
              <a:lumOff val="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a:t>
            </a:r>
          </a:p>
        </p:txBody>
      </p:sp>
      <p:cxnSp>
        <p:nvCxnSpPr>
          <p:cNvPr id="24" name="Straight Connector 23">
            <a:extLst>
              <a:ext uri="{FF2B5EF4-FFF2-40B4-BE49-F238E27FC236}">
                <a16:creationId xmlns:a16="http://schemas.microsoft.com/office/drawing/2014/main" id="{96A40E88-869A-709A-6617-F6E1B651FAD3}"/>
              </a:ext>
            </a:extLst>
          </p:cNvPr>
          <p:cNvCxnSpPr>
            <a:cxnSpLocks/>
          </p:cNvCxnSpPr>
          <p:nvPr/>
        </p:nvCxnSpPr>
        <p:spPr>
          <a:xfrm>
            <a:off x="8567068" y="4788346"/>
            <a:ext cx="389053"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84387E4A-E64D-B78C-60C4-CEA17EEF45F6}"/>
              </a:ext>
            </a:extLst>
          </p:cNvPr>
          <p:cNvCxnSpPr>
            <a:cxnSpLocks/>
          </p:cNvCxnSpPr>
          <p:nvPr/>
        </p:nvCxnSpPr>
        <p:spPr>
          <a:xfrm flipV="1">
            <a:off x="9102425" y="4788345"/>
            <a:ext cx="361106" cy="1"/>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4508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B61C496E-43EF-5B02-FD4C-02E348BA8D6D}"/>
              </a:ext>
            </a:extLst>
          </p:cNvPr>
          <p:cNvSpPr>
            <a:spLocks noGrp="1"/>
          </p:cNvSpPr>
          <p:nvPr>
            <p:ph type="body" sz="quarter" idx="13"/>
          </p:nvPr>
        </p:nvSpPr>
        <p:spPr>
          <a:xfrm>
            <a:off x="274320" y="2103120"/>
            <a:ext cx="4489704" cy="221599"/>
          </a:xfrm>
        </p:spPr>
        <p:txBody>
          <a:bodyPr/>
          <a:lstStyle/>
          <a:p>
            <a:pPr marL="0" indent="0">
              <a:buNone/>
            </a:pPr>
            <a:r>
              <a:rPr lang="en-US"/>
              <a:t>CEOs are obligated to …</a:t>
            </a:r>
          </a:p>
        </p:txBody>
      </p:sp>
      <p:sp>
        <p:nvSpPr>
          <p:cNvPr id="16" name="Text Placeholder 15">
            <a:extLst>
              <a:ext uri="{FF2B5EF4-FFF2-40B4-BE49-F238E27FC236}">
                <a16:creationId xmlns:a16="http://schemas.microsoft.com/office/drawing/2014/main" id="{4B7A0A5E-FE90-8A99-1FBD-63A36DB4E743}"/>
              </a:ext>
            </a:extLst>
          </p:cNvPr>
          <p:cNvSpPr>
            <a:spLocks noGrp="1"/>
          </p:cNvSpPr>
          <p:nvPr>
            <p:ph type="body" sz="quarter" idx="10"/>
          </p:nvPr>
        </p:nvSpPr>
        <p:spPr>
          <a:xfrm>
            <a:off x="271404" y="621792"/>
            <a:ext cx="11653896" cy="738664"/>
          </a:xfrm>
        </p:spPr>
        <p:txBody>
          <a:bodyPr lIns="0" tIns="0" rIns="0" bIns="0"/>
          <a:lstStyle/>
          <a:p>
            <a:pPr>
              <a:buNone/>
            </a:pPr>
            <a:r>
              <a:rPr lang="en-US"/>
              <a:t>Improve Economic Optimism:</a:t>
            </a:r>
            <a:br>
              <a:rPr lang="en-US"/>
            </a:br>
            <a:r>
              <a:rPr lang="en-US"/>
              <a:t>Invest in Fair Compensation, Local Communities, Skills Training</a:t>
            </a:r>
          </a:p>
        </p:txBody>
      </p:sp>
      <p:sp>
        <p:nvSpPr>
          <p:cNvPr id="17" name="Text Placeholder 16">
            <a:extLst>
              <a:ext uri="{FF2B5EF4-FFF2-40B4-BE49-F238E27FC236}">
                <a16:creationId xmlns:a16="http://schemas.microsoft.com/office/drawing/2014/main" id="{F31B298B-D74C-0A1E-7390-E9C27662CC84}"/>
              </a:ext>
            </a:extLst>
          </p:cNvPr>
          <p:cNvSpPr>
            <a:spLocks noGrp="1"/>
          </p:cNvSpPr>
          <p:nvPr>
            <p:ph type="body" sz="quarter" idx="11"/>
          </p:nvPr>
        </p:nvSpPr>
        <p:spPr>
          <a:xfrm>
            <a:off x="271404" y="1444350"/>
            <a:ext cx="3762812" cy="193899"/>
          </a:xfrm>
        </p:spPr>
        <p:txBody>
          <a:bodyPr wrap="square" lIns="0" tIns="0" rIns="0" bIns="0" anchor="t">
            <a:spAutoFit/>
          </a:bodyPr>
          <a:lstStyle/>
          <a:p>
            <a:pPr marL="0" indent="0">
              <a:buNone/>
            </a:pPr>
            <a:r>
              <a:rPr lang="en-US" sz="1400" b="1">
                <a:latin typeface="Arial"/>
                <a:cs typeface="Arial"/>
              </a:rPr>
              <a:t>Percent who say</a:t>
            </a:r>
          </a:p>
        </p:txBody>
      </p:sp>
      <p:sp>
        <p:nvSpPr>
          <p:cNvPr id="18" name="Text Placeholder 17">
            <a:extLst>
              <a:ext uri="{FF2B5EF4-FFF2-40B4-BE49-F238E27FC236}">
                <a16:creationId xmlns:a16="http://schemas.microsoft.com/office/drawing/2014/main" id="{26DA269D-187B-64B1-5827-14F66D5474C0}"/>
              </a:ext>
            </a:extLst>
          </p:cNvPr>
          <p:cNvSpPr>
            <a:spLocks noGrp="1"/>
          </p:cNvSpPr>
          <p:nvPr>
            <p:ph type="body" sz="quarter" idx="12"/>
          </p:nvPr>
        </p:nvSpPr>
        <p:spPr>
          <a:xfrm>
            <a:off x="271404" y="6208776"/>
            <a:ext cx="10396596" cy="349839"/>
          </a:xfrm>
        </p:spPr>
        <p:txBody>
          <a:bodyPr anchor="t">
            <a:noAutofit/>
          </a:bodyPr>
          <a:lstStyle/>
          <a:p>
            <a:pPr marL="0" indent="0">
              <a:lnSpc>
                <a:spcPct val="100000"/>
              </a:lnSpc>
              <a:buNone/>
            </a:pPr>
            <a:r>
              <a:rPr lang="en-US" b="1"/>
              <a:t>2023 Edelman Trust Barometer. </a:t>
            </a:r>
            <a:r>
              <a:rPr lang="en-US"/>
              <a:t>CEO_PLAY_BK. How obligated do you believe CEOs are to take the following actions? 5-point scale; top 3 box, obligated. Attributes shown to half of the sample. General population, 27-mkt avg. </a:t>
            </a:r>
          </a:p>
          <a:p>
            <a:pPr marL="0" indent="0">
              <a:lnSpc>
                <a:spcPct val="100000"/>
              </a:lnSpc>
              <a:buNone/>
            </a:pPr>
            <a:endParaRPr lang="en-US"/>
          </a:p>
        </p:txBody>
      </p:sp>
      <p:graphicFrame>
        <p:nvGraphicFramePr>
          <p:cNvPr id="20" name="Table 19">
            <a:extLst>
              <a:ext uri="{FF2B5EF4-FFF2-40B4-BE49-F238E27FC236}">
                <a16:creationId xmlns:a16="http://schemas.microsoft.com/office/drawing/2014/main" id="{7BB80175-8257-C5F0-B1A3-579D6AF9ECD2}"/>
              </a:ext>
            </a:extLst>
          </p:cNvPr>
          <p:cNvGraphicFramePr>
            <a:graphicFrameLocks noGrp="1"/>
          </p:cNvGraphicFramePr>
          <p:nvPr/>
        </p:nvGraphicFramePr>
        <p:xfrm>
          <a:off x="271404" y="2361881"/>
          <a:ext cx="11649192" cy="3365561"/>
        </p:xfrm>
        <a:graphic>
          <a:graphicData uri="http://schemas.openxmlformats.org/drawingml/2006/table">
            <a:tbl>
              <a:tblPr/>
              <a:tblGrid>
                <a:gridCol w="7319556">
                  <a:extLst>
                    <a:ext uri="{9D8B030D-6E8A-4147-A177-3AD203B41FA5}">
                      <a16:colId xmlns:a16="http://schemas.microsoft.com/office/drawing/2014/main" val="20001"/>
                    </a:ext>
                  </a:extLst>
                </a:gridCol>
                <a:gridCol w="1054763">
                  <a:extLst>
                    <a:ext uri="{9D8B030D-6E8A-4147-A177-3AD203B41FA5}">
                      <a16:colId xmlns:a16="http://schemas.microsoft.com/office/drawing/2014/main" val="999863007"/>
                    </a:ext>
                  </a:extLst>
                </a:gridCol>
                <a:gridCol w="3274873">
                  <a:extLst>
                    <a:ext uri="{9D8B030D-6E8A-4147-A177-3AD203B41FA5}">
                      <a16:colId xmlns:a16="http://schemas.microsoft.com/office/drawing/2014/main" val="1557008625"/>
                    </a:ext>
                  </a:extLst>
                </a:gridCol>
              </a:tblGrid>
              <a:tr h="439481">
                <a:tc>
                  <a:txBody>
                    <a:bodyPr/>
                    <a:lstStyle/>
                    <a:p>
                      <a:pPr algn="l" rtl="0" fontAlgn="b"/>
                      <a:r>
                        <a:rPr lang="en-US" sz="1200" b="0" i="0" u="none" strike="noStrike">
                          <a:solidFill>
                            <a:srgbClr val="000000"/>
                          </a:solidFill>
                          <a:effectLst/>
                          <a:latin typeface="+mj-lt"/>
                          <a:cs typeface="Arial" panose="020B0604020202020204" pitchFamily="34" charset="0"/>
                        </a:rPr>
                        <a:t> </a:t>
                      </a:r>
                      <a:endParaRPr lang="en-US" sz="1200" b="0" i="0" u="none" strike="noStrike" kern="1200">
                        <a:solidFill>
                          <a:srgbClr val="000000"/>
                        </a:solidFill>
                        <a:effectLst/>
                        <a:latin typeface="+mj-lt"/>
                        <a:ea typeface="+mn-ea"/>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endParaRPr lang="en-US" sz="1200" b="1" i="0" u="none" strike="noStrike" spc="0">
                        <a:solidFill>
                          <a:schemeClr val="tx1"/>
                        </a:solidFill>
                        <a:effectLst/>
                        <a:latin typeface="+mj-lt"/>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endParaRPr lang="en-US" sz="1200" b="1" i="0" u="none" strike="noStrike" spc="0">
                        <a:solidFill>
                          <a:schemeClr val="tx1"/>
                        </a:solidFill>
                        <a:effectLst/>
                        <a:latin typeface="+mj-lt"/>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731520">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Pay a fair wage</a:t>
                      </a:r>
                    </a:p>
                  </a:txBody>
                  <a:tcPr marR="4572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731520">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400" b="1" i="0" u="none" strike="noStrike" kern="1200">
                          <a:solidFill>
                            <a:srgbClr val="000000"/>
                          </a:solidFill>
                          <a:effectLst/>
                          <a:latin typeface="Arial" panose="020B0604020202020204" pitchFamily="34" charset="0"/>
                          <a:ea typeface="+mn-ea"/>
                          <a:cs typeface="Arial" panose="020B0604020202020204" pitchFamily="34" charset="0"/>
                        </a:rPr>
                        <a:t>Ensure their </a:t>
                      </a:r>
                      <a:r>
                        <a:rPr lang="en-US" sz="1400" b="1" i="0" u="none" strike="noStrike">
                          <a:solidFill>
                            <a:srgbClr val="000000"/>
                          </a:solidFill>
                          <a:effectLst/>
                          <a:latin typeface="Arial" panose="020B0604020202020204" pitchFamily="34" charset="0"/>
                          <a:cs typeface="Arial" panose="020B0604020202020204" pitchFamily="34" charset="0"/>
                        </a:rPr>
                        <a:t>home community is safe and thriving</a:t>
                      </a:r>
                    </a:p>
                  </a:txBody>
                  <a:tcPr marR="4572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55876829"/>
                  </a:ext>
                </a:extLst>
              </a:tr>
              <a:tr h="731520">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Pay fair corporate taxes</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2705622"/>
                  </a:ext>
                </a:extLst>
              </a:tr>
              <a:tr h="731520">
                <a:tc>
                  <a:txBody>
                    <a:bodyPr/>
                    <a:lstStyle/>
                    <a:p>
                      <a:pPr algn="l" rtl="0" fontAlgn="ctr"/>
                      <a:r>
                        <a:rPr lang="en-US" sz="1400" b="1" i="0" u="none" strike="noStrike">
                          <a:solidFill>
                            <a:srgbClr val="000000"/>
                          </a:solidFill>
                          <a:effectLst/>
                          <a:latin typeface="Arial" panose="020B0604020202020204" pitchFamily="34" charset="0"/>
                          <a:cs typeface="Arial" panose="020B0604020202020204" pitchFamily="34" charset="0"/>
                        </a:rPr>
                        <a:t>Retrain employees</a:t>
                      </a:r>
                      <a:endParaRPr lang="en-US" sz="1200" b="1" i="0" u="none" strike="noStrike" kern="1200">
                        <a:solidFill>
                          <a:srgbClr val="000000"/>
                        </a:solidFill>
                        <a:effectLst/>
                        <a:latin typeface="Arial" panose="020B0604020202020204" pitchFamily="34" charset="0"/>
                        <a:ea typeface="+mn-ea"/>
                        <a:cs typeface="Arial" panose="020B0604020202020204" pitchFamily="34" charset="0"/>
                      </a:endParaRP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88543982"/>
                  </a:ext>
                </a:extLst>
              </a:tr>
            </a:tbl>
          </a:graphicData>
        </a:graphic>
      </p:graphicFrame>
      <p:graphicFrame>
        <p:nvGraphicFramePr>
          <p:cNvPr id="21" name="Chart 20">
            <a:extLst>
              <a:ext uri="{FF2B5EF4-FFF2-40B4-BE49-F238E27FC236}">
                <a16:creationId xmlns:a16="http://schemas.microsoft.com/office/drawing/2014/main" id="{D679439E-043A-5FE0-D732-D349A1E23B85}"/>
              </a:ext>
            </a:extLst>
          </p:cNvPr>
          <p:cNvGraphicFramePr/>
          <p:nvPr/>
        </p:nvGraphicFramePr>
        <p:xfrm>
          <a:off x="5056632" y="2801931"/>
          <a:ext cx="3676650" cy="2925511"/>
        </p:xfrm>
        <a:graphic>
          <a:graphicData uri="http://schemas.openxmlformats.org/drawingml/2006/chart">
            <c:chart xmlns:c="http://schemas.openxmlformats.org/drawingml/2006/chart" xmlns:r="http://schemas.openxmlformats.org/officeDocument/2006/relationships" r:id="rId3"/>
          </a:graphicData>
        </a:graphic>
      </p:graphicFrame>
      <p:sp>
        <p:nvSpPr>
          <p:cNvPr id="2" name="object 8">
            <a:extLst>
              <a:ext uri="{FF2B5EF4-FFF2-40B4-BE49-F238E27FC236}">
                <a16:creationId xmlns:a16="http://schemas.microsoft.com/office/drawing/2014/main" id="{C00C9962-BC3B-57C5-44A4-A808B987749C}"/>
              </a:ext>
            </a:extLst>
          </p:cNvPr>
          <p:cNvSpPr/>
          <p:nvPr/>
        </p:nvSpPr>
        <p:spPr>
          <a:xfrm>
            <a:off x="5056632" y="2377440"/>
            <a:ext cx="782650"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27</a:t>
            </a:r>
          </a:p>
        </p:txBody>
      </p:sp>
    </p:spTree>
    <p:extLst>
      <p:ext uri="{BB962C8B-B14F-4D97-AF65-F5344CB8AC3E}">
        <p14:creationId xmlns:p14="http://schemas.microsoft.com/office/powerpoint/2010/main" val="416595490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86B8B3-8DDA-29AC-E4AB-FC5F0A5B0A65}"/>
              </a:ext>
            </a:extLst>
          </p:cNvPr>
          <p:cNvSpPr>
            <a:spLocks noGrp="1"/>
          </p:cNvSpPr>
          <p:nvPr>
            <p:ph type="body" sz="quarter" idx="11"/>
          </p:nvPr>
        </p:nvSpPr>
        <p:spPr>
          <a:xfrm>
            <a:off x="271404" y="1463040"/>
            <a:ext cx="5716927" cy="225062"/>
          </a:xfrm>
        </p:spPr>
        <p:txBody>
          <a:bodyPr vert="horz" wrap="square" lIns="0" tIns="0" rIns="0" bIns="0" rtlCol="0" anchor="t">
            <a:spAutoFit/>
          </a:bodyPr>
          <a:lstStyle/>
          <a:p>
            <a:r>
              <a:rPr lang="en-US" b="1">
                <a:latin typeface="Arial"/>
                <a:cs typeface="Arial"/>
              </a:rPr>
              <a:t>Percent, in the U.S., who agree financial services companies are…</a:t>
            </a:r>
          </a:p>
        </p:txBody>
      </p:sp>
      <p:sp>
        <p:nvSpPr>
          <p:cNvPr id="4" name="Text Placeholder 3">
            <a:extLst>
              <a:ext uri="{FF2B5EF4-FFF2-40B4-BE49-F238E27FC236}">
                <a16:creationId xmlns:a16="http://schemas.microsoft.com/office/drawing/2014/main" id="{43BD6312-9EB9-8C1F-C0DA-E8A3C655969B}"/>
              </a:ext>
            </a:extLst>
          </p:cNvPr>
          <p:cNvSpPr>
            <a:spLocks noGrp="1"/>
          </p:cNvSpPr>
          <p:nvPr>
            <p:ph type="body" sz="quarter" idx="12"/>
          </p:nvPr>
        </p:nvSpPr>
        <p:spPr>
          <a:xfrm>
            <a:off x="578498" y="6253784"/>
            <a:ext cx="10089501" cy="116965"/>
          </a:xfrm>
        </p:spPr>
        <p:txBody>
          <a:bodyPr/>
          <a:lstStyle/>
          <a:p>
            <a:r>
              <a:rPr lang="en-US" sz="800" b="1">
                <a:solidFill>
                  <a:srgbClr val="A9A9A9"/>
                </a:solidFill>
              </a:rPr>
              <a:t>2023 Edelman Financial Services Custom Poll: Financial Services.</a:t>
            </a:r>
            <a:r>
              <a:rPr lang="en-US" sz="800">
                <a:solidFill>
                  <a:srgbClr val="A9A9A9"/>
                </a:solidFill>
              </a:rPr>
              <a:t> </a:t>
            </a:r>
            <a:r>
              <a:rPr lang="en-US">
                <a:solidFill>
                  <a:srgbClr val="A6A6A6"/>
                </a:solidFill>
              </a:rPr>
              <a:t>TRU_3D_FIN. To what extent do you agree with the following statements in regards to financial services companies? 7-point scale; top 3 box, agree. </a:t>
            </a:r>
            <a:r>
              <a:rPr lang="en-US">
                <a:solidFill>
                  <a:srgbClr val="A9A9A9"/>
                </a:solidFill>
              </a:rPr>
              <a:t>General population, U.S.</a:t>
            </a:r>
            <a:r>
              <a:rPr lang="en-US">
                <a:latin typeface="Arial"/>
                <a:ea typeface="Inter Tight Light"/>
                <a:cs typeface="Arial"/>
              </a:rPr>
              <a:t>. and by gender, age, and income. </a:t>
            </a:r>
            <a:r>
              <a:rPr lang="en-US" sz="800">
                <a:solidFill>
                  <a:srgbClr val="A9A9A9"/>
                </a:solidFill>
              </a:rPr>
              <a:t>November-to-April changes were tested for significance using a t-test set at the 99%+ confidence level.</a:t>
            </a:r>
            <a:endParaRPr lang="en-US">
              <a:solidFill>
                <a:srgbClr val="A9A9A9"/>
              </a:solidFill>
            </a:endParaRPr>
          </a:p>
        </p:txBody>
      </p:sp>
      <p:graphicFrame>
        <p:nvGraphicFramePr>
          <p:cNvPr id="6" name="Table 5">
            <a:extLst>
              <a:ext uri="{FF2B5EF4-FFF2-40B4-BE49-F238E27FC236}">
                <a16:creationId xmlns:a16="http://schemas.microsoft.com/office/drawing/2014/main" id="{5F688345-5020-F5FD-558C-B3C8410867D0}"/>
              </a:ext>
            </a:extLst>
          </p:cNvPr>
          <p:cNvGraphicFramePr>
            <a:graphicFrameLocks noGrp="1"/>
          </p:cNvGraphicFramePr>
          <p:nvPr/>
        </p:nvGraphicFramePr>
        <p:xfrm>
          <a:off x="1656325" y="1828800"/>
          <a:ext cx="9607612" cy="4098714"/>
        </p:xfrm>
        <a:graphic>
          <a:graphicData uri="http://schemas.openxmlformats.org/drawingml/2006/table">
            <a:tbl>
              <a:tblPr/>
              <a:tblGrid>
                <a:gridCol w="9607612">
                  <a:extLst>
                    <a:ext uri="{9D8B030D-6E8A-4147-A177-3AD203B41FA5}">
                      <a16:colId xmlns:a16="http://schemas.microsoft.com/office/drawing/2014/main" val="20001"/>
                    </a:ext>
                  </a:extLst>
                </a:gridCol>
              </a:tblGrid>
              <a:tr h="535218">
                <a:tc>
                  <a:txBody>
                    <a:bodyPr/>
                    <a:lstStyle/>
                    <a:p>
                      <a:pPr algn="l" rtl="0" fontAlgn="b"/>
                      <a:r>
                        <a:rPr lang="en-US" sz="1200" b="0" i="0" u="none" strike="noStrike">
                          <a:solidFill>
                            <a:srgbClr val="000000"/>
                          </a:solidFill>
                          <a:effectLst/>
                          <a:latin typeface="+mj-lt"/>
                          <a:cs typeface="Arial" panose="020B0604020202020204" pitchFamily="34" charset="0"/>
                        </a:rPr>
                        <a:t> </a:t>
                      </a:r>
                      <a:endParaRPr lang="en-US" sz="1200" b="0" i="0" u="none" strike="noStrike" kern="1200">
                        <a:solidFill>
                          <a:srgbClr val="000000"/>
                        </a:solidFill>
                        <a:effectLst/>
                        <a:latin typeface="+mj-lt"/>
                        <a:ea typeface="+mn-ea"/>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890874">
                <a:tc>
                  <a:txBody>
                    <a:bodyPr/>
                    <a:lstStyle/>
                    <a:p>
                      <a:pPr algn="l" rtl="0" fontAlgn="ctr"/>
                      <a:r>
                        <a:rPr lang="en-US" sz="1200" b="1" i="0" u="none" strike="noStrike">
                          <a:solidFill>
                            <a:srgbClr val="000000"/>
                          </a:solidFill>
                          <a:effectLst/>
                          <a:latin typeface="Arial" panose="020B0604020202020204" pitchFamily="34" charset="0"/>
                          <a:cs typeface="Arial" panose="020B0604020202020204" pitchFamily="34" charset="0"/>
                        </a:rPr>
                        <a:t>Good at what they do</a:t>
                      </a:r>
                    </a:p>
                  </a:txBody>
                  <a:tcPr marR="4572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890874">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200" b="1" i="0" u="none" strike="noStrike">
                          <a:solidFill>
                            <a:srgbClr val="000000"/>
                          </a:solidFill>
                          <a:effectLst/>
                          <a:latin typeface="Arial" panose="020B0604020202020204" pitchFamily="34" charset="0"/>
                          <a:cs typeface="Arial" panose="020B0604020202020204" pitchFamily="34" charset="0"/>
                        </a:rPr>
                        <a:t>Keep their promises</a:t>
                      </a:r>
                    </a:p>
                  </a:txBody>
                  <a:tcPr marR="4572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55876829"/>
                  </a:ext>
                </a:extLst>
              </a:tr>
              <a:tr h="890874">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200" b="1" i="0" u="none" strike="noStrike" kern="1200">
                          <a:solidFill>
                            <a:srgbClr val="000000"/>
                          </a:solidFill>
                          <a:effectLst/>
                          <a:latin typeface="Arial" panose="020B0604020202020204" pitchFamily="34" charset="0"/>
                          <a:ea typeface="+mn-ea"/>
                          <a:cs typeface="Arial" panose="020B0604020202020204" pitchFamily="34" charset="0"/>
                        </a:rPr>
                        <a:t>Trying to have a positive </a:t>
                      </a:r>
                    </a:p>
                    <a:p>
                      <a:pPr marL="0" marR="0" lvl="0" indent="0" algn="l" defTabSz="914377" rtl="0" eaLnBrk="1" fontAlgn="ctr" latinLnBrk="0" hangingPunct="1">
                        <a:lnSpc>
                          <a:spcPct val="100000"/>
                        </a:lnSpc>
                        <a:spcBef>
                          <a:spcPts val="0"/>
                        </a:spcBef>
                        <a:spcAft>
                          <a:spcPts val="0"/>
                        </a:spcAft>
                        <a:buClrTx/>
                        <a:buSzTx/>
                        <a:buFontTx/>
                        <a:buNone/>
                        <a:tabLst/>
                        <a:defRPr/>
                      </a:pPr>
                      <a:r>
                        <a:rPr lang="en-US" sz="1200" b="1" i="0" u="none" strike="noStrike" kern="1200">
                          <a:solidFill>
                            <a:srgbClr val="000000"/>
                          </a:solidFill>
                          <a:effectLst/>
                          <a:latin typeface="Arial" panose="020B0604020202020204" pitchFamily="34" charset="0"/>
                          <a:ea typeface="+mn-ea"/>
                          <a:cs typeface="Arial" panose="020B0604020202020204" pitchFamily="34" charset="0"/>
                        </a:rPr>
                        <a:t>impact on society</a:t>
                      </a:r>
                      <a:endParaRPr lang="en-US" sz="1200" b="1" i="0" u="none" strike="noStrike">
                        <a:solidFill>
                          <a:srgbClr val="000000"/>
                        </a:solidFill>
                        <a:effectLst/>
                        <a:latin typeface="Arial" panose="020B0604020202020204" pitchFamily="34" charset="0"/>
                        <a:cs typeface="Arial" panose="020B0604020202020204" pitchFamily="34" charset="0"/>
                      </a:endParaRP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2705622"/>
                  </a:ext>
                </a:extLst>
              </a:tr>
              <a:tr h="890874">
                <a:tc>
                  <a:txBody>
                    <a:bodyPr/>
                    <a:lstStyle/>
                    <a:p>
                      <a:pPr algn="l" rtl="0" fontAlgn="ctr"/>
                      <a:r>
                        <a:rPr lang="en-US" sz="1200" b="1" i="0" u="none" strike="noStrike" kern="1200">
                          <a:solidFill>
                            <a:srgbClr val="000000"/>
                          </a:solidFill>
                          <a:effectLst/>
                          <a:latin typeface="Arial" panose="020B0604020202020204" pitchFamily="34" charset="0"/>
                          <a:ea typeface="+mn-ea"/>
                          <a:cs typeface="Arial" panose="020B0604020202020204" pitchFamily="34" charset="0"/>
                        </a:rPr>
                        <a:t>Honest</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988543982"/>
                  </a:ext>
                </a:extLst>
              </a:tr>
            </a:tbl>
          </a:graphicData>
        </a:graphic>
      </p:graphicFrame>
      <p:graphicFrame>
        <p:nvGraphicFramePr>
          <p:cNvPr id="7" name="Chart 6">
            <a:extLst>
              <a:ext uri="{FF2B5EF4-FFF2-40B4-BE49-F238E27FC236}">
                <a16:creationId xmlns:a16="http://schemas.microsoft.com/office/drawing/2014/main" id="{A3B450A0-73FA-4868-4667-E6C44670DFFA}"/>
              </a:ext>
            </a:extLst>
          </p:cNvPr>
          <p:cNvGraphicFramePr/>
          <p:nvPr/>
        </p:nvGraphicFramePr>
        <p:xfrm>
          <a:off x="3821471" y="2363536"/>
          <a:ext cx="6415057" cy="3542656"/>
        </p:xfrm>
        <a:graphic>
          <a:graphicData uri="http://schemas.openxmlformats.org/drawingml/2006/chart">
            <c:chart xmlns:c="http://schemas.openxmlformats.org/drawingml/2006/chart" xmlns:r="http://schemas.openxmlformats.org/officeDocument/2006/relationships" r:id="rId3"/>
          </a:graphicData>
        </a:graphic>
      </p:graphicFrame>
      <p:sp>
        <p:nvSpPr>
          <p:cNvPr id="22" name="Oval 21">
            <a:extLst>
              <a:ext uri="{FF2B5EF4-FFF2-40B4-BE49-F238E27FC236}">
                <a16:creationId xmlns:a16="http://schemas.microsoft.com/office/drawing/2014/main" id="{132C1923-3D36-6384-D2DF-F0BF7CB0498C}"/>
              </a:ext>
            </a:extLst>
          </p:cNvPr>
          <p:cNvSpPr/>
          <p:nvPr/>
        </p:nvSpPr>
        <p:spPr>
          <a:xfrm>
            <a:off x="5080033" y="2615988"/>
            <a:ext cx="365760" cy="36576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_tradnl" sz="700" b="0" i="0" u="none" strike="noStrike" kern="1200" cap="none" spc="0" normalizeH="0" baseline="0" noProof="0">
                <a:ln>
                  <a:noFill/>
                </a:ln>
                <a:solidFill>
                  <a:srgbClr val="FFFFFF"/>
                </a:solidFill>
                <a:effectLst/>
                <a:uLnTx/>
                <a:uFillTx/>
                <a:latin typeface="Arial"/>
                <a:ea typeface="+mn-ea"/>
                <a:cs typeface="+mn-cs"/>
              </a:rPr>
              <a:t>-6</a:t>
            </a:r>
          </a:p>
        </p:txBody>
      </p:sp>
      <p:sp>
        <p:nvSpPr>
          <p:cNvPr id="26" name="Oval 25">
            <a:extLst>
              <a:ext uri="{FF2B5EF4-FFF2-40B4-BE49-F238E27FC236}">
                <a16:creationId xmlns:a16="http://schemas.microsoft.com/office/drawing/2014/main" id="{B3048946-ECF7-5C6D-7609-F47BFDE02803}"/>
              </a:ext>
            </a:extLst>
          </p:cNvPr>
          <p:cNvSpPr/>
          <p:nvPr/>
        </p:nvSpPr>
        <p:spPr>
          <a:xfrm>
            <a:off x="5080033" y="3497463"/>
            <a:ext cx="365760" cy="36576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rPr>
              <a:t>-4</a:t>
            </a:r>
          </a:p>
        </p:txBody>
      </p:sp>
      <p:sp>
        <p:nvSpPr>
          <p:cNvPr id="29" name="Oval 28">
            <a:extLst>
              <a:ext uri="{FF2B5EF4-FFF2-40B4-BE49-F238E27FC236}">
                <a16:creationId xmlns:a16="http://schemas.microsoft.com/office/drawing/2014/main" id="{A0AF5880-AF39-03D9-1C54-450441FAFE69}"/>
              </a:ext>
            </a:extLst>
          </p:cNvPr>
          <p:cNvSpPr/>
          <p:nvPr/>
        </p:nvSpPr>
        <p:spPr>
          <a:xfrm>
            <a:off x="5080033" y="4387405"/>
            <a:ext cx="365760" cy="36576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rPr>
              <a:t>-7</a:t>
            </a:r>
          </a:p>
        </p:txBody>
      </p:sp>
      <p:sp>
        <p:nvSpPr>
          <p:cNvPr id="32" name="Oval 31">
            <a:extLst>
              <a:ext uri="{FF2B5EF4-FFF2-40B4-BE49-F238E27FC236}">
                <a16:creationId xmlns:a16="http://schemas.microsoft.com/office/drawing/2014/main" id="{39A73866-7D99-EBE3-7B12-88A03C9A86AE}"/>
              </a:ext>
            </a:extLst>
          </p:cNvPr>
          <p:cNvSpPr/>
          <p:nvPr/>
        </p:nvSpPr>
        <p:spPr>
          <a:xfrm>
            <a:off x="5080033" y="5268881"/>
            <a:ext cx="365760" cy="365760"/>
          </a:xfrm>
          <a:prstGeom prst="ellipse">
            <a:avLst/>
          </a:prstGeom>
          <a:solidFill>
            <a:schemeClr val="tx1"/>
          </a:solid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a:ln>
                  <a:noFill/>
                </a:ln>
                <a:solidFill>
                  <a:srgbClr val="FFFFFF"/>
                </a:solidFill>
                <a:effectLst/>
                <a:uLnTx/>
                <a:uFillTx/>
                <a:latin typeface="Arial"/>
                <a:ea typeface="+mn-ea"/>
                <a:cs typeface="+mn-cs"/>
              </a:rPr>
              <a:t>-7</a:t>
            </a:r>
          </a:p>
        </p:txBody>
      </p:sp>
      <p:graphicFrame>
        <p:nvGraphicFramePr>
          <p:cNvPr id="27" name="Chart 26">
            <a:extLst>
              <a:ext uri="{FF2B5EF4-FFF2-40B4-BE49-F238E27FC236}">
                <a16:creationId xmlns:a16="http://schemas.microsoft.com/office/drawing/2014/main" id="{A7B08C99-91D7-7280-E9F8-7DD4B2311E7F}"/>
              </a:ext>
            </a:extLst>
          </p:cNvPr>
          <p:cNvGraphicFramePr/>
          <p:nvPr/>
        </p:nvGraphicFramePr>
        <p:xfrm>
          <a:off x="3370839" y="7264094"/>
          <a:ext cx="3676650" cy="2925511"/>
        </p:xfrm>
        <a:graphic>
          <a:graphicData uri="http://schemas.openxmlformats.org/drawingml/2006/chart">
            <c:chart xmlns:c="http://schemas.openxmlformats.org/drawingml/2006/chart" xmlns:r="http://schemas.openxmlformats.org/officeDocument/2006/relationships" r:id="rId4"/>
          </a:graphicData>
        </a:graphic>
      </p:graphicFrame>
      <p:pic>
        <p:nvPicPr>
          <p:cNvPr id="31" name="Picture 30" descr="US.png">
            <a:extLst>
              <a:ext uri="{FF2B5EF4-FFF2-40B4-BE49-F238E27FC236}">
                <a16:creationId xmlns:a16="http://schemas.microsoft.com/office/drawing/2014/main" id="{AEF84802-DF6A-4E13-32FF-3755BC9CA6AC}"/>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74320" y="6227064"/>
            <a:ext cx="219456" cy="219456"/>
          </a:xfrm>
          <a:prstGeom prst="rect">
            <a:avLst/>
          </a:prstGeom>
        </p:spPr>
      </p:pic>
      <p:grpSp>
        <p:nvGrpSpPr>
          <p:cNvPr id="13" name="Group 12">
            <a:extLst>
              <a:ext uri="{FF2B5EF4-FFF2-40B4-BE49-F238E27FC236}">
                <a16:creationId xmlns:a16="http://schemas.microsoft.com/office/drawing/2014/main" id="{E87D2D6C-8181-5BC1-F5A1-8158D90BA091}"/>
              </a:ext>
            </a:extLst>
          </p:cNvPr>
          <p:cNvGrpSpPr/>
          <p:nvPr/>
        </p:nvGrpSpPr>
        <p:grpSpPr>
          <a:xfrm>
            <a:off x="447523" y="1934876"/>
            <a:ext cx="2649284" cy="583004"/>
            <a:chOff x="447523" y="1934876"/>
            <a:chExt cx="2649284" cy="583004"/>
          </a:xfrm>
        </p:grpSpPr>
        <p:grpSp>
          <p:nvGrpSpPr>
            <p:cNvPr id="16" name="Group 15">
              <a:extLst>
                <a:ext uri="{FF2B5EF4-FFF2-40B4-BE49-F238E27FC236}">
                  <a16:creationId xmlns:a16="http://schemas.microsoft.com/office/drawing/2014/main" id="{A6C9926D-E37C-0607-CFE7-F3A11588BBAB}"/>
                </a:ext>
              </a:extLst>
            </p:cNvPr>
            <p:cNvGrpSpPr/>
            <p:nvPr/>
          </p:nvGrpSpPr>
          <p:grpSpPr>
            <a:xfrm>
              <a:off x="449550" y="1934876"/>
              <a:ext cx="833407" cy="146306"/>
              <a:chOff x="3005506" y="2118196"/>
              <a:chExt cx="833407" cy="146306"/>
            </a:xfrm>
          </p:grpSpPr>
          <p:sp>
            <p:nvSpPr>
              <p:cNvPr id="17" name="Oval 16">
                <a:extLst>
                  <a:ext uri="{FF2B5EF4-FFF2-40B4-BE49-F238E27FC236}">
                    <a16:creationId xmlns:a16="http://schemas.microsoft.com/office/drawing/2014/main" id="{EADA6993-E89D-2354-C353-38C202971B24}"/>
                  </a:ext>
                </a:extLst>
              </p:cNvPr>
              <p:cNvSpPr/>
              <p:nvPr/>
            </p:nvSpPr>
            <p:spPr>
              <a:xfrm>
                <a:off x="3692608" y="2118196"/>
                <a:ext cx="146305" cy="146306"/>
              </a:xfrm>
              <a:prstGeom prst="ellipse">
                <a:avLst/>
              </a:prstGeom>
              <a:solidFill>
                <a:srgbClr val="FFFFFF"/>
              </a:solidFill>
              <a:ln w="3175">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ea typeface="Inter Tight Medium" pitchFamily="2" charset="0"/>
                    <a:cs typeface="Arial" panose="020B0604020202020204" pitchFamily="34" charset="0"/>
                  </a:rPr>
                  <a:t>+</a:t>
                </a:r>
              </a:p>
            </p:txBody>
          </p:sp>
          <p:sp>
            <p:nvSpPr>
              <p:cNvPr id="18" name="Oval 17">
                <a:extLst>
                  <a:ext uri="{FF2B5EF4-FFF2-40B4-BE49-F238E27FC236}">
                    <a16:creationId xmlns:a16="http://schemas.microsoft.com/office/drawing/2014/main" id="{12715C09-9895-E173-1089-CCC5D4DBD8CD}"/>
                  </a:ext>
                </a:extLst>
              </p:cNvPr>
              <p:cNvSpPr/>
              <p:nvPr/>
            </p:nvSpPr>
            <p:spPr>
              <a:xfrm>
                <a:off x="3347033" y="2118197"/>
                <a:ext cx="146304" cy="146305"/>
              </a:xfrm>
              <a:prstGeom prst="ellipse">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0</a:t>
                </a:r>
              </a:p>
            </p:txBody>
          </p:sp>
          <p:sp>
            <p:nvSpPr>
              <p:cNvPr id="19" name="Oval 18">
                <a:extLst>
                  <a:ext uri="{FF2B5EF4-FFF2-40B4-BE49-F238E27FC236}">
                    <a16:creationId xmlns:a16="http://schemas.microsoft.com/office/drawing/2014/main" id="{56BF6B06-B127-F9B5-6771-7025532D9789}"/>
                  </a:ext>
                </a:extLst>
              </p:cNvPr>
              <p:cNvSpPr/>
              <p:nvPr/>
            </p:nvSpPr>
            <p:spPr>
              <a:xfrm>
                <a:off x="3005506" y="2118197"/>
                <a:ext cx="146304" cy="146305"/>
              </a:xfrm>
              <a:prstGeom prst="ellipse">
                <a:avLst/>
              </a:prstGeom>
              <a:solidFill>
                <a:schemeClr val="tx1">
                  <a:lumMod val="95000"/>
                  <a:lumOff val="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a:t>
                </a:r>
              </a:p>
            </p:txBody>
          </p:sp>
          <p:cxnSp>
            <p:nvCxnSpPr>
              <p:cNvPr id="20" name="Straight Connector 19">
                <a:extLst>
                  <a:ext uri="{FF2B5EF4-FFF2-40B4-BE49-F238E27FC236}">
                    <a16:creationId xmlns:a16="http://schemas.microsoft.com/office/drawing/2014/main" id="{B7A74F5B-E07F-EAA2-36DB-1E7E23A4EB9B}"/>
                  </a:ext>
                </a:extLst>
              </p:cNvPr>
              <p:cNvCxnSpPr>
                <a:cxnSpLocks/>
                <a:stCxn id="19" idx="6"/>
                <a:endCxn id="18" idx="2"/>
              </p:cNvCxnSpPr>
              <p:nvPr/>
            </p:nvCxnSpPr>
            <p:spPr>
              <a:xfrm>
                <a:off x="3151810" y="2191350"/>
                <a:ext cx="195223"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AC8D4AF-6CFF-EEB0-BB65-F86C09F8F094}"/>
                  </a:ext>
                </a:extLst>
              </p:cNvPr>
              <p:cNvCxnSpPr>
                <a:cxnSpLocks/>
                <a:endCxn id="17" idx="2"/>
              </p:cNvCxnSpPr>
              <p:nvPr/>
            </p:nvCxnSpPr>
            <p:spPr>
              <a:xfrm>
                <a:off x="3493337" y="2191349"/>
                <a:ext cx="199271"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11" name="Text Placeholder 16">
              <a:extLst>
                <a:ext uri="{FF2B5EF4-FFF2-40B4-BE49-F238E27FC236}">
                  <a16:creationId xmlns:a16="http://schemas.microsoft.com/office/drawing/2014/main" id="{E07E06F9-9A48-4308-92FF-EEDCC41C2C36}"/>
                </a:ext>
              </a:extLst>
            </p:cNvPr>
            <p:cNvSpPr txBox="1">
              <a:spLocks/>
            </p:cNvSpPr>
            <p:nvPr/>
          </p:nvSpPr>
          <p:spPr>
            <a:xfrm>
              <a:off x="447523" y="2154334"/>
              <a:ext cx="2505210" cy="363546"/>
            </a:xfrm>
            <a:prstGeom prst="rect">
              <a:avLst/>
            </a:prstGeom>
          </p:spPr>
          <p:txBody>
            <a:bodyPr vert="horz" lIns="0" tIns="0" rIns="0" bIns="0" rtlCol="0">
              <a:noAutofit/>
            </a:bodyPr>
            <a:lstStyle>
              <a:lvl1pPr marL="0" indent="0" algn="l" defTabSz="914400" rtl="0" eaLnBrk="1" latinLnBrk="0" hangingPunct="1">
                <a:lnSpc>
                  <a:spcPct val="114000"/>
                </a:lnSpc>
                <a:spcBef>
                  <a:spcPts val="1000"/>
                </a:spcBef>
                <a:buFont typeface="Arial" panose="020B0604020202020204" pitchFamily="34" charset="0"/>
                <a:buNone/>
                <a:defRPr sz="1400" kern="1200">
                  <a:solidFill>
                    <a:schemeClr val="tx1"/>
                  </a:solidFill>
                  <a:latin typeface="+mn-lt"/>
                  <a:ea typeface="+mn-ea"/>
                  <a:cs typeface="+mn-cs"/>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ts val="100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Change, November 2022 to April 2023</a:t>
              </a:r>
            </a:p>
          </p:txBody>
        </p:sp>
        <p:grpSp>
          <p:nvGrpSpPr>
            <p:cNvPr id="12" name="Group 11">
              <a:extLst>
                <a:ext uri="{FF2B5EF4-FFF2-40B4-BE49-F238E27FC236}">
                  <a16:creationId xmlns:a16="http://schemas.microsoft.com/office/drawing/2014/main" id="{10559231-62AD-BF46-5CA4-1C7F11C6824C}"/>
                </a:ext>
              </a:extLst>
            </p:cNvPr>
            <p:cNvGrpSpPr/>
            <p:nvPr/>
          </p:nvGrpSpPr>
          <p:grpSpPr>
            <a:xfrm>
              <a:off x="1486202" y="1944957"/>
              <a:ext cx="1610605" cy="138499"/>
              <a:chOff x="3991205" y="1903511"/>
              <a:chExt cx="1610605" cy="138499"/>
            </a:xfrm>
          </p:grpSpPr>
          <p:sp>
            <p:nvSpPr>
              <p:cNvPr id="9" name="Oval 8">
                <a:extLst>
                  <a:ext uri="{FF2B5EF4-FFF2-40B4-BE49-F238E27FC236}">
                    <a16:creationId xmlns:a16="http://schemas.microsoft.com/office/drawing/2014/main" id="{0E7933CF-C9FA-3439-E3E9-5E20BB68FC73}"/>
                  </a:ext>
                </a:extLst>
              </p:cNvPr>
              <p:cNvSpPr/>
              <p:nvPr/>
            </p:nvSpPr>
            <p:spPr>
              <a:xfrm>
                <a:off x="3991205" y="1913324"/>
                <a:ext cx="118872" cy="1188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10" name="Rectangle 9">
                <a:extLst>
                  <a:ext uri="{FF2B5EF4-FFF2-40B4-BE49-F238E27FC236}">
                    <a16:creationId xmlns:a16="http://schemas.microsoft.com/office/drawing/2014/main" id="{361F25B9-6793-792E-475D-734EAAA8A521}"/>
                  </a:ext>
                </a:extLst>
              </p:cNvPr>
              <p:cNvSpPr/>
              <p:nvPr/>
            </p:nvSpPr>
            <p:spPr>
              <a:xfrm>
                <a:off x="4173247" y="1903511"/>
                <a:ext cx="1428563"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Significant change</a:t>
                </a:r>
              </a:p>
            </p:txBody>
          </p:sp>
        </p:grpSp>
      </p:grpSp>
      <p:sp>
        <p:nvSpPr>
          <p:cNvPr id="2" name="Text Placeholder 5">
            <a:extLst>
              <a:ext uri="{FF2B5EF4-FFF2-40B4-BE49-F238E27FC236}">
                <a16:creationId xmlns:a16="http://schemas.microsoft.com/office/drawing/2014/main" id="{679C9BA6-1F0B-63F0-4227-7A23A0906CC5}"/>
              </a:ext>
            </a:extLst>
          </p:cNvPr>
          <p:cNvSpPr txBox="1">
            <a:spLocks/>
          </p:cNvSpPr>
          <p:nvPr/>
        </p:nvSpPr>
        <p:spPr>
          <a:xfrm>
            <a:off x="179986" y="102621"/>
            <a:ext cx="6837734" cy="215444"/>
          </a:xfrm>
          <a:prstGeom prst="rect">
            <a:avLst/>
          </a:prstGeom>
          <a:noFill/>
        </p:spPr>
        <p:txBody>
          <a:bodyPr wrap="square">
            <a:spAutoFit/>
          </a:bodyPr>
          <a:lstStyle>
            <a:lvl1pPr marL="0" indent="0" algn="l" defTabSz="914400" rtl="0" eaLnBrk="1" latinLnBrk="0" hangingPunct="1">
              <a:lnSpc>
                <a:spcPct val="114000"/>
              </a:lnSpc>
              <a:spcBef>
                <a:spcPts val="1000"/>
              </a:spcBef>
              <a:buFont typeface="Arial" panose="020B0604020202020204" pitchFamily="34" charset="0"/>
              <a:buNone/>
              <a:defRPr sz="1400" kern="1200">
                <a:solidFill>
                  <a:schemeClr val="tx1"/>
                </a:solidFill>
                <a:latin typeface="+mn-lt"/>
                <a:ea typeface="+mn-ea"/>
                <a:cs typeface="+mn-cs"/>
              </a:defRPr>
            </a:lvl1pPr>
            <a:lvl2pPr marL="2286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2pPr>
            <a:lvl3pPr marL="5143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3pPr>
            <a:lvl4pPr marL="80010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4pPr>
            <a:lvl5pPr marL="1085850" indent="-228600" algn="l" defTabSz="914400" rtl="0" eaLnBrk="1" latinLnBrk="0" hangingPunct="1">
              <a:lnSpc>
                <a:spcPct val="114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1" u="none" strike="noStrike" kern="1200" cap="none" spc="0" normalizeH="0" baseline="0" noProof="0">
                <a:ln>
                  <a:noFill/>
                </a:ln>
                <a:solidFill>
                  <a:srgbClr val="0D0D0D"/>
                </a:solidFill>
                <a:effectLst/>
                <a:uLnTx/>
                <a:uFillTx/>
                <a:latin typeface="Inter Tight Black" pitchFamily="2" charset="0"/>
                <a:ea typeface="Inter Tight Black" pitchFamily="2" charset="0"/>
                <a:cs typeface="Inter Tight Black" pitchFamily="2" charset="0"/>
              </a:rPr>
              <a:t>April 2023 U.S. Update on </a:t>
            </a:r>
            <a:r>
              <a:rPr kumimoji="0" lang="en-US" sz="800" b="1" u="none" strike="noStrike" kern="1200" cap="none" spc="0" normalizeH="0" baseline="0" noProof="0">
                <a:ln>
                  <a:noFill/>
                </a:ln>
                <a:solidFill>
                  <a:schemeClr val="accent1"/>
                </a:solidFill>
                <a:effectLst/>
                <a:uLnTx/>
                <a:uFillTx/>
                <a:latin typeface="Inter Tight Black" pitchFamily="2" charset="0"/>
                <a:ea typeface="Inter Tight Black" pitchFamily="2" charset="0"/>
                <a:cs typeface="Inter Tight Black" pitchFamily="2" charset="0"/>
              </a:rPr>
              <a:t>Financial Services Insights</a:t>
            </a:r>
          </a:p>
        </p:txBody>
      </p:sp>
      <p:sp>
        <p:nvSpPr>
          <p:cNvPr id="8" name="Text Placeholder 11">
            <a:extLst>
              <a:ext uri="{FF2B5EF4-FFF2-40B4-BE49-F238E27FC236}">
                <a16:creationId xmlns:a16="http://schemas.microsoft.com/office/drawing/2014/main" id="{A0616293-85D5-B22D-A8F9-61F42873C8CD}"/>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Given Current Economic Anxieties, Financial Services Companies are </a:t>
            </a:r>
            <a:br>
              <a:rPr lang="en-US" sz="2400" b="1" spc="-100">
                <a:latin typeface="Arial" panose="020B0604020202020204" pitchFamily="34" charset="0"/>
                <a:ea typeface="+mj-ea"/>
                <a:cs typeface="Arial" panose="020B0604020202020204" pitchFamily="34" charset="0"/>
              </a:rPr>
            </a:br>
            <a:r>
              <a:rPr lang="en-US" sz="2400" b="1" spc="-100">
                <a:latin typeface="Arial" panose="020B0604020202020204" pitchFamily="34" charset="0"/>
                <a:ea typeface="+mj-ea"/>
                <a:cs typeface="Arial" panose="020B0604020202020204" pitchFamily="34" charset="0"/>
              </a:rPr>
              <a:t>Losing Ground on Being Seen as Effective, Purpose-driven and Honest</a:t>
            </a:r>
          </a:p>
        </p:txBody>
      </p:sp>
    </p:spTree>
    <p:extLst>
      <p:ext uri="{BB962C8B-B14F-4D97-AF65-F5344CB8AC3E}">
        <p14:creationId xmlns:p14="http://schemas.microsoft.com/office/powerpoint/2010/main" val="34516588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66CAA01A-6D53-48FE-C2A5-19251F4FD510}"/>
              </a:ext>
            </a:extLst>
          </p:cNvPr>
          <p:cNvSpPr>
            <a:spLocks noGrp="1"/>
          </p:cNvSpPr>
          <p:nvPr>
            <p:ph type="body" sz="quarter" idx="11"/>
          </p:nvPr>
        </p:nvSpPr>
        <p:spPr>
          <a:xfrm>
            <a:off x="271404" y="1130558"/>
            <a:ext cx="3762812" cy="225062"/>
          </a:xfrm>
        </p:spPr>
        <p:txBody>
          <a:bodyPr vert="horz" wrap="square" lIns="0" tIns="0" rIns="0" bIns="0" rtlCol="0" anchor="t">
            <a:spAutoFit/>
          </a:bodyPr>
          <a:lstStyle/>
          <a:p>
            <a:r>
              <a:rPr lang="en-US" b="1">
                <a:latin typeface="Arial"/>
                <a:cs typeface="Arial"/>
              </a:rPr>
              <a:t>Percent trust in ‘your employer’</a:t>
            </a:r>
          </a:p>
        </p:txBody>
      </p:sp>
      <p:sp>
        <p:nvSpPr>
          <p:cNvPr id="11" name="Text Placeholder 10">
            <a:extLst>
              <a:ext uri="{FF2B5EF4-FFF2-40B4-BE49-F238E27FC236}">
                <a16:creationId xmlns:a16="http://schemas.microsoft.com/office/drawing/2014/main" id="{E58A4BCA-92D4-80B9-62C1-F1E12BF8194B}"/>
              </a:ext>
            </a:extLst>
          </p:cNvPr>
          <p:cNvSpPr>
            <a:spLocks noGrp="1"/>
          </p:cNvSpPr>
          <p:nvPr>
            <p:ph type="body" sz="quarter" idx="12"/>
          </p:nvPr>
        </p:nvSpPr>
        <p:spPr/>
        <p:txBody>
          <a:bodyPr/>
          <a:lstStyle/>
          <a:p>
            <a:r>
              <a:rPr lang="en-US" b="1"/>
              <a:t>2023 Edelman Trust Barometer. </a:t>
            </a:r>
            <a:r>
              <a:rPr lang="en-US"/>
              <a:t>TRU_INS. Below is a list of institutions. For each one, please indicate how much you trust that institution to do what is right. 9-point scale; top 4 box, trust. General population</a:t>
            </a:r>
            <a:r>
              <a:rPr lang="en-US">
                <a:solidFill>
                  <a:schemeClr val="bg1">
                    <a:lumMod val="65000"/>
                  </a:schemeClr>
                </a:solidFill>
              </a:rPr>
              <a:t>, 27-mkt avg., among sector employees (Q43/1 AND Q420).</a:t>
            </a:r>
            <a:r>
              <a:rPr lang="en-US"/>
              <a:t> “Your employer” only shown to those who are an employee of an organization (Q43/1).</a:t>
            </a:r>
            <a:r>
              <a:rPr kumimoji="0" lang="en-US" sz="800" u="none" strike="noStrike" kern="1200" cap="none" spc="0" normalizeH="0" baseline="0" noProof="0">
                <a:ln>
                  <a:noFill/>
                </a:ln>
                <a:solidFill>
                  <a:srgbClr val="A6A6A6"/>
                </a:solidFill>
                <a:effectLst/>
                <a:uLnTx/>
                <a:uFillTx/>
                <a:ea typeface="+mn-ea"/>
              </a:rPr>
              <a:t> </a:t>
            </a:r>
            <a:r>
              <a:rPr lang="en-US"/>
              <a:t>Year-over-year changes were tested for significance using a t-test set at the 99%+ confidence level. </a:t>
            </a:r>
          </a:p>
        </p:txBody>
      </p:sp>
      <p:sp>
        <p:nvSpPr>
          <p:cNvPr id="9" name="Title 8">
            <a:extLst>
              <a:ext uri="{FF2B5EF4-FFF2-40B4-BE49-F238E27FC236}">
                <a16:creationId xmlns:a16="http://schemas.microsoft.com/office/drawing/2014/main" id="{654A8659-5250-0853-F487-5EB2FF56B39D}"/>
              </a:ext>
            </a:extLst>
          </p:cNvPr>
          <p:cNvSpPr>
            <a:spLocks noGrp="1"/>
          </p:cNvSpPr>
          <p:nvPr>
            <p:ph type="title"/>
          </p:nvPr>
        </p:nvSpPr>
        <p:spPr/>
        <p:txBody>
          <a:bodyPr>
            <a:normAutofit fontScale="90000"/>
          </a:bodyPr>
          <a:lstStyle/>
          <a:p>
            <a:r>
              <a:rPr lang="en-US"/>
              <a:t> </a:t>
            </a:r>
          </a:p>
        </p:txBody>
      </p:sp>
      <p:sp>
        <p:nvSpPr>
          <p:cNvPr id="37" name="Rectangle 36">
            <a:extLst>
              <a:ext uri="{FF2B5EF4-FFF2-40B4-BE49-F238E27FC236}">
                <a16:creationId xmlns:a16="http://schemas.microsoft.com/office/drawing/2014/main" id="{610480F8-40E9-1970-42D1-B08A42D3FE0B}"/>
              </a:ext>
            </a:extLst>
          </p:cNvPr>
          <p:cNvSpPr/>
          <p:nvPr/>
        </p:nvSpPr>
        <p:spPr>
          <a:xfrm>
            <a:off x="3385652" y="2968538"/>
            <a:ext cx="511659" cy="1947691"/>
          </a:xfrm>
          <a:prstGeom prst="rect">
            <a:avLst/>
          </a:prstGeom>
          <a:solidFill>
            <a:srgbClr val="E7E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a:ea typeface="+mn-ea"/>
              <a:cs typeface="+mn-cs"/>
            </a:endParaRPr>
          </a:p>
        </p:txBody>
      </p:sp>
      <p:sp>
        <p:nvSpPr>
          <p:cNvPr id="45" name="Text Placeholder 19">
            <a:extLst>
              <a:ext uri="{FF2B5EF4-FFF2-40B4-BE49-F238E27FC236}">
                <a16:creationId xmlns:a16="http://schemas.microsoft.com/office/drawing/2014/main" id="{CC9234D6-DFA3-6F29-BF6F-3EF5DA62AF90}"/>
              </a:ext>
            </a:extLst>
          </p:cNvPr>
          <p:cNvSpPr txBox="1">
            <a:spLocks/>
          </p:cNvSpPr>
          <p:nvPr/>
        </p:nvSpPr>
        <p:spPr>
          <a:xfrm>
            <a:off x="3495988" y="2717568"/>
            <a:ext cx="6108373" cy="166199"/>
          </a:xfrm>
          <a:prstGeom prst="rect">
            <a:avLst/>
          </a:prstGeom>
        </p:spPr>
        <p:txBody>
          <a:bodyPr wrap="square" lIns="0" tIns="0" rIns="0" bIns="0" anchor="t" anchorCtr="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s-ES_tradnl" sz="1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Among those employed in each sector</a:t>
            </a:r>
          </a:p>
        </p:txBody>
      </p:sp>
      <p:grpSp>
        <p:nvGrpSpPr>
          <p:cNvPr id="46" name="Group 45">
            <a:extLst>
              <a:ext uri="{FF2B5EF4-FFF2-40B4-BE49-F238E27FC236}">
                <a16:creationId xmlns:a16="http://schemas.microsoft.com/office/drawing/2014/main" id="{3EFA5909-271E-7E26-A25C-475895682274}"/>
              </a:ext>
            </a:extLst>
          </p:cNvPr>
          <p:cNvGrpSpPr/>
          <p:nvPr/>
        </p:nvGrpSpPr>
        <p:grpSpPr>
          <a:xfrm>
            <a:off x="1379026" y="2147300"/>
            <a:ext cx="1506951" cy="491630"/>
            <a:chOff x="1468025" y="2182469"/>
            <a:chExt cx="1506951" cy="491630"/>
          </a:xfrm>
        </p:grpSpPr>
        <p:sp>
          <p:nvSpPr>
            <p:cNvPr id="47" name="Content Placeholder 20">
              <a:extLst>
                <a:ext uri="{FF2B5EF4-FFF2-40B4-BE49-F238E27FC236}">
                  <a16:creationId xmlns:a16="http://schemas.microsoft.com/office/drawing/2014/main" id="{55DCAECF-B983-07DB-4BB2-8BAC5A31548C}"/>
                </a:ext>
              </a:extLst>
            </p:cNvPr>
            <p:cNvSpPr txBox="1">
              <a:spLocks/>
            </p:cNvSpPr>
            <p:nvPr/>
          </p:nvSpPr>
          <p:spPr bwMode="gray">
            <a:xfrm>
              <a:off x="1468025" y="2412489"/>
              <a:ext cx="634417" cy="261610"/>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Distrust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(1-49) </a:t>
              </a:r>
            </a:p>
          </p:txBody>
        </p:sp>
        <p:sp>
          <p:nvSpPr>
            <p:cNvPr id="48" name="Content Placeholder 20">
              <a:extLst>
                <a:ext uri="{FF2B5EF4-FFF2-40B4-BE49-F238E27FC236}">
                  <a16:creationId xmlns:a16="http://schemas.microsoft.com/office/drawing/2014/main" id="{673EE970-3F02-0C40-2595-2C1BCC57A017}"/>
                </a:ext>
              </a:extLst>
            </p:cNvPr>
            <p:cNvSpPr txBox="1">
              <a:spLocks/>
            </p:cNvSpPr>
            <p:nvPr/>
          </p:nvSpPr>
          <p:spPr bwMode="gray">
            <a:xfrm>
              <a:off x="2008994" y="2412489"/>
              <a:ext cx="634417" cy="261610"/>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Neutral</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(50-59)  </a:t>
              </a:r>
            </a:p>
          </p:txBody>
        </p:sp>
        <p:sp>
          <p:nvSpPr>
            <p:cNvPr id="49" name="Content Placeholder 20">
              <a:extLst>
                <a:ext uri="{FF2B5EF4-FFF2-40B4-BE49-F238E27FC236}">
                  <a16:creationId xmlns:a16="http://schemas.microsoft.com/office/drawing/2014/main" id="{D4A7969A-EF33-2461-9C0D-672653DA6724}"/>
                </a:ext>
              </a:extLst>
            </p:cNvPr>
            <p:cNvSpPr txBox="1">
              <a:spLocks/>
            </p:cNvSpPr>
            <p:nvPr/>
          </p:nvSpPr>
          <p:spPr bwMode="gray">
            <a:xfrm>
              <a:off x="2544170" y="2412489"/>
              <a:ext cx="430806" cy="261610"/>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Trust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(60-100)</a:t>
              </a:r>
            </a:p>
          </p:txBody>
        </p:sp>
        <p:grpSp>
          <p:nvGrpSpPr>
            <p:cNvPr id="50" name="Group 49">
              <a:extLst>
                <a:ext uri="{FF2B5EF4-FFF2-40B4-BE49-F238E27FC236}">
                  <a16:creationId xmlns:a16="http://schemas.microsoft.com/office/drawing/2014/main" id="{81F8E9DA-50A4-8BC6-7F99-BB04AD62B554}"/>
                </a:ext>
              </a:extLst>
            </p:cNvPr>
            <p:cNvGrpSpPr/>
            <p:nvPr/>
          </p:nvGrpSpPr>
          <p:grpSpPr>
            <a:xfrm>
              <a:off x="1468025" y="2182469"/>
              <a:ext cx="1217907" cy="146304"/>
              <a:chOff x="1315174" y="2182469"/>
              <a:chExt cx="1217907" cy="146304"/>
            </a:xfrm>
          </p:grpSpPr>
          <p:sp>
            <p:nvSpPr>
              <p:cNvPr id="51" name="Rectangle 50">
                <a:extLst>
                  <a:ext uri="{FF2B5EF4-FFF2-40B4-BE49-F238E27FC236}">
                    <a16:creationId xmlns:a16="http://schemas.microsoft.com/office/drawing/2014/main" id="{C578A6CE-C873-98DA-0724-BF861052C350}"/>
                  </a:ext>
                </a:extLst>
              </p:cNvPr>
              <p:cNvSpPr/>
              <p:nvPr/>
            </p:nvSpPr>
            <p:spPr>
              <a:xfrm>
                <a:off x="1315174" y="2182469"/>
                <a:ext cx="146304"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Rectangle 51">
                <a:extLst>
                  <a:ext uri="{FF2B5EF4-FFF2-40B4-BE49-F238E27FC236}">
                    <a16:creationId xmlns:a16="http://schemas.microsoft.com/office/drawing/2014/main" id="{34D5A4F4-143D-5F3B-E4C1-4437D26EDB2E}"/>
                  </a:ext>
                </a:extLst>
              </p:cNvPr>
              <p:cNvSpPr/>
              <p:nvPr/>
            </p:nvSpPr>
            <p:spPr>
              <a:xfrm>
                <a:off x="1850975" y="2182469"/>
                <a:ext cx="146304" cy="146304"/>
              </a:xfrm>
              <a:prstGeom prst="rect">
                <a:avLst/>
              </a:prstGeom>
              <a:solidFill>
                <a:srgbClr val="91B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Rectangle 52">
                <a:extLst>
                  <a:ext uri="{FF2B5EF4-FFF2-40B4-BE49-F238E27FC236}">
                    <a16:creationId xmlns:a16="http://schemas.microsoft.com/office/drawing/2014/main" id="{B2BD153F-5C67-3E41-AC73-D99EC3FEC030}"/>
                  </a:ext>
                </a:extLst>
              </p:cNvPr>
              <p:cNvSpPr/>
              <p:nvPr/>
            </p:nvSpPr>
            <p:spPr>
              <a:xfrm>
                <a:off x="2386777" y="2182469"/>
                <a:ext cx="146304"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54" name="Straight Connector 53">
                <a:extLst>
                  <a:ext uri="{FF2B5EF4-FFF2-40B4-BE49-F238E27FC236}">
                    <a16:creationId xmlns:a16="http://schemas.microsoft.com/office/drawing/2014/main" id="{41297FC1-6626-A86B-6DBA-9CC7C57DB487}"/>
                  </a:ext>
                </a:extLst>
              </p:cNvPr>
              <p:cNvCxnSpPr>
                <a:cxnSpLocks/>
              </p:cNvCxnSpPr>
              <p:nvPr/>
            </p:nvCxnSpPr>
            <p:spPr>
              <a:xfrm>
                <a:off x="1461478" y="2255621"/>
                <a:ext cx="389497"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382FABC-5364-3316-4C7D-196584980120}"/>
                  </a:ext>
                </a:extLst>
              </p:cNvPr>
              <p:cNvCxnSpPr>
                <a:cxnSpLocks/>
              </p:cNvCxnSpPr>
              <p:nvPr/>
            </p:nvCxnSpPr>
            <p:spPr>
              <a:xfrm>
                <a:off x="1997279" y="2255621"/>
                <a:ext cx="389498"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56" name="Group 55">
            <a:extLst>
              <a:ext uri="{FF2B5EF4-FFF2-40B4-BE49-F238E27FC236}">
                <a16:creationId xmlns:a16="http://schemas.microsoft.com/office/drawing/2014/main" id="{4DEC8605-2280-2A6B-A039-82C6872CBFAB}"/>
              </a:ext>
            </a:extLst>
          </p:cNvPr>
          <p:cNvGrpSpPr/>
          <p:nvPr/>
        </p:nvGrpSpPr>
        <p:grpSpPr>
          <a:xfrm>
            <a:off x="4063818" y="2154169"/>
            <a:ext cx="1610605" cy="138499"/>
            <a:chOff x="2540228" y="1183067"/>
            <a:chExt cx="1610605" cy="138499"/>
          </a:xfrm>
        </p:grpSpPr>
        <p:sp>
          <p:nvSpPr>
            <p:cNvPr id="57" name="Oval 56">
              <a:extLst>
                <a:ext uri="{FF2B5EF4-FFF2-40B4-BE49-F238E27FC236}">
                  <a16:creationId xmlns:a16="http://schemas.microsoft.com/office/drawing/2014/main" id="{CA3337AA-3DA7-CC7D-C897-D82FB63F5FEB}"/>
                </a:ext>
              </a:extLst>
            </p:cNvPr>
            <p:cNvSpPr/>
            <p:nvPr/>
          </p:nvSpPr>
          <p:spPr>
            <a:xfrm>
              <a:off x="2540228" y="1192880"/>
              <a:ext cx="118872" cy="1188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58" name="Rectangle 57">
              <a:extLst>
                <a:ext uri="{FF2B5EF4-FFF2-40B4-BE49-F238E27FC236}">
                  <a16:creationId xmlns:a16="http://schemas.microsoft.com/office/drawing/2014/main" id="{8BEA2B91-DDA5-AE63-D807-FC873D14F1DF}"/>
                </a:ext>
              </a:extLst>
            </p:cNvPr>
            <p:cNvSpPr/>
            <p:nvPr/>
          </p:nvSpPr>
          <p:spPr>
            <a:xfrm>
              <a:off x="2722270" y="1183067"/>
              <a:ext cx="1428563"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a:ln>
                    <a:noFill/>
                  </a:ln>
                  <a:solidFill>
                    <a:srgbClr val="0D0D0D"/>
                  </a:solidFill>
                  <a:effectLst/>
                  <a:uLnTx/>
                  <a:uFillTx/>
                  <a:latin typeface="Arial" panose="020B0604020202020204" pitchFamily="34" charset="0"/>
                  <a:ea typeface="+mn-ea"/>
                  <a:cs typeface="Arial" panose="020B0604020202020204" pitchFamily="34" charset="0"/>
                </a:rPr>
                <a:t>Significant change</a:t>
              </a:r>
            </a:p>
          </p:txBody>
        </p:sp>
      </p:grpSp>
      <p:sp>
        <p:nvSpPr>
          <p:cNvPr id="59" name="object 8">
            <a:extLst>
              <a:ext uri="{FF2B5EF4-FFF2-40B4-BE49-F238E27FC236}">
                <a16:creationId xmlns:a16="http://schemas.microsoft.com/office/drawing/2014/main" id="{CA08DCF1-3482-6CB0-6E0F-1A41F4D8BC9E}"/>
              </a:ext>
            </a:extLst>
          </p:cNvPr>
          <p:cNvSpPr/>
          <p:nvPr/>
        </p:nvSpPr>
        <p:spPr>
          <a:xfrm>
            <a:off x="277936" y="2104001"/>
            <a:ext cx="782650"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t>GLOBAL 27</a:t>
            </a:r>
          </a:p>
        </p:txBody>
      </p:sp>
      <p:grpSp>
        <p:nvGrpSpPr>
          <p:cNvPr id="60" name="Group 59">
            <a:extLst>
              <a:ext uri="{FF2B5EF4-FFF2-40B4-BE49-F238E27FC236}">
                <a16:creationId xmlns:a16="http://schemas.microsoft.com/office/drawing/2014/main" id="{938F2189-824C-62AD-3F4A-9220DCD8059A}"/>
              </a:ext>
            </a:extLst>
          </p:cNvPr>
          <p:cNvGrpSpPr/>
          <p:nvPr/>
        </p:nvGrpSpPr>
        <p:grpSpPr>
          <a:xfrm>
            <a:off x="2908522" y="2147300"/>
            <a:ext cx="833407" cy="146306"/>
            <a:chOff x="3005506" y="2118196"/>
            <a:chExt cx="833407" cy="146306"/>
          </a:xfrm>
        </p:grpSpPr>
        <p:sp>
          <p:nvSpPr>
            <p:cNvPr id="61" name="Oval 60">
              <a:extLst>
                <a:ext uri="{FF2B5EF4-FFF2-40B4-BE49-F238E27FC236}">
                  <a16:creationId xmlns:a16="http://schemas.microsoft.com/office/drawing/2014/main" id="{77A91A03-8AC9-BA13-DF97-D1FA8B7279C4}"/>
                </a:ext>
              </a:extLst>
            </p:cNvPr>
            <p:cNvSpPr/>
            <p:nvPr/>
          </p:nvSpPr>
          <p:spPr>
            <a:xfrm>
              <a:off x="3692608" y="2118196"/>
              <a:ext cx="146305" cy="146306"/>
            </a:xfrm>
            <a:prstGeom prst="ellipse">
              <a:avLst/>
            </a:prstGeom>
            <a:solidFill>
              <a:srgbClr val="FFFFFF"/>
            </a:solidFill>
            <a:ln w="3175">
              <a:solidFill>
                <a:schemeClr val="tx1"/>
              </a:solidFill>
            </a:ln>
          </p:spPr>
          <p:txBody>
            <a:bodyPr wrap="square" lIns="0" tIns="0" rIns="0"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black"/>
                  </a:solidFill>
                  <a:effectLst/>
                  <a:uLnTx/>
                  <a:uFillTx/>
                  <a:latin typeface="Arial" panose="020B0604020202020204" pitchFamily="34" charset="0"/>
                  <a:ea typeface="Inter Tight Medium" pitchFamily="2" charset="0"/>
                  <a:cs typeface="Arial" panose="020B0604020202020204" pitchFamily="34" charset="0"/>
                </a:rPr>
                <a:t>+</a:t>
              </a:r>
            </a:p>
          </p:txBody>
        </p:sp>
        <p:sp>
          <p:nvSpPr>
            <p:cNvPr id="62" name="Oval 61">
              <a:extLst>
                <a:ext uri="{FF2B5EF4-FFF2-40B4-BE49-F238E27FC236}">
                  <a16:creationId xmlns:a16="http://schemas.microsoft.com/office/drawing/2014/main" id="{7F6B8A51-D473-ED2A-75E2-65580E0E7093}"/>
                </a:ext>
              </a:extLst>
            </p:cNvPr>
            <p:cNvSpPr/>
            <p:nvPr/>
          </p:nvSpPr>
          <p:spPr>
            <a:xfrm>
              <a:off x="3347033" y="2118197"/>
              <a:ext cx="146304" cy="146305"/>
            </a:xfrm>
            <a:prstGeom prst="ellipse">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0</a:t>
              </a:r>
            </a:p>
          </p:txBody>
        </p:sp>
        <p:sp>
          <p:nvSpPr>
            <p:cNvPr id="63" name="Oval 62">
              <a:extLst>
                <a:ext uri="{FF2B5EF4-FFF2-40B4-BE49-F238E27FC236}">
                  <a16:creationId xmlns:a16="http://schemas.microsoft.com/office/drawing/2014/main" id="{F504EA88-52FE-36DE-5775-033CB9917D3F}"/>
                </a:ext>
              </a:extLst>
            </p:cNvPr>
            <p:cNvSpPr/>
            <p:nvPr/>
          </p:nvSpPr>
          <p:spPr>
            <a:xfrm>
              <a:off x="3005506" y="2118197"/>
              <a:ext cx="146304" cy="146305"/>
            </a:xfrm>
            <a:prstGeom prst="ellipse">
              <a:avLst/>
            </a:prstGeom>
            <a:solidFill>
              <a:schemeClr val="tx1">
                <a:lumMod val="95000"/>
                <a:lumOff val="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a:t>
              </a:r>
            </a:p>
          </p:txBody>
        </p:sp>
        <p:cxnSp>
          <p:nvCxnSpPr>
            <p:cNvPr id="64" name="Straight Connector 63">
              <a:extLst>
                <a:ext uri="{FF2B5EF4-FFF2-40B4-BE49-F238E27FC236}">
                  <a16:creationId xmlns:a16="http://schemas.microsoft.com/office/drawing/2014/main" id="{C69AD19F-1A89-04EF-91D1-BDD2D73C36C4}"/>
                </a:ext>
              </a:extLst>
            </p:cNvPr>
            <p:cNvCxnSpPr>
              <a:cxnSpLocks/>
              <a:stCxn id="63" idx="6"/>
              <a:endCxn id="62" idx="2"/>
            </p:cNvCxnSpPr>
            <p:nvPr/>
          </p:nvCxnSpPr>
          <p:spPr>
            <a:xfrm>
              <a:off x="3151810" y="2191350"/>
              <a:ext cx="195223"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79E66DF8-33BD-DC4E-147A-286D878FD2AF}"/>
                </a:ext>
              </a:extLst>
            </p:cNvPr>
            <p:cNvCxnSpPr>
              <a:cxnSpLocks/>
              <a:endCxn id="61" idx="2"/>
            </p:cNvCxnSpPr>
            <p:nvPr/>
          </p:nvCxnSpPr>
          <p:spPr>
            <a:xfrm>
              <a:off x="3493337" y="2191349"/>
              <a:ext cx="199271"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66" name="object 50">
            <a:extLst>
              <a:ext uri="{FF2B5EF4-FFF2-40B4-BE49-F238E27FC236}">
                <a16:creationId xmlns:a16="http://schemas.microsoft.com/office/drawing/2014/main" id="{AEB447E5-6CCD-A31D-B309-D0D94CD50F29}"/>
              </a:ext>
            </a:extLst>
          </p:cNvPr>
          <p:cNvSpPr txBox="1"/>
          <p:nvPr/>
        </p:nvSpPr>
        <p:spPr>
          <a:xfrm>
            <a:off x="2277832" y="4379292"/>
            <a:ext cx="1061364" cy="307777"/>
          </a:xfrm>
          <a:prstGeom prst="rect">
            <a:avLst/>
          </a:prstGeom>
        </p:spPr>
        <p:txBody>
          <a:bodyPr vert="horz"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Change, </a:t>
            </a:r>
            <a:br>
              <a:rPr kumimoji="0" lang="en-US" sz="10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br>
            <a:r>
              <a:rPr kumimoji="0" lang="en-US" sz="1000" b="0" i="0" u="none" strike="noStrike" kern="1200" cap="none" spc="0" normalizeH="0" baseline="0" noProof="0">
                <a:ln>
                  <a:noFill/>
                </a:ln>
                <a:solidFill>
                  <a:srgbClr val="0D0D0D"/>
                </a:solidFill>
                <a:effectLst/>
                <a:uLnTx/>
                <a:uFillTx/>
                <a:latin typeface="Arial" panose="020B0604020202020204" pitchFamily="34" charset="0"/>
                <a:ea typeface="Inter Tight Light" pitchFamily="2" charset="0"/>
                <a:cs typeface="Arial" panose="020B0604020202020204" pitchFamily="34" charset="0"/>
              </a:rPr>
              <a:t>2022 to 2023</a:t>
            </a:r>
          </a:p>
        </p:txBody>
      </p:sp>
      <p:graphicFrame>
        <p:nvGraphicFramePr>
          <p:cNvPr id="67" name="Chart 66">
            <a:extLst>
              <a:ext uri="{FF2B5EF4-FFF2-40B4-BE49-F238E27FC236}">
                <a16:creationId xmlns:a16="http://schemas.microsoft.com/office/drawing/2014/main" id="{D40D28C3-0396-8DDF-FFED-A1CC609F45E1}"/>
              </a:ext>
            </a:extLst>
          </p:cNvPr>
          <p:cNvGraphicFramePr/>
          <p:nvPr/>
        </p:nvGraphicFramePr>
        <p:xfrm>
          <a:off x="3250048" y="2356006"/>
          <a:ext cx="8670547" cy="381358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8" name="Table 67">
            <a:extLst>
              <a:ext uri="{FF2B5EF4-FFF2-40B4-BE49-F238E27FC236}">
                <a16:creationId xmlns:a16="http://schemas.microsoft.com/office/drawing/2014/main" id="{494D1EB6-A80E-EDBB-95C0-A8416E4F7ECF}"/>
              </a:ext>
            </a:extLst>
          </p:cNvPr>
          <p:cNvGraphicFramePr>
            <a:graphicFrameLocks noGrp="1"/>
          </p:cNvGraphicFramePr>
          <p:nvPr/>
        </p:nvGraphicFramePr>
        <p:xfrm>
          <a:off x="3366955" y="4170523"/>
          <a:ext cx="7961355" cy="762000"/>
        </p:xfrm>
        <a:graphic>
          <a:graphicData uri="http://schemas.openxmlformats.org/drawingml/2006/table">
            <a:tbl>
              <a:tblPr firstRow="1" bandRow="1">
                <a:effectLst/>
                <a:tableStyleId>{5C22544A-7EE6-4342-B048-85BDC9FD1C3A}</a:tableStyleId>
              </a:tblPr>
              <a:tblGrid>
                <a:gridCol w="530757">
                  <a:extLst>
                    <a:ext uri="{9D8B030D-6E8A-4147-A177-3AD203B41FA5}">
                      <a16:colId xmlns:a16="http://schemas.microsoft.com/office/drawing/2014/main" val="3491998019"/>
                    </a:ext>
                  </a:extLst>
                </a:gridCol>
                <a:gridCol w="530757">
                  <a:extLst>
                    <a:ext uri="{9D8B030D-6E8A-4147-A177-3AD203B41FA5}">
                      <a16:colId xmlns:a16="http://schemas.microsoft.com/office/drawing/2014/main" val="3483614226"/>
                    </a:ext>
                  </a:extLst>
                </a:gridCol>
                <a:gridCol w="530757">
                  <a:extLst>
                    <a:ext uri="{9D8B030D-6E8A-4147-A177-3AD203B41FA5}">
                      <a16:colId xmlns:a16="http://schemas.microsoft.com/office/drawing/2014/main" val="1369620733"/>
                    </a:ext>
                  </a:extLst>
                </a:gridCol>
                <a:gridCol w="530757">
                  <a:extLst>
                    <a:ext uri="{9D8B030D-6E8A-4147-A177-3AD203B41FA5}">
                      <a16:colId xmlns:a16="http://schemas.microsoft.com/office/drawing/2014/main" val="2144019759"/>
                    </a:ext>
                  </a:extLst>
                </a:gridCol>
                <a:gridCol w="530757">
                  <a:extLst>
                    <a:ext uri="{9D8B030D-6E8A-4147-A177-3AD203B41FA5}">
                      <a16:colId xmlns:a16="http://schemas.microsoft.com/office/drawing/2014/main" val="1816328627"/>
                    </a:ext>
                  </a:extLst>
                </a:gridCol>
                <a:gridCol w="530757">
                  <a:extLst>
                    <a:ext uri="{9D8B030D-6E8A-4147-A177-3AD203B41FA5}">
                      <a16:colId xmlns:a16="http://schemas.microsoft.com/office/drawing/2014/main" val="3257616681"/>
                    </a:ext>
                  </a:extLst>
                </a:gridCol>
                <a:gridCol w="530757">
                  <a:extLst>
                    <a:ext uri="{9D8B030D-6E8A-4147-A177-3AD203B41FA5}">
                      <a16:colId xmlns:a16="http://schemas.microsoft.com/office/drawing/2014/main" val="1921447847"/>
                    </a:ext>
                  </a:extLst>
                </a:gridCol>
                <a:gridCol w="530757">
                  <a:extLst>
                    <a:ext uri="{9D8B030D-6E8A-4147-A177-3AD203B41FA5}">
                      <a16:colId xmlns:a16="http://schemas.microsoft.com/office/drawing/2014/main" val="2623747871"/>
                    </a:ext>
                  </a:extLst>
                </a:gridCol>
                <a:gridCol w="530757">
                  <a:extLst>
                    <a:ext uri="{9D8B030D-6E8A-4147-A177-3AD203B41FA5}">
                      <a16:colId xmlns:a16="http://schemas.microsoft.com/office/drawing/2014/main" val="3167030119"/>
                    </a:ext>
                  </a:extLst>
                </a:gridCol>
                <a:gridCol w="530757">
                  <a:extLst>
                    <a:ext uri="{9D8B030D-6E8A-4147-A177-3AD203B41FA5}">
                      <a16:colId xmlns:a16="http://schemas.microsoft.com/office/drawing/2014/main" val="3647360145"/>
                    </a:ext>
                  </a:extLst>
                </a:gridCol>
                <a:gridCol w="530757">
                  <a:extLst>
                    <a:ext uri="{9D8B030D-6E8A-4147-A177-3AD203B41FA5}">
                      <a16:colId xmlns:a16="http://schemas.microsoft.com/office/drawing/2014/main" val="603676986"/>
                    </a:ext>
                  </a:extLst>
                </a:gridCol>
                <a:gridCol w="530757">
                  <a:extLst>
                    <a:ext uri="{9D8B030D-6E8A-4147-A177-3AD203B41FA5}">
                      <a16:colId xmlns:a16="http://schemas.microsoft.com/office/drawing/2014/main" val="1327280841"/>
                    </a:ext>
                  </a:extLst>
                </a:gridCol>
                <a:gridCol w="530757">
                  <a:extLst>
                    <a:ext uri="{9D8B030D-6E8A-4147-A177-3AD203B41FA5}">
                      <a16:colId xmlns:a16="http://schemas.microsoft.com/office/drawing/2014/main" val="3831796006"/>
                    </a:ext>
                  </a:extLst>
                </a:gridCol>
                <a:gridCol w="530757">
                  <a:extLst>
                    <a:ext uri="{9D8B030D-6E8A-4147-A177-3AD203B41FA5}">
                      <a16:colId xmlns:a16="http://schemas.microsoft.com/office/drawing/2014/main" val="3213978567"/>
                    </a:ext>
                  </a:extLst>
                </a:gridCol>
                <a:gridCol w="530757">
                  <a:extLst>
                    <a:ext uri="{9D8B030D-6E8A-4147-A177-3AD203B41FA5}">
                      <a16:colId xmlns:a16="http://schemas.microsoft.com/office/drawing/2014/main" val="4044910602"/>
                    </a:ext>
                  </a:extLst>
                </a:gridCol>
              </a:tblGrid>
              <a:tr h="757352">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rgbClr val="FFFFFF"/>
                          </a:solidFill>
                          <a:effectLst/>
                          <a:uLnTx/>
                          <a:uFillTx/>
                          <a:latin typeface="Wingdings" charset="2"/>
                          <a:ea typeface="Wingdings" charset="2"/>
                          <a:cs typeface="Wingdings" charset="2"/>
                        </a:rPr>
                        <a:t>l</a:t>
                      </a:r>
                      <a:endParaRPr lang="en-US" sz="4400">
                        <a:ln>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lang="en-US" sz="4400">
                        <a:ln>
                          <a:solidFill>
                            <a:schemeClr val="tx1"/>
                          </a:solidFill>
                        </a:ln>
                        <a:solidFill>
                          <a:schemeClr val="tx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rgbClr val="FFFFFF"/>
                          </a:solidFill>
                          <a:effectLst/>
                          <a:uLnTx/>
                          <a:uFillTx/>
                          <a:latin typeface="Wingdings" charset="2"/>
                          <a:ea typeface="Wingdings" charset="2"/>
                          <a:cs typeface="Wingdings" charset="2"/>
                        </a:rPr>
                        <a:t>l</a:t>
                      </a:r>
                      <a:endParaRPr lang="en-US" sz="4400">
                        <a:ln w="19050">
                          <a:solidFill>
                            <a:schemeClr val="accent6"/>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rgbClr val="FFFFFF"/>
                          </a:solidFill>
                          <a:effectLst/>
                          <a:uLnTx/>
                          <a:uFillTx/>
                          <a:latin typeface="Wingdings" charset="2"/>
                          <a:ea typeface="Wingdings" charset="2"/>
                          <a:cs typeface="Wingdings" charset="2"/>
                        </a:rPr>
                        <a:t>l</a:t>
                      </a:r>
                      <a:endParaRPr lang="en-US" sz="4400">
                        <a:ln>
                          <a:solidFill>
                            <a:schemeClr val="tx1"/>
                          </a:solidFill>
                        </a:ln>
                        <a:solidFill>
                          <a:schemeClr val="tx2"/>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rgbClr val="FFFFFF"/>
                          </a:solidFill>
                          <a:effectLst/>
                          <a:uLnTx/>
                          <a:uFillTx/>
                          <a:latin typeface="Wingdings" charset="2"/>
                          <a:ea typeface="Wingdings" charset="2"/>
                          <a:cs typeface="Wingdings" charset="2"/>
                        </a:rPr>
                        <a:t>l</a:t>
                      </a:r>
                      <a:endParaRPr kumimoji="0" lang="en-US" sz="4400" b="1" i="0" u="none" strike="noStrike" kern="1200" cap="none" spc="0" normalizeH="0" baseline="0">
                        <a:ln>
                          <a:solidFill>
                            <a:srgbClr val="0D0D0D"/>
                          </a:solidFill>
                        </a:ln>
                        <a:solidFill>
                          <a:srgbClr val="FFFFFF"/>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a:ln>
                          <a:solidFill>
                            <a:srgbClr val="0D0D0D"/>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a:ln w="19050">
                          <a:solidFill>
                            <a:schemeClr val="accent6"/>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rgbClr val="FFFFFF"/>
                          </a:solidFill>
                          <a:effectLst/>
                          <a:uLnTx/>
                          <a:uFillTx/>
                          <a:latin typeface="Wingdings" charset="2"/>
                          <a:ea typeface="Wingdings" charset="2"/>
                          <a:cs typeface="Wingdings" charset="2"/>
                        </a:rPr>
                        <a:t>l</a:t>
                      </a:r>
                      <a:endParaRPr kumimoji="0" lang="en-US" sz="4400" b="1" i="0" u="none" strike="noStrike" kern="1200" cap="none" spc="0" normalizeH="0" baseline="0" noProof="0">
                        <a:ln>
                          <a:solidFill>
                            <a:srgbClr val="000000"/>
                          </a:solidFill>
                        </a:ln>
                        <a:solidFill>
                          <a:schemeClr val="bg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noProof="0">
                        <a:ln>
                          <a:solidFill>
                            <a:srgbClr val="000000"/>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noProof="0">
                        <a:ln>
                          <a:solidFill>
                            <a:srgbClr val="000000"/>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noProof="0">
                        <a:ln w="19050">
                          <a:solidFill>
                            <a:schemeClr val="accent6"/>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rgbClr val="FFFFFF"/>
                          </a:solidFill>
                          <a:effectLst/>
                          <a:uLnTx/>
                          <a:uFillTx/>
                          <a:latin typeface="Wingdings" charset="2"/>
                          <a:ea typeface="Wingdings" charset="2"/>
                          <a:cs typeface="Wingdings" charset="2"/>
                        </a:rPr>
                        <a:t>l</a:t>
                      </a:r>
                      <a:endParaRPr lang="en-US" sz="4400">
                        <a:ln>
                          <a:solidFill>
                            <a:schemeClr val="tx1"/>
                          </a:solidFill>
                        </a:ln>
                        <a:solidFill>
                          <a:schemeClr val="bg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noProof="0">
                        <a:ln w="19050">
                          <a:solidFill>
                            <a:schemeClr val="accent6"/>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noProof="0">
                        <a:ln w="19050">
                          <a:solidFill>
                            <a:schemeClr val="accent6"/>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solidFill>
                              <a:srgbClr val="0D0D0D"/>
                            </a:solidFill>
                          </a:ln>
                          <a:solidFill>
                            <a:schemeClr val="tx1"/>
                          </a:solidFill>
                          <a:effectLst/>
                          <a:uLnTx/>
                          <a:uFillTx/>
                          <a:latin typeface="Wingdings" charset="2"/>
                          <a:ea typeface="Wingdings" charset="2"/>
                          <a:cs typeface="Wingdings" charset="2"/>
                        </a:rPr>
                        <a:t>l</a:t>
                      </a:r>
                      <a:endParaRPr kumimoji="0" lang="en-US" sz="4400" b="1" i="0" u="none" strike="noStrike" kern="1200" cap="none" spc="0" normalizeH="0" baseline="0" noProof="0">
                        <a:ln>
                          <a:solidFill>
                            <a:srgbClr val="000000"/>
                          </a:solidFill>
                        </a:ln>
                        <a:solidFill>
                          <a:schemeClr val="tx1"/>
                        </a:solidFill>
                        <a:effectLst/>
                        <a:uLnTx/>
                        <a:uFillTx/>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extLst>
                  <a:ext uri="{0D108BD9-81ED-4DB2-BD59-A6C34878D82A}">
                    <a16:rowId xmlns:a16="http://schemas.microsoft.com/office/drawing/2014/main" val="10000"/>
                  </a:ext>
                </a:extLst>
              </a:tr>
            </a:tbl>
          </a:graphicData>
        </a:graphic>
      </p:graphicFrame>
      <p:graphicFrame>
        <p:nvGraphicFramePr>
          <p:cNvPr id="69" name="Table 68">
            <a:extLst>
              <a:ext uri="{FF2B5EF4-FFF2-40B4-BE49-F238E27FC236}">
                <a16:creationId xmlns:a16="http://schemas.microsoft.com/office/drawing/2014/main" id="{1CF686AF-3395-22BD-94B2-E0C21A1F29B8}"/>
              </a:ext>
            </a:extLst>
          </p:cNvPr>
          <p:cNvGraphicFramePr>
            <a:graphicFrameLocks noGrp="1"/>
          </p:cNvGraphicFramePr>
          <p:nvPr/>
        </p:nvGraphicFramePr>
        <p:xfrm>
          <a:off x="3368865" y="4382185"/>
          <a:ext cx="7959465" cy="338677"/>
        </p:xfrm>
        <a:graphic>
          <a:graphicData uri="http://schemas.openxmlformats.org/drawingml/2006/table">
            <a:tbl>
              <a:tblPr firstRow="1" bandRow="1">
                <a:effectLst/>
                <a:tableStyleId>{5C22544A-7EE6-4342-B048-85BDC9FD1C3A}</a:tableStyleId>
              </a:tblPr>
              <a:tblGrid>
                <a:gridCol w="530631">
                  <a:extLst>
                    <a:ext uri="{9D8B030D-6E8A-4147-A177-3AD203B41FA5}">
                      <a16:colId xmlns:a16="http://schemas.microsoft.com/office/drawing/2014/main" val="3491998019"/>
                    </a:ext>
                  </a:extLst>
                </a:gridCol>
                <a:gridCol w="530631">
                  <a:extLst>
                    <a:ext uri="{9D8B030D-6E8A-4147-A177-3AD203B41FA5}">
                      <a16:colId xmlns:a16="http://schemas.microsoft.com/office/drawing/2014/main" val="477734628"/>
                    </a:ext>
                  </a:extLst>
                </a:gridCol>
                <a:gridCol w="530631">
                  <a:extLst>
                    <a:ext uri="{9D8B030D-6E8A-4147-A177-3AD203B41FA5}">
                      <a16:colId xmlns:a16="http://schemas.microsoft.com/office/drawing/2014/main" val="3415454438"/>
                    </a:ext>
                  </a:extLst>
                </a:gridCol>
                <a:gridCol w="530631">
                  <a:extLst>
                    <a:ext uri="{9D8B030D-6E8A-4147-A177-3AD203B41FA5}">
                      <a16:colId xmlns:a16="http://schemas.microsoft.com/office/drawing/2014/main" val="2535999611"/>
                    </a:ext>
                  </a:extLst>
                </a:gridCol>
                <a:gridCol w="530631">
                  <a:extLst>
                    <a:ext uri="{9D8B030D-6E8A-4147-A177-3AD203B41FA5}">
                      <a16:colId xmlns:a16="http://schemas.microsoft.com/office/drawing/2014/main" val="131423289"/>
                    </a:ext>
                  </a:extLst>
                </a:gridCol>
                <a:gridCol w="530631">
                  <a:extLst>
                    <a:ext uri="{9D8B030D-6E8A-4147-A177-3AD203B41FA5}">
                      <a16:colId xmlns:a16="http://schemas.microsoft.com/office/drawing/2014/main" val="413324859"/>
                    </a:ext>
                  </a:extLst>
                </a:gridCol>
                <a:gridCol w="530631">
                  <a:extLst>
                    <a:ext uri="{9D8B030D-6E8A-4147-A177-3AD203B41FA5}">
                      <a16:colId xmlns:a16="http://schemas.microsoft.com/office/drawing/2014/main" val="1983746336"/>
                    </a:ext>
                  </a:extLst>
                </a:gridCol>
                <a:gridCol w="530631">
                  <a:extLst>
                    <a:ext uri="{9D8B030D-6E8A-4147-A177-3AD203B41FA5}">
                      <a16:colId xmlns:a16="http://schemas.microsoft.com/office/drawing/2014/main" val="2646131201"/>
                    </a:ext>
                  </a:extLst>
                </a:gridCol>
                <a:gridCol w="530631">
                  <a:extLst>
                    <a:ext uri="{9D8B030D-6E8A-4147-A177-3AD203B41FA5}">
                      <a16:colId xmlns:a16="http://schemas.microsoft.com/office/drawing/2014/main" val="3483614226"/>
                    </a:ext>
                  </a:extLst>
                </a:gridCol>
                <a:gridCol w="530631">
                  <a:extLst>
                    <a:ext uri="{9D8B030D-6E8A-4147-A177-3AD203B41FA5}">
                      <a16:colId xmlns:a16="http://schemas.microsoft.com/office/drawing/2014/main" val="1369620733"/>
                    </a:ext>
                  </a:extLst>
                </a:gridCol>
                <a:gridCol w="530631">
                  <a:extLst>
                    <a:ext uri="{9D8B030D-6E8A-4147-A177-3AD203B41FA5}">
                      <a16:colId xmlns:a16="http://schemas.microsoft.com/office/drawing/2014/main" val="2144019759"/>
                    </a:ext>
                  </a:extLst>
                </a:gridCol>
                <a:gridCol w="530631">
                  <a:extLst>
                    <a:ext uri="{9D8B030D-6E8A-4147-A177-3AD203B41FA5}">
                      <a16:colId xmlns:a16="http://schemas.microsoft.com/office/drawing/2014/main" val="1816328627"/>
                    </a:ext>
                  </a:extLst>
                </a:gridCol>
                <a:gridCol w="530631">
                  <a:extLst>
                    <a:ext uri="{9D8B030D-6E8A-4147-A177-3AD203B41FA5}">
                      <a16:colId xmlns:a16="http://schemas.microsoft.com/office/drawing/2014/main" val="3257616681"/>
                    </a:ext>
                  </a:extLst>
                </a:gridCol>
                <a:gridCol w="530631">
                  <a:extLst>
                    <a:ext uri="{9D8B030D-6E8A-4147-A177-3AD203B41FA5}">
                      <a16:colId xmlns:a16="http://schemas.microsoft.com/office/drawing/2014/main" val="1921447847"/>
                    </a:ext>
                  </a:extLst>
                </a:gridCol>
                <a:gridCol w="530631">
                  <a:extLst>
                    <a:ext uri="{9D8B030D-6E8A-4147-A177-3AD203B41FA5}">
                      <a16:colId xmlns:a16="http://schemas.microsoft.com/office/drawing/2014/main" val="2623747871"/>
                    </a:ext>
                  </a:extLst>
                </a:gridCol>
              </a:tblGrid>
              <a:tr h="338677">
                <a:tc>
                  <a:txBody>
                    <a:bodyPr/>
                    <a:lstStyle/>
                    <a:p>
                      <a:pPr algn="ctr" fontAlgn="ctr"/>
                      <a:r>
                        <a:rPr lang="en-US" sz="700" b="0" i="0" u="none" strike="noStrike" kern="1200">
                          <a:solidFill>
                            <a:srgbClr val="000000"/>
                          </a:solidFill>
                          <a:effectLst/>
                          <a:latin typeface="Arial" panose="020B0604020202020204" pitchFamily="34" charset="0"/>
                          <a:ea typeface="+mn-ea"/>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algn="ctr" defTabSz="914400" rtl="0" eaLnBrk="1" fontAlgn="ctr" latinLnBrk="0" hangingPunct="1"/>
                      <a:r>
                        <a:rPr lang="en-US" sz="700" b="0" i="0" u="none" strike="noStrike" kern="1200">
                          <a:solidFill>
                            <a:schemeClr val="bg1"/>
                          </a:solidFill>
                          <a:effectLst/>
                          <a:latin typeface="Arial" panose="020B0604020202020204" pitchFamily="34" charset="0"/>
                          <a:ea typeface="+mn-ea"/>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rgbClr val="000000"/>
                          </a:solidFill>
                          <a:effectLst/>
                          <a:latin typeface="Arial" panose="020B0604020202020204" pitchFamily="34" charset="0"/>
                          <a:ea typeface="+mn-ea"/>
                          <a:cs typeface="Arial" panose="020B0604020202020204" pitchFamily="34" charset="0"/>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rgbClr val="000000"/>
                          </a:solidFill>
                          <a:effectLst/>
                          <a:latin typeface="Arial" panose="020B0604020202020204" pitchFamily="34" charset="0"/>
                          <a:ea typeface="+mn-ea"/>
                          <a:cs typeface="Arial" panose="020B0604020202020204" pitchFamily="34" charset="0"/>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algn="ctr" defTabSz="914400" rtl="0" eaLnBrk="1" fontAlgn="ctr" latinLnBrk="0" hangingPunct="1"/>
                      <a:r>
                        <a:rPr lang="en-US" sz="700" b="0" i="0" u="none" strike="noStrike" kern="1200">
                          <a:solidFill>
                            <a:srgbClr val="000000"/>
                          </a:solidFill>
                          <a:effectLst/>
                          <a:latin typeface="Arial" panose="020B0604020202020204" pitchFamily="34" charset="0"/>
                          <a:ea typeface="+mn-ea"/>
                          <a:cs typeface="Arial" panose="020B0604020202020204" pitchFamily="34" charset="0"/>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-5</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rgbClr val="000000"/>
                          </a:solidFill>
                          <a:effectLst/>
                          <a:latin typeface="Arial" panose="020B0604020202020204" pitchFamily="34" charset="0"/>
                          <a:ea typeface="+mn-ea"/>
                          <a:cs typeface="Arial" panose="020B0604020202020204" pitchFamily="34" charset="0"/>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-8</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rgbClr val="000000"/>
                          </a:solidFill>
                          <a:effectLst/>
                          <a:latin typeface="Arial" panose="020B0604020202020204" pitchFamily="34" charset="0"/>
                          <a:ea typeface="+mn-ea"/>
                          <a:cs typeface="Arial" panose="020B0604020202020204" pitchFamily="34" charset="0"/>
                        </a:rPr>
                        <a:t>+2</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-4</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-2</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kern="1200">
                          <a:solidFill>
                            <a:schemeClr val="bg1"/>
                          </a:solidFill>
                          <a:effectLst/>
                          <a:latin typeface="Arial" panose="020B0604020202020204" pitchFamily="34" charset="0"/>
                          <a:ea typeface="+mn-ea"/>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bl>
          </a:graphicData>
        </a:graphic>
      </p:graphicFrame>
      <p:sp>
        <p:nvSpPr>
          <p:cNvPr id="2" name="Text Placeholder 11">
            <a:extLst>
              <a:ext uri="{FF2B5EF4-FFF2-40B4-BE49-F238E27FC236}">
                <a16:creationId xmlns:a16="http://schemas.microsoft.com/office/drawing/2014/main" id="{E23850AC-47F9-B69A-E9E6-2E12905CB81A}"/>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Leverage High Employee Trust Advantage for Financial Services Companies</a:t>
            </a:r>
          </a:p>
        </p:txBody>
      </p:sp>
      <p:pic>
        <p:nvPicPr>
          <p:cNvPr id="3" name="Graphic 2">
            <a:extLst>
              <a:ext uri="{FF2B5EF4-FFF2-40B4-BE49-F238E27FC236}">
                <a16:creationId xmlns:a16="http://schemas.microsoft.com/office/drawing/2014/main" id="{C75A19AB-C511-74A1-440B-4C79780508B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8122" y="166944"/>
            <a:ext cx="1582903" cy="80794"/>
          </a:xfrm>
          <a:prstGeom prst="rect">
            <a:avLst/>
          </a:prstGeom>
        </p:spPr>
      </p:pic>
    </p:spTree>
    <p:extLst>
      <p:ext uri="{BB962C8B-B14F-4D97-AF65-F5344CB8AC3E}">
        <p14:creationId xmlns:p14="http://schemas.microsoft.com/office/powerpoint/2010/main" val="1995521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5C6D4C62-45FD-DE1A-E581-0C4F22EA6E0E}"/>
              </a:ext>
            </a:extLst>
          </p:cNvPr>
          <p:cNvGraphicFramePr>
            <a:graphicFrameLocks noGrp="1"/>
          </p:cNvGraphicFramePr>
          <p:nvPr/>
        </p:nvGraphicFramePr>
        <p:xfrm>
          <a:off x="3150112" y="5400700"/>
          <a:ext cx="8438300" cy="584775"/>
        </p:xfrm>
        <a:graphic>
          <a:graphicData uri="http://schemas.openxmlformats.org/drawingml/2006/table">
            <a:tbl>
              <a:tblPr firstRow="1" bandRow="1">
                <a:tableStyleId>{5C22544A-7EE6-4342-B048-85BDC9FD1C3A}</a:tableStyleId>
              </a:tblPr>
              <a:tblGrid>
                <a:gridCol w="1227237">
                  <a:extLst>
                    <a:ext uri="{9D8B030D-6E8A-4147-A177-3AD203B41FA5}">
                      <a16:colId xmlns:a16="http://schemas.microsoft.com/office/drawing/2014/main" val="2670097886"/>
                    </a:ext>
                  </a:extLst>
                </a:gridCol>
                <a:gridCol w="1171442">
                  <a:extLst>
                    <a:ext uri="{9D8B030D-6E8A-4147-A177-3AD203B41FA5}">
                      <a16:colId xmlns:a16="http://schemas.microsoft.com/office/drawing/2014/main" val="1749130893"/>
                    </a:ext>
                  </a:extLst>
                </a:gridCol>
                <a:gridCol w="1206826">
                  <a:extLst>
                    <a:ext uri="{9D8B030D-6E8A-4147-A177-3AD203B41FA5}">
                      <a16:colId xmlns:a16="http://schemas.microsoft.com/office/drawing/2014/main" val="658786575"/>
                    </a:ext>
                  </a:extLst>
                </a:gridCol>
                <a:gridCol w="1195652">
                  <a:extLst>
                    <a:ext uri="{9D8B030D-6E8A-4147-A177-3AD203B41FA5}">
                      <a16:colId xmlns:a16="http://schemas.microsoft.com/office/drawing/2014/main" val="2933183591"/>
                    </a:ext>
                  </a:extLst>
                </a:gridCol>
                <a:gridCol w="1240348">
                  <a:extLst>
                    <a:ext uri="{9D8B030D-6E8A-4147-A177-3AD203B41FA5}">
                      <a16:colId xmlns:a16="http://schemas.microsoft.com/office/drawing/2014/main" val="1737301105"/>
                    </a:ext>
                  </a:extLst>
                </a:gridCol>
                <a:gridCol w="1139782">
                  <a:extLst>
                    <a:ext uri="{9D8B030D-6E8A-4147-A177-3AD203B41FA5}">
                      <a16:colId xmlns:a16="http://schemas.microsoft.com/office/drawing/2014/main" val="207632682"/>
                    </a:ext>
                  </a:extLst>
                </a:gridCol>
                <a:gridCol w="1257013">
                  <a:extLst>
                    <a:ext uri="{9D8B030D-6E8A-4147-A177-3AD203B41FA5}">
                      <a16:colId xmlns:a16="http://schemas.microsoft.com/office/drawing/2014/main" val="857455067"/>
                    </a:ext>
                  </a:extLst>
                </a:gridCol>
              </a:tblGrid>
              <a:tr h="584775">
                <a:tc>
                  <a:txBody>
                    <a:bodyPr/>
                    <a:lstStyle/>
                    <a:p>
                      <a:pPr algn="ctr" rtl="0" fontAlgn="ctr"/>
                      <a:r>
                        <a:rPr lang="en-US" sz="1200" b="1" i="0" u="none" strike="noStrike">
                          <a:solidFill>
                            <a:srgbClr val="000000"/>
                          </a:solidFill>
                          <a:effectLst/>
                          <a:latin typeface="Arial" panose="020B0604020202020204" pitchFamily="34" charset="0"/>
                        </a:rPr>
                        <a:t>11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1" i="0" u="none" strike="noStrike">
                          <a:solidFill>
                            <a:srgbClr val="000000"/>
                          </a:solidFill>
                          <a:effectLst/>
                          <a:latin typeface="Arial" panose="020B0604020202020204" pitchFamily="34" charset="0"/>
                        </a:rPr>
                        <a:t>15</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1" i="0" u="none" strike="noStrike">
                          <a:solidFill>
                            <a:srgbClr val="000000"/>
                          </a:solidFill>
                          <a:effectLst/>
                          <a:latin typeface="Arial" panose="020B0604020202020204" pitchFamily="34" charset="0"/>
                        </a:rPr>
                        <a:t>15</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1" i="0" u="none" strike="noStrike">
                          <a:solidFill>
                            <a:srgbClr val="000000"/>
                          </a:solidFill>
                          <a:effectLst/>
                          <a:latin typeface="Arial" panose="020B0604020202020204" pitchFamily="34" charset="0"/>
                        </a:rPr>
                        <a:t>17</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1" i="0" u="none" strike="noStrike">
                          <a:solidFill>
                            <a:srgbClr val="000000"/>
                          </a:solidFill>
                          <a:effectLst/>
                          <a:latin typeface="Arial" panose="020B0604020202020204" pitchFamily="34" charset="0"/>
                        </a:rPr>
                        <a:t>22</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1" i="0" u="none" strike="noStrike">
                          <a:solidFill>
                            <a:srgbClr val="000000"/>
                          </a:solidFill>
                          <a:effectLst/>
                          <a:latin typeface="Arial" panose="020B0604020202020204" pitchFamily="34" charset="0"/>
                        </a:rPr>
                        <a:t>21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rtl="0" fontAlgn="ctr"/>
                      <a:r>
                        <a:rPr lang="en-US" sz="1200" b="1" i="0" u="none" strike="noStrike">
                          <a:solidFill>
                            <a:srgbClr val="000000"/>
                          </a:solidFill>
                          <a:effectLst/>
                          <a:latin typeface="Arial" panose="020B0604020202020204" pitchFamily="34" charset="0"/>
                        </a:rPr>
                        <a:t>29</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32914039"/>
                  </a:ext>
                </a:extLst>
              </a:tr>
            </a:tbl>
          </a:graphicData>
        </a:graphic>
      </p:graphicFrame>
      <p:sp>
        <p:nvSpPr>
          <p:cNvPr id="7" name="Text Placeholder 6">
            <a:extLst>
              <a:ext uri="{FF2B5EF4-FFF2-40B4-BE49-F238E27FC236}">
                <a16:creationId xmlns:a16="http://schemas.microsoft.com/office/drawing/2014/main" id="{ABA6444D-30B9-EFB9-C4B3-DAF1DD5D6F57}"/>
              </a:ext>
            </a:extLst>
          </p:cNvPr>
          <p:cNvSpPr>
            <a:spLocks noGrp="1"/>
          </p:cNvSpPr>
          <p:nvPr>
            <p:ph type="body" sz="quarter" idx="13"/>
          </p:nvPr>
        </p:nvSpPr>
        <p:spPr>
          <a:xfrm>
            <a:off x="268122" y="1055743"/>
            <a:ext cx="6250002" cy="565330"/>
          </a:xfrm>
        </p:spPr>
        <p:txBody>
          <a:bodyPr lIns="0" tIns="45720" rIns="91440" bIns="45720" anchor="t"/>
          <a:lstStyle/>
          <a:p>
            <a:r>
              <a:rPr lang="en-US" sz="1400" b="1">
                <a:cs typeface="Arial"/>
              </a:rPr>
              <a:t>Percent of employees who believe information from each source automatically, or after seeing it twice or less</a:t>
            </a:r>
          </a:p>
        </p:txBody>
      </p:sp>
      <p:sp>
        <p:nvSpPr>
          <p:cNvPr id="8" name="Text Placeholder 7">
            <a:extLst>
              <a:ext uri="{FF2B5EF4-FFF2-40B4-BE49-F238E27FC236}">
                <a16:creationId xmlns:a16="http://schemas.microsoft.com/office/drawing/2014/main" id="{66FF6883-CC56-5F5E-033D-1C807CBA581B}"/>
              </a:ext>
            </a:extLst>
          </p:cNvPr>
          <p:cNvSpPr>
            <a:spLocks noGrp="1"/>
          </p:cNvSpPr>
          <p:nvPr>
            <p:ph type="body" sz="quarter" idx="14"/>
          </p:nvPr>
        </p:nvSpPr>
        <p:spPr/>
        <p:txBody>
          <a:bodyPr/>
          <a:lstStyle/>
          <a:p>
            <a:r>
              <a:rPr kumimoji="0" lang="en-US" sz="900" b="1" i="0" u="none" strike="noStrike" kern="1200" cap="none" spc="0" normalizeH="0" baseline="0" noProof="0">
                <a:ln>
                  <a:noFill/>
                </a:ln>
                <a:solidFill>
                  <a:srgbClr val="A6A6A6"/>
                </a:solidFill>
                <a:effectLst/>
                <a:uLnTx/>
                <a:uFillTx/>
                <a:latin typeface="Arial"/>
                <a:ea typeface="+mn-ea"/>
                <a:cs typeface="+mn-cs"/>
              </a:rPr>
              <a:t>2022 Edelman Trust Barometer Special Report: Trust in the Workplace. </a:t>
            </a:r>
            <a:r>
              <a:rPr kumimoji="0" lang="en-US" sz="900" b="0" i="0" u="none" strike="noStrike" kern="1200" cap="none" spc="0" normalizeH="0" baseline="0" noProof="0">
                <a:ln>
                  <a:noFill/>
                </a:ln>
                <a:solidFill>
                  <a:srgbClr val="A6A6A6"/>
                </a:solidFill>
                <a:effectLst/>
                <a:uLnTx/>
                <a:uFillTx/>
                <a:latin typeface="Arial"/>
                <a:ea typeface="+mn-ea"/>
                <a:cs typeface="+mn-cs"/>
              </a:rPr>
              <a:t>HEAR_TIME1. When you see a new piece of information or a news story in each of the following information sources, how many times do you need to see it or hear it repeated in that same type of information source before you believe it is really true? Question asked of half of the sample. “Once or twice” is a sum of codes 2 and 3. 7-mkt avg. All data is filtered to be among employees who work for an organization or corporation (Q43/1).</a:t>
            </a:r>
          </a:p>
        </p:txBody>
      </p:sp>
      <p:graphicFrame>
        <p:nvGraphicFramePr>
          <p:cNvPr id="14" name="Content Placeholder 5">
            <a:extLst>
              <a:ext uri="{FF2B5EF4-FFF2-40B4-BE49-F238E27FC236}">
                <a16:creationId xmlns:a16="http://schemas.microsoft.com/office/drawing/2014/main" id="{D1F6D579-EC2D-CCD2-3311-31F678779F5E}"/>
              </a:ext>
            </a:extLst>
          </p:cNvPr>
          <p:cNvGraphicFramePr>
            <a:graphicFrameLocks/>
          </p:cNvGraphicFramePr>
          <p:nvPr/>
        </p:nvGraphicFramePr>
        <p:xfrm>
          <a:off x="2766887" y="2076144"/>
          <a:ext cx="8821525" cy="3286124"/>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a:extLst>
              <a:ext uri="{FF2B5EF4-FFF2-40B4-BE49-F238E27FC236}">
                <a16:creationId xmlns:a16="http://schemas.microsoft.com/office/drawing/2014/main" id="{95183D9D-7D25-AAAD-A01D-6205D55F5F6E}"/>
              </a:ext>
            </a:extLst>
          </p:cNvPr>
          <p:cNvCxnSpPr>
            <a:cxnSpLocks/>
          </p:cNvCxnSpPr>
          <p:nvPr/>
        </p:nvCxnSpPr>
        <p:spPr>
          <a:xfrm>
            <a:off x="495300" y="5353075"/>
            <a:ext cx="11201400" cy="0"/>
          </a:xfrm>
          <a:prstGeom prst="line">
            <a:avLst/>
          </a:prstGeom>
          <a:ln w="9525">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FA25AB84-2194-1161-A847-B26859678C06}"/>
              </a:ext>
            </a:extLst>
          </p:cNvPr>
          <p:cNvGrpSpPr/>
          <p:nvPr/>
        </p:nvGrpSpPr>
        <p:grpSpPr>
          <a:xfrm>
            <a:off x="632379" y="3485646"/>
            <a:ext cx="2289161" cy="1222359"/>
            <a:chOff x="500048" y="3234753"/>
            <a:chExt cx="2289161" cy="1222359"/>
          </a:xfrm>
        </p:grpSpPr>
        <p:sp>
          <p:nvSpPr>
            <p:cNvPr id="17" name="Rectangle 16">
              <a:extLst>
                <a:ext uri="{FF2B5EF4-FFF2-40B4-BE49-F238E27FC236}">
                  <a16:creationId xmlns:a16="http://schemas.microsoft.com/office/drawing/2014/main" id="{05C0BDD3-748E-B9C8-15AA-0B1BB70E8730}"/>
                </a:ext>
              </a:extLst>
            </p:cNvPr>
            <p:cNvSpPr>
              <a:spLocks/>
            </p:cNvSpPr>
            <p:nvPr/>
          </p:nvSpPr>
          <p:spPr>
            <a:xfrm>
              <a:off x="514161" y="4159819"/>
              <a:ext cx="128016" cy="128016"/>
            </a:xfrm>
            <a:prstGeom prst="rect">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8" name="Content Placeholder 20">
              <a:extLst>
                <a:ext uri="{FF2B5EF4-FFF2-40B4-BE49-F238E27FC236}">
                  <a16:creationId xmlns:a16="http://schemas.microsoft.com/office/drawing/2014/main" id="{39769F30-0985-D6CE-8009-4C38C27E8B74}"/>
                </a:ext>
              </a:extLst>
            </p:cNvPr>
            <p:cNvSpPr txBox="1">
              <a:spLocks/>
            </p:cNvSpPr>
            <p:nvPr/>
          </p:nvSpPr>
          <p:spPr>
            <a:xfrm>
              <a:off x="746033" y="4118558"/>
              <a:ext cx="2043176" cy="338554"/>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If I see it here, I will </a:t>
              </a:r>
              <a:r>
                <a:rPr kumimoji="0" lang="en-US" sz="1100" b="1"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automatically assume it is true</a:t>
              </a:r>
            </a:p>
          </p:txBody>
        </p:sp>
        <p:sp>
          <p:nvSpPr>
            <p:cNvPr id="19" name="Rectangle 18">
              <a:extLst>
                <a:ext uri="{FF2B5EF4-FFF2-40B4-BE49-F238E27FC236}">
                  <a16:creationId xmlns:a16="http://schemas.microsoft.com/office/drawing/2014/main" id="{D1A3D70A-51BC-F203-508B-8ADDE54517C9}"/>
                </a:ext>
              </a:extLst>
            </p:cNvPr>
            <p:cNvSpPr>
              <a:spLocks/>
            </p:cNvSpPr>
            <p:nvPr/>
          </p:nvSpPr>
          <p:spPr>
            <a:xfrm>
              <a:off x="514161" y="3873709"/>
              <a:ext cx="128016" cy="128016"/>
            </a:xfrm>
            <a:prstGeom prst="rect">
              <a:avLst/>
            </a:prstGeom>
            <a:solidFill>
              <a:srgbClr val="A6A6A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0" name="Content Placeholder 20">
              <a:extLst>
                <a:ext uri="{FF2B5EF4-FFF2-40B4-BE49-F238E27FC236}">
                  <a16:creationId xmlns:a16="http://schemas.microsoft.com/office/drawing/2014/main" id="{666B7F9C-55D0-6BF6-A623-B62EE80104B3}"/>
                </a:ext>
              </a:extLst>
            </p:cNvPr>
            <p:cNvSpPr txBox="1">
              <a:spLocks/>
            </p:cNvSpPr>
            <p:nvPr/>
          </p:nvSpPr>
          <p:spPr>
            <a:xfrm>
              <a:off x="746033" y="3856374"/>
              <a:ext cx="1282489" cy="169277"/>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Once or twice</a:t>
              </a:r>
            </a:p>
          </p:txBody>
        </p:sp>
        <p:sp>
          <p:nvSpPr>
            <p:cNvPr id="21" name="TextBox 20">
              <a:extLst>
                <a:ext uri="{FF2B5EF4-FFF2-40B4-BE49-F238E27FC236}">
                  <a16:creationId xmlns:a16="http://schemas.microsoft.com/office/drawing/2014/main" id="{0F98D638-FE39-B434-7D32-42095EABA8C6}"/>
                </a:ext>
              </a:extLst>
            </p:cNvPr>
            <p:cNvSpPr txBox="1"/>
            <p:nvPr/>
          </p:nvSpPr>
          <p:spPr>
            <a:xfrm>
              <a:off x="500048" y="3234753"/>
              <a:ext cx="1920111" cy="539713"/>
            </a:xfrm>
            <a:prstGeom prst="rect">
              <a:avLst/>
            </a:prstGeom>
            <a:noFill/>
            <a:ln>
              <a:noFill/>
            </a:ln>
            <a:effectLst/>
          </p:spPr>
          <p:txBody>
            <a:bodyPr wrap="squar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Arial" panose="020B0604020202020204" pitchFamily="34" charset="0"/>
                  <a:ea typeface="Helvetica Neue" charset="0"/>
                  <a:cs typeface="Arial" panose="020B0604020202020204" pitchFamily="34" charset="0"/>
                </a:rPr>
                <a:t>Nr. of times they need to see the information repeated before believing it:</a:t>
              </a:r>
            </a:p>
          </p:txBody>
        </p:sp>
      </p:grpSp>
      <p:sp>
        <p:nvSpPr>
          <p:cNvPr id="22" name="Rectangle 21">
            <a:extLst>
              <a:ext uri="{FF2B5EF4-FFF2-40B4-BE49-F238E27FC236}">
                <a16:creationId xmlns:a16="http://schemas.microsoft.com/office/drawing/2014/main" id="{B519ABE0-4A2B-3716-72BB-5F3465C24C19}"/>
              </a:ext>
            </a:extLst>
          </p:cNvPr>
          <p:cNvSpPr/>
          <p:nvPr/>
        </p:nvSpPr>
        <p:spPr>
          <a:xfrm>
            <a:off x="632379" y="5410870"/>
            <a:ext cx="2375127" cy="461665"/>
          </a:xfrm>
          <a:prstGeom prst="rect">
            <a:avLst/>
          </a:prstGeom>
        </p:spPr>
        <p:txBody>
          <a:bodyPr wrap="square" lIns="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rPr>
              <a:t>I will never believe it is true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t>if this is the only place I see it</a:t>
            </a:r>
          </a:p>
        </p:txBody>
      </p:sp>
      <p:graphicFrame>
        <p:nvGraphicFramePr>
          <p:cNvPr id="23" name="Table 22">
            <a:extLst>
              <a:ext uri="{FF2B5EF4-FFF2-40B4-BE49-F238E27FC236}">
                <a16:creationId xmlns:a16="http://schemas.microsoft.com/office/drawing/2014/main" id="{C724D1F6-05E4-6B8E-C078-1CFA132BA5A9}"/>
              </a:ext>
            </a:extLst>
          </p:cNvPr>
          <p:cNvGraphicFramePr>
            <a:graphicFrameLocks noGrp="1"/>
          </p:cNvGraphicFramePr>
          <p:nvPr/>
        </p:nvGraphicFramePr>
        <p:xfrm>
          <a:off x="3162809" y="2090595"/>
          <a:ext cx="8425603" cy="502920"/>
        </p:xfrm>
        <a:graphic>
          <a:graphicData uri="http://schemas.openxmlformats.org/drawingml/2006/table">
            <a:tbl>
              <a:tblPr firstRow="1" bandRow="1">
                <a:tableStyleId>{5940675A-B579-460E-94D1-54222C63F5DA}</a:tableStyleId>
              </a:tblPr>
              <a:tblGrid>
                <a:gridCol w="1203657">
                  <a:extLst>
                    <a:ext uri="{9D8B030D-6E8A-4147-A177-3AD203B41FA5}">
                      <a16:colId xmlns:a16="http://schemas.microsoft.com/office/drawing/2014/main" val="2917097953"/>
                    </a:ext>
                  </a:extLst>
                </a:gridCol>
                <a:gridCol w="1160206">
                  <a:extLst>
                    <a:ext uri="{9D8B030D-6E8A-4147-A177-3AD203B41FA5}">
                      <a16:colId xmlns:a16="http://schemas.microsoft.com/office/drawing/2014/main" val="2253345142"/>
                    </a:ext>
                  </a:extLst>
                </a:gridCol>
                <a:gridCol w="1270486">
                  <a:extLst>
                    <a:ext uri="{9D8B030D-6E8A-4147-A177-3AD203B41FA5}">
                      <a16:colId xmlns:a16="http://schemas.microsoft.com/office/drawing/2014/main" val="4219328927"/>
                    </a:ext>
                  </a:extLst>
                </a:gridCol>
                <a:gridCol w="1147893">
                  <a:extLst>
                    <a:ext uri="{9D8B030D-6E8A-4147-A177-3AD203B41FA5}">
                      <a16:colId xmlns:a16="http://schemas.microsoft.com/office/drawing/2014/main" val="318289588"/>
                    </a:ext>
                  </a:extLst>
                </a:gridCol>
                <a:gridCol w="1248196">
                  <a:extLst>
                    <a:ext uri="{9D8B030D-6E8A-4147-A177-3AD203B41FA5}">
                      <a16:colId xmlns:a16="http://schemas.microsoft.com/office/drawing/2014/main" val="2369339089"/>
                    </a:ext>
                  </a:extLst>
                </a:gridCol>
                <a:gridCol w="1114461">
                  <a:extLst>
                    <a:ext uri="{9D8B030D-6E8A-4147-A177-3AD203B41FA5}">
                      <a16:colId xmlns:a16="http://schemas.microsoft.com/office/drawing/2014/main" val="1554555002"/>
                    </a:ext>
                  </a:extLst>
                </a:gridCol>
                <a:gridCol w="1280704">
                  <a:extLst>
                    <a:ext uri="{9D8B030D-6E8A-4147-A177-3AD203B41FA5}">
                      <a16:colId xmlns:a16="http://schemas.microsoft.com/office/drawing/2014/main" val="9408336"/>
                    </a:ext>
                  </a:extLst>
                </a:gridCol>
              </a:tblGrid>
              <a:tr h="428992">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My employer</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1">
                          <a:latin typeface="Arial" panose="020B0604020202020204" pitchFamily="34" charset="0"/>
                          <a:cs typeface="Arial" panose="020B0604020202020204" pitchFamily="34" charset="0"/>
                        </a:rPr>
                        <a:t>National government</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1">
                          <a:latin typeface="Arial" panose="020B0604020202020204" pitchFamily="34" charset="0"/>
                          <a:cs typeface="Arial" panose="020B0604020202020204" pitchFamily="34" charset="0"/>
                        </a:rPr>
                        <a:t>Media reports, named source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r>
                        <a:rPr lang="en-US" sz="1100" b="1">
                          <a:latin typeface="Arial" panose="020B0604020202020204" pitchFamily="34" charset="0"/>
                          <a:cs typeface="Arial" panose="020B0604020202020204" pitchFamily="34" charset="0"/>
                        </a:rPr>
                        <a:t>Major </a:t>
                      </a:r>
                    </a:p>
                    <a:p>
                      <a:pPr algn="ctr"/>
                      <a:r>
                        <a:rPr lang="en-US" sz="1100" b="1">
                          <a:latin typeface="Arial" panose="020B0604020202020204" pitchFamily="34" charset="0"/>
                          <a:cs typeface="Arial" panose="020B0604020202020204" pitchFamily="34" charset="0"/>
                        </a:rPr>
                        <a:t>corporations</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Advertising</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i="0">
                          <a:latin typeface="Arial" panose="020B0604020202020204" pitchFamily="34" charset="0"/>
                          <a:cs typeface="Arial" panose="020B0604020202020204" pitchFamily="34" charset="0"/>
                        </a:rPr>
                        <a:t>Media reports, anonymous source</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My social </a:t>
                      </a:r>
                    </a:p>
                    <a:p>
                      <a:pPr marL="0" marR="0" lvl="0" indent="0" algn="ctr" defTabSz="914377" rtl="0" eaLnBrk="1" fontAlgn="auto" latinLnBrk="0" hangingPunct="1">
                        <a:lnSpc>
                          <a:spcPct val="100000"/>
                        </a:lnSpc>
                        <a:spcBef>
                          <a:spcPts val="0"/>
                        </a:spcBef>
                        <a:spcAft>
                          <a:spcPts val="0"/>
                        </a:spcAft>
                        <a:buClrTx/>
                        <a:buSzTx/>
                        <a:buFontTx/>
                        <a:buNone/>
                        <a:tabLst/>
                        <a:defRPr/>
                      </a:pPr>
                      <a:r>
                        <a:rPr lang="en-US" sz="1100" b="1">
                          <a:latin typeface="Arial" panose="020B0604020202020204" pitchFamily="34" charset="0"/>
                          <a:cs typeface="Arial" panose="020B0604020202020204" pitchFamily="34" charset="0"/>
                        </a:rPr>
                        <a:t>media feed</a:t>
                      </a:r>
                    </a:p>
                  </a:txBody>
                  <a:tcPr marL="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232117857"/>
                  </a:ext>
                </a:extLst>
              </a:tr>
            </a:tbl>
          </a:graphicData>
        </a:graphic>
      </p:graphicFrame>
      <p:sp>
        <p:nvSpPr>
          <p:cNvPr id="24" name="TextBox 23">
            <a:extLst>
              <a:ext uri="{FF2B5EF4-FFF2-40B4-BE49-F238E27FC236}">
                <a16:creationId xmlns:a16="http://schemas.microsoft.com/office/drawing/2014/main" id="{DF11DDB9-7214-C4B8-C891-FC798EA04DB0}"/>
              </a:ext>
            </a:extLst>
          </p:cNvPr>
          <p:cNvSpPr txBox="1"/>
          <p:nvPr/>
        </p:nvSpPr>
        <p:spPr>
          <a:xfrm>
            <a:off x="632379" y="2090595"/>
            <a:ext cx="2289161" cy="790663"/>
          </a:xfrm>
          <a:prstGeom prst="rect">
            <a:avLst/>
          </a:prstGeom>
          <a:noFill/>
          <a:ln>
            <a:noFill/>
          </a:ln>
          <a:effectLst/>
        </p:spPr>
        <p:txBody>
          <a:bodyPr wrap="none" lIns="0" tIns="0" rIns="0" bIns="0" rtlCol="0">
            <a:no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a:ln>
                  <a:noFill/>
                </a:ln>
                <a:solidFill>
                  <a:srgbClr val="000000"/>
                </a:solidFill>
                <a:effectLst/>
                <a:uLnTx/>
                <a:uFillTx/>
                <a:latin typeface="Arial" panose="020B0604020202020204"/>
                <a:ea typeface="Helvetica Neue" charset="0"/>
                <a:cs typeface="Arial" panose="020B0604020202020204" pitchFamily="34" charset="0"/>
              </a:rPr>
              <a:t>Communications from…</a:t>
            </a:r>
          </a:p>
        </p:txBody>
      </p:sp>
      <p:cxnSp>
        <p:nvCxnSpPr>
          <p:cNvPr id="25" name="Straight Connector 24">
            <a:extLst>
              <a:ext uri="{FF2B5EF4-FFF2-40B4-BE49-F238E27FC236}">
                <a16:creationId xmlns:a16="http://schemas.microsoft.com/office/drawing/2014/main" id="{831E7786-BAD9-D1C8-856F-B9D3BD8A3CAF}"/>
              </a:ext>
            </a:extLst>
          </p:cNvPr>
          <p:cNvCxnSpPr>
            <a:cxnSpLocks/>
          </p:cNvCxnSpPr>
          <p:nvPr/>
        </p:nvCxnSpPr>
        <p:spPr>
          <a:xfrm>
            <a:off x="499320" y="6020996"/>
            <a:ext cx="11197379" cy="0"/>
          </a:xfrm>
          <a:prstGeom prst="line">
            <a:avLst/>
          </a:prstGeom>
          <a:noFill/>
          <a:ln w="25400" cap="flat" cmpd="sng" algn="ctr">
            <a:solidFill>
              <a:srgbClr val="000000"/>
            </a:solidFill>
            <a:prstDash val="solid"/>
            <a:miter lim="800000"/>
          </a:ln>
          <a:effectLst/>
        </p:spPr>
      </p:cxnSp>
      <p:cxnSp>
        <p:nvCxnSpPr>
          <p:cNvPr id="26" name="Straight Connector 25">
            <a:extLst>
              <a:ext uri="{FF2B5EF4-FFF2-40B4-BE49-F238E27FC236}">
                <a16:creationId xmlns:a16="http://schemas.microsoft.com/office/drawing/2014/main" id="{5559B9F3-0948-9BCC-03A8-59B5207CE782}"/>
              </a:ext>
            </a:extLst>
          </p:cNvPr>
          <p:cNvCxnSpPr>
            <a:cxnSpLocks/>
          </p:cNvCxnSpPr>
          <p:nvPr/>
        </p:nvCxnSpPr>
        <p:spPr>
          <a:xfrm>
            <a:off x="499320" y="1779167"/>
            <a:ext cx="11197379"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Graphic 3">
            <a:extLst>
              <a:ext uri="{FF2B5EF4-FFF2-40B4-BE49-F238E27FC236}">
                <a16:creationId xmlns:a16="http://schemas.microsoft.com/office/drawing/2014/main" id="{7C67F026-EC0F-76A2-C64A-32AC6AF7060D}"/>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68122" y="166944"/>
            <a:ext cx="1582903" cy="80794"/>
          </a:xfrm>
          <a:prstGeom prst="rect">
            <a:avLst/>
          </a:prstGeom>
        </p:spPr>
      </p:pic>
      <p:sp>
        <p:nvSpPr>
          <p:cNvPr id="2" name="Text Placeholder 11">
            <a:extLst>
              <a:ext uri="{FF2B5EF4-FFF2-40B4-BE49-F238E27FC236}">
                <a16:creationId xmlns:a16="http://schemas.microsoft.com/office/drawing/2014/main" id="{08D9FD8E-F240-7D19-700B-4D0A43E08B9B}"/>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Employer Media Most Believable</a:t>
            </a:r>
          </a:p>
        </p:txBody>
      </p:sp>
    </p:spTree>
    <p:extLst>
      <p:ext uri="{BB962C8B-B14F-4D97-AF65-F5344CB8AC3E}">
        <p14:creationId xmlns:p14="http://schemas.microsoft.com/office/powerpoint/2010/main" val="942022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CEEEC6-7C52-CBE1-4395-95E547B95D9E}"/>
              </a:ext>
            </a:extLst>
          </p:cNvPr>
          <p:cNvSpPr>
            <a:spLocks noGrp="1"/>
          </p:cNvSpPr>
          <p:nvPr>
            <p:ph type="body" sz="quarter" idx="11"/>
          </p:nvPr>
        </p:nvSpPr>
        <p:spPr>
          <a:xfrm>
            <a:off x="384048" y="1978683"/>
            <a:ext cx="5824596" cy="716222"/>
          </a:xfrm>
        </p:spPr>
        <p:txBody>
          <a:bodyPr vert="horz" wrap="square" lIns="0" tIns="0" rIns="0" bIns="0" rtlCol="0" anchor="t">
            <a:spAutoFit/>
          </a:bodyPr>
          <a:lstStyle/>
          <a:p>
            <a:pPr marL="0" indent="0">
              <a:buNone/>
            </a:pPr>
            <a:r>
              <a:rPr lang="en-US" b="1">
                <a:latin typeface="Arial"/>
                <a:cs typeface="Arial"/>
              </a:rPr>
              <a:t>Percent who rate each as very/extremely credible as a source of information about a financial service company, in the U.S.</a:t>
            </a:r>
          </a:p>
          <a:p>
            <a:pPr marL="0" indent="0">
              <a:buNone/>
            </a:pPr>
            <a:endParaRPr lang="en-US" b="0">
              <a:solidFill>
                <a:srgbClr val="A6A6A6"/>
              </a:solidFill>
              <a:latin typeface="Arial"/>
            </a:endParaRPr>
          </a:p>
        </p:txBody>
      </p:sp>
      <p:sp>
        <p:nvSpPr>
          <p:cNvPr id="4" name="Text Placeholder 3">
            <a:extLst>
              <a:ext uri="{FF2B5EF4-FFF2-40B4-BE49-F238E27FC236}">
                <a16:creationId xmlns:a16="http://schemas.microsoft.com/office/drawing/2014/main" id="{78F3C731-B3E1-4557-4EF8-92822EDB7BB4}"/>
              </a:ext>
            </a:extLst>
          </p:cNvPr>
          <p:cNvSpPr>
            <a:spLocks noGrp="1"/>
          </p:cNvSpPr>
          <p:nvPr>
            <p:ph type="body" sz="quarter" idx="12"/>
          </p:nvPr>
        </p:nvSpPr>
        <p:spPr>
          <a:xfrm>
            <a:off x="625642" y="6251634"/>
            <a:ext cx="10245558" cy="474232"/>
          </a:xfrm>
        </p:spPr>
        <p:txBody>
          <a:bodyPr/>
          <a:lstStyle/>
          <a:p>
            <a:r>
              <a:rPr lang="en-US" sz="800" b="1">
                <a:solidFill>
                  <a:srgbClr val="A9A9A9"/>
                </a:solidFill>
              </a:rPr>
              <a:t>2023 Edelman Financial Services Custom Poll: Financial Services.</a:t>
            </a:r>
            <a:r>
              <a:rPr lang="en-US" sz="800">
                <a:solidFill>
                  <a:srgbClr val="A9A9A9"/>
                </a:solidFill>
              </a:rPr>
              <a:t> </a:t>
            </a:r>
            <a:r>
              <a:rPr lang="en-US" sz="800" b="0">
                <a:solidFill>
                  <a:srgbClr val="A6A6A6"/>
                </a:solidFill>
                <a:latin typeface="Arial"/>
              </a:rPr>
              <a:t>CRE_PPL_FIN. Below is a list of people. In general, when forming an opinion of a financial services company, if you heard information about a company from each person, how credible would the information be? 4-point scale, top 2 box, credible. General population, U.S. *My CEO is asked among those who are an employee (Q43/1). </a:t>
            </a:r>
          </a:p>
        </p:txBody>
      </p:sp>
      <p:sp>
        <p:nvSpPr>
          <p:cNvPr id="5" name="Title 4">
            <a:extLst>
              <a:ext uri="{FF2B5EF4-FFF2-40B4-BE49-F238E27FC236}">
                <a16:creationId xmlns:a16="http://schemas.microsoft.com/office/drawing/2014/main" id="{3C627BDF-409F-012A-CF77-BBA73EC0E460}"/>
              </a:ext>
            </a:extLst>
          </p:cNvPr>
          <p:cNvSpPr>
            <a:spLocks noGrp="1"/>
          </p:cNvSpPr>
          <p:nvPr>
            <p:ph type="title"/>
          </p:nvPr>
        </p:nvSpPr>
        <p:spPr/>
        <p:txBody>
          <a:bodyPr>
            <a:normAutofit fontScale="90000"/>
          </a:bodyPr>
          <a:lstStyle/>
          <a:p>
            <a:r>
              <a:rPr lang="en-US"/>
              <a:t> </a:t>
            </a:r>
          </a:p>
        </p:txBody>
      </p:sp>
      <p:sp>
        <p:nvSpPr>
          <p:cNvPr id="8" name="Rectangle 7">
            <a:extLst>
              <a:ext uri="{FF2B5EF4-FFF2-40B4-BE49-F238E27FC236}">
                <a16:creationId xmlns:a16="http://schemas.microsoft.com/office/drawing/2014/main" id="{D82261D2-0DDE-CCF9-53E7-DD45A2D2F5E5}"/>
              </a:ext>
            </a:extLst>
          </p:cNvPr>
          <p:cNvSpPr/>
          <p:nvPr/>
        </p:nvSpPr>
        <p:spPr>
          <a:xfrm>
            <a:off x="9584036" y="3081131"/>
            <a:ext cx="2148814" cy="2268809"/>
          </a:xfrm>
          <a:prstGeom prst="rect">
            <a:avLst/>
          </a:prstGeom>
          <a:solidFill>
            <a:schemeClr val="bg1">
              <a:lumMod val="95000"/>
            </a:schemeClr>
          </a:solidFill>
          <a:ln>
            <a:noFill/>
          </a:ln>
        </p:spPr>
        <p:txBody>
          <a:bodyPr wrap="square" lIns="0" tIns="0" rIns="0" bIns="0" rtlCol="0" anchor="ctr">
            <a:noAutofit/>
          </a:bodyPr>
          <a:lstStyle/>
          <a:p>
            <a:pPr marL="0" marR="0" lvl="0" indent="0" algn="ctr" defTabSz="4572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a:ea typeface="+mn-ea"/>
              <a:cs typeface="+mn-cs"/>
            </a:endParaRPr>
          </a:p>
        </p:txBody>
      </p:sp>
      <p:graphicFrame>
        <p:nvGraphicFramePr>
          <p:cNvPr id="9" name="Chart 8">
            <a:extLst>
              <a:ext uri="{FF2B5EF4-FFF2-40B4-BE49-F238E27FC236}">
                <a16:creationId xmlns:a16="http://schemas.microsoft.com/office/drawing/2014/main" id="{CE76F958-3B54-C3A8-8A4A-7F6C8199659A}"/>
              </a:ext>
            </a:extLst>
          </p:cNvPr>
          <p:cNvGraphicFramePr/>
          <p:nvPr/>
        </p:nvGraphicFramePr>
        <p:xfrm>
          <a:off x="1083605" y="2823647"/>
          <a:ext cx="10649245" cy="3170503"/>
        </p:xfrm>
        <a:graphic>
          <a:graphicData uri="http://schemas.openxmlformats.org/drawingml/2006/chart">
            <c:chart xmlns:c="http://schemas.openxmlformats.org/drawingml/2006/chart" xmlns:r="http://schemas.openxmlformats.org/officeDocument/2006/relationships" r:id="rId3"/>
          </a:graphicData>
        </a:graphic>
      </p:graphicFrame>
      <p:pic>
        <p:nvPicPr>
          <p:cNvPr id="18" name="Picture 17" descr="US.png">
            <a:extLst>
              <a:ext uri="{FF2B5EF4-FFF2-40B4-BE49-F238E27FC236}">
                <a16:creationId xmlns:a16="http://schemas.microsoft.com/office/drawing/2014/main" id="{5F504666-0BA6-47A4-BE30-4287A85F572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274320" y="6227064"/>
            <a:ext cx="219456" cy="219456"/>
          </a:xfrm>
          <a:prstGeom prst="rect">
            <a:avLst/>
          </a:prstGeom>
        </p:spPr>
      </p:pic>
      <p:sp>
        <p:nvSpPr>
          <p:cNvPr id="6" name="Text Placeholder 11">
            <a:extLst>
              <a:ext uri="{FF2B5EF4-FFF2-40B4-BE49-F238E27FC236}">
                <a16:creationId xmlns:a16="http://schemas.microsoft.com/office/drawing/2014/main" id="{B0941EC2-79E9-7DBE-E73E-896DCBF4C428}"/>
              </a:ext>
            </a:extLst>
          </p:cNvPr>
          <p:cNvSpPr txBox="1">
            <a:spLocks/>
          </p:cNvSpPr>
          <p:nvPr/>
        </p:nvSpPr>
        <p:spPr>
          <a:xfrm>
            <a:off x="271404" y="621792"/>
            <a:ext cx="11653896" cy="332399"/>
          </a:xfrm>
          <a:prstGeom prst="rect">
            <a:avLst/>
          </a:prstGeom>
        </p:spPr>
        <p:txBody>
          <a:bodyPr lIns="0" tIns="0" rIns="0" bIns="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spc="-100">
                <a:latin typeface="Arial" panose="020B0604020202020204" pitchFamily="34" charset="0"/>
                <a:ea typeface="+mj-ea"/>
                <a:cs typeface="Arial" panose="020B0604020202020204" pitchFamily="34" charset="0"/>
              </a:rPr>
              <a:t>Most Credible Voices are Those Who can Identify and Align its Vision </a:t>
            </a:r>
            <a:br>
              <a:rPr lang="en-US" sz="2400" b="1" spc="-100">
                <a:latin typeface="Arial" panose="020B0604020202020204" pitchFamily="34" charset="0"/>
                <a:ea typeface="+mj-ea"/>
                <a:cs typeface="Arial" panose="020B0604020202020204" pitchFamily="34" charset="0"/>
              </a:rPr>
            </a:br>
            <a:r>
              <a:rPr lang="en-US" sz="2400" b="1" spc="-100">
                <a:latin typeface="Arial" panose="020B0604020202020204" pitchFamily="34" charset="0"/>
                <a:ea typeface="+mj-ea"/>
                <a:cs typeface="Arial" panose="020B0604020202020204" pitchFamily="34" charset="0"/>
              </a:rPr>
              <a:t>with Respondents; Followed by those with Company Expertise</a:t>
            </a:r>
          </a:p>
        </p:txBody>
      </p:sp>
      <p:pic>
        <p:nvPicPr>
          <p:cNvPr id="7" name="Graphic 6">
            <a:extLst>
              <a:ext uri="{FF2B5EF4-FFF2-40B4-BE49-F238E27FC236}">
                <a16:creationId xmlns:a16="http://schemas.microsoft.com/office/drawing/2014/main" id="{3424D343-D6FE-1EBB-0632-43A5AE42669B}"/>
              </a:ext>
            </a:extLst>
          </p:cNvPr>
          <p:cNvPicPr>
            <a:picLocks noChangeAspect="1"/>
          </p:cNvPicPr>
          <p:nvPr/>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68122" y="166944"/>
            <a:ext cx="1582903" cy="80794"/>
          </a:xfrm>
          <a:prstGeom prst="rect">
            <a:avLst/>
          </a:prstGeom>
        </p:spPr>
      </p:pic>
    </p:spTree>
    <p:extLst>
      <p:ext uri="{BB962C8B-B14F-4D97-AF65-F5344CB8AC3E}">
        <p14:creationId xmlns:p14="http://schemas.microsoft.com/office/powerpoint/2010/main" val="2281373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2FDC8DBA-E851-5A4C-D54C-1A8D322538B2}"/>
              </a:ext>
            </a:extLst>
          </p:cNvPr>
          <p:cNvGraphicFramePr>
            <a:graphicFrameLocks noGrp="1"/>
          </p:cNvGraphicFramePr>
          <p:nvPr/>
        </p:nvGraphicFramePr>
        <p:xfrm>
          <a:off x="276045" y="2295182"/>
          <a:ext cx="11641635" cy="3639881"/>
        </p:xfrm>
        <a:graphic>
          <a:graphicData uri="http://schemas.openxmlformats.org/drawingml/2006/table">
            <a:tbl>
              <a:tblPr/>
              <a:tblGrid>
                <a:gridCol w="6598016">
                  <a:extLst>
                    <a:ext uri="{9D8B030D-6E8A-4147-A177-3AD203B41FA5}">
                      <a16:colId xmlns:a16="http://schemas.microsoft.com/office/drawing/2014/main" val="20001"/>
                    </a:ext>
                  </a:extLst>
                </a:gridCol>
                <a:gridCol w="1906920">
                  <a:extLst>
                    <a:ext uri="{9D8B030D-6E8A-4147-A177-3AD203B41FA5}">
                      <a16:colId xmlns:a16="http://schemas.microsoft.com/office/drawing/2014/main" val="999863007"/>
                    </a:ext>
                  </a:extLst>
                </a:gridCol>
                <a:gridCol w="3136699">
                  <a:extLst>
                    <a:ext uri="{9D8B030D-6E8A-4147-A177-3AD203B41FA5}">
                      <a16:colId xmlns:a16="http://schemas.microsoft.com/office/drawing/2014/main" val="1557008625"/>
                    </a:ext>
                  </a:extLst>
                </a:gridCol>
              </a:tblGrid>
              <a:tr h="439481">
                <a:tc>
                  <a:txBody>
                    <a:bodyPr/>
                    <a:lstStyle/>
                    <a:p>
                      <a:pPr algn="l" rtl="0" fontAlgn="b"/>
                      <a:r>
                        <a:rPr lang="en-US" sz="1200" b="0" i="0" u="none" strike="noStrike">
                          <a:solidFill>
                            <a:srgbClr val="000000"/>
                          </a:solidFill>
                          <a:effectLst/>
                          <a:latin typeface="+mj-lt"/>
                          <a:cs typeface="Arial" panose="020B0604020202020204" pitchFamily="34" charset="0"/>
                        </a:rPr>
                        <a:t> </a:t>
                      </a:r>
                      <a:endParaRPr lang="en-US" sz="1200" b="0" i="0" u="none" strike="noStrike" kern="1200">
                        <a:solidFill>
                          <a:srgbClr val="000000"/>
                        </a:solidFill>
                        <a:effectLst/>
                        <a:latin typeface="+mj-lt"/>
                        <a:ea typeface="+mn-ea"/>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endParaRPr lang="en-US" sz="1200" b="1" i="0" u="none" strike="noStrike" spc="0">
                        <a:solidFill>
                          <a:schemeClr val="tx1"/>
                        </a:solidFill>
                        <a:effectLst/>
                        <a:latin typeface="+mj-lt"/>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endParaRPr lang="en-US" sz="1200" b="1" i="0" u="none" strike="noStrike" spc="0">
                        <a:solidFill>
                          <a:schemeClr val="tx1"/>
                        </a:solidFill>
                        <a:effectLst/>
                        <a:latin typeface="+mj-lt"/>
                        <a:cs typeface="Arial" panose="020B0604020202020204" pitchFamily="34" charset="0"/>
                      </a:endParaRPr>
                    </a:p>
                  </a:txBody>
                  <a:tcPr marL="0" marR="0" marT="0" marB="91440" anchor="b">
                    <a:lnL w="12700"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640080">
                <a:tc>
                  <a:txBody>
                    <a:bodyPr/>
                    <a:lstStyle/>
                    <a:p>
                      <a:pPr algn="l" rtl="0" fontAlgn="ctr"/>
                      <a:r>
                        <a:rPr lang="en-US" sz="1400" b="1" i="0" kern="1200">
                          <a:solidFill>
                            <a:srgbClr val="000000"/>
                          </a:solidFill>
                          <a:latin typeface="Arial" panose="020B0604020202020204" pitchFamily="34" charset="0"/>
                          <a:ea typeface="+mn-ea"/>
                          <a:cs typeface="Arial" panose="020B0604020202020204" pitchFamily="34" charset="0"/>
                        </a:rPr>
                        <a:t>Be a trustworthy information source</a:t>
                      </a:r>
                    </a:p>
                  </a:txBody>
                  <a:tcPr marR="4572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640080">
                <a:tc>
                  <a:txBody>
                    <a:bodyPr/>
                    <a:lstStyle/>
                    <a:p>
                      <a:pPr algn="l" rtl="0" fontAlgn="ctr"/>
                      <a:r>
                        <a:rPr lang="en-US" sz="1400" b="1" i="0" kern="1200">
                          <a:solidFill>
                            <a:srgbClr val="000000"/>
                          </a:solidFill>
                          <a:latin typeface="Arial" panose="020B0604020202020204" pitchFamily="34" charset="0"/>
                          <a:ea typeface="+mn-ea"/>
                          <a:cs typeface="Arial" panose="020B0604020202020204" pitchFamily="34" charset="0"/>
                        </a:rPr>
                        <a:t>Base actions on science</a:t>
                      </a:r>
                    </a:p>
                  </a:txBody>
                  <a:tcPr marR="45720" anchor="ctr">
                    <a:lnL w="7620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19050" cap="flat" cmpd="sng" algn="ctr">
                      <a:noFill/>
                      <a:prstDash val="solid"/>
                      <a:round/>
                      <a:headEnd type="none" w="med" len="med"/>
                      <a:tailEnd type="none" w="med" len="med"/>
                    </a:lnR>
                    <a:lnT w="38100" cap="flat" cmpd="sng" algn="ctr">
                      <a:noFill/>
                      <a:prstDash val="solid"/>
                      <a:round/>
                      <a:headEnd type="none" w="med" len="med"/>
                      <a:tailEnd type="none" w="med" len="med"/>
                    </a:lnT>
                    <a:lnB w="1905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655876829"/>
                  </a:ext>
                </a:extLst>
              </a:tr>
              <a:tr h="640080">
                <a:tc>
                  <a:txBody>
                    <a:bodyPr/>
                    <a:lstStyle/>
                    <a:p>
                      <a:pPr algn="l" rtl="0" fontAlgn="ctr"/>
                      <a:r>
                        <a:rPr lang="en-US" sz="1400" b="1" i="0" kern="1200">
                          <a:solidFill>
                            <a:srgbClr val="000000"/>
                          </a:solidFill>
                          <a:latin typeface="Arial" panose="020B0604020202020204" pitchFamily="34" charset="0"/>
                          <a:ea typeface="+mn-ea"/>
                          <a:cs typeface="Arial" panose="020B0604020202020204" pitchFamily="34" charset="0"/>
                        </a:rPr>
                        <a:t>Don’t align with only one political party</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1905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82705622"/>
                  </a:ext>
                </a:extLst>
              </a:tr>
              <a:tr h="640080">
                <a:tc>
                  <a:txBody>
                    <a:bodyPr/>
                    <a:lstStyle/>
                    <a:p>
                      <a:pPr marL="0" marR="0" lvl="0" indent="0" algn="l" defTabSz="914377" rtl="0" eaLnBrk="1" fontAlgn="ctr" latinLnBrk="0" hangingPunct="1">
                        <a:lnSpc>
                          <a:spcPct val="100000"/>
                        </a:lnSpc>
                        <a:spcBef>
                          <a:spcPts val="0"/>
                        </a:spcBef>
                        <a:spcAft>
                          <a:spcPts val="0"/>
                        </a:spcAft>
                        <a:buClrTx/>
                        <a:buSzTx/>
                        <a:buFontTx/>
                        <a:buNone/>
                        <a:tabLst/>
                        <a:defRPr/>
                      </a:pPr>
                      <a:r>
                        <a:rPr lang="en-US" sz="1400" b="1" i="0" kern="1200">
                          <a:solidFill>
                            <a:srgbClr val="000000"/>
                          </a:solidFill>
                          <a:latin typeface="Arial" panose="020B0604020202020204" pitchFamily="34" charset="0"/>
                          <a:ea typeface="+mn-ea"/>
                          <a:cs typeface="Arial" panose="020B0604020202020204" pitchFamily="34" charset="0"/>
                        </a:rPr>
                        <a:t>Act on same values over time</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no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085191032"/>
                  </a:ext>
                </a:extLst>
              </a:tr>
              <a:tr h="640080">
                <a:tc>
                  <a:txBody>
                    <a:bodyPr/>
                    <a:lstStyle/>
                    <a:p>
                      <a:pPr algn="l"/>
                      <a:r>
                        <a:rPr lang="en-US" sz="1400" b="1" i="0">
                          <a:solidFill>
                            <a:srgbClr val="000000"/>
                          </a:solidFill>
                          <a:latin typeface="Arial" panose="020B0604020202020204" pitchFamily="34" charset="0"/>
                          <a:cs typeface="Arial" panose="020B0604020202020204" pitchFamily="34" charset="0"/>
                        </a:rPr>
                        <a:t>Link actions to staying competitive</a:t>
                      </a:r>
                    </a:p>
                  </a:txBody>
                  <a:tcPr marR="4572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rtl="0" fontAlgn="ctr"/>
                      <a:endParaRPr lang="en-US" sz="1400" b="1" i="0" u="none" strike="noStrike">
                        <a:solidFill>
                          <a:srgbClr val="000000"/>
                        </a:solidFill>
                        <a:effectLst/>
                        <a:latin typeface="Arial" panose="020B0604020202020204" pitchFamily="34" charset="0"/>
                      </a:endParaRPr>
                    </a:p>
                  </a:txBody>
                  <a:tcPr marR="6350" marT="6350" marB="0" anchor="ctr">
                    <a:lnL w="6350"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noFill/>
                      <a:prstDash val="solid"/>
                      <a:round/>
                      <a:headEnd type="none" w="med" len="med"/>
                      <a:tailEnd type="none" w="med" len="med"/>
                    </a:lnT>
                    <a:lnB w="38100" cap="flat" cmpd="sng" algn="ctr">
                      <a:solidFill>
                        <a:schemeClr val="bg2"/>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988543982"/>
                  </a:ext>
                </a:extLst>
              </a:tr>
            </a:tbl>
          </a:graphicData>
        </a:graphic>
      </p:graphicFrame>
      <p:sp>
        <p:nvSpPr>
          <p:cNvPr id="22" name="Text Placeholder 21">
            <a:extLst>
              <a:ext uri="{FF2B5EF4-FFF2-40B4-BE49-F238E27FC236}">
                <a16:creationId xmlns:a16="http://schemas.microsoft.com/office/drawing/2014/main" id="{49111553-F352-E402-525F-EB2B89DD48B2}"/>
              </a:ext>
            </a:extLst>
          </p:cNvPr>
          <p:cNvSpPr>
            <a:spLocks noGrp="1"/>
          </p:cNvSpPr>
          <p:nvPr>
            <p:ph type="body" sz="quarter" idx="13"/>
          </p:nvPr>
        </p:nvSpPr>
        <p:spPr>
          <a:xfrm>
            <a:off x="274321" y="2103120"/>
            <a:ext cx="4215384" cy="443198"/>
          </a:xfrm>
        </p:spPr>
        <p:txBody>
          <a:bodyPr/>
          <a:lstStyle/>
          <a:p>
            <a:pPr marL="0" indent="0">
              <a:buNone/>
            </a:pPr>
            <a:r>
              <a:rPr lang="en-US"/>
              <a:t>To avoid being seen as politically motivated when taking a stand:</a:t>
            </a:r>
          </a:p>
        </p:txBody>
      </p:sp>
      <p:sp>
        <p:nvSpPr>
          <p:cNvPr id="19" name="Text Placeholder 18">
            <a:extLst>
              <a:ext uri="{FF2B5EF4-FFF2-40B4-BE49-F238E27FC236}">
                <a16:creationId xmlns:a16="http://schemas.microsoft.com/office/drawing/2014/main" id="{8D3CD025-817A-4C81-5546-27C13693369A}"/>
              </a:ext>
            </a:extLst>
          </p:cNvPr>
          <p:cNvSpPr>
            <a:spLocks noGrp="1"/>
          </p:cNvSpPr>
          <p:nvPr>
            <p:ph type="body" sz="quarter" idx="10"/>
          </p:nvPr>
        </p:nvSpPr>
        <p:spPr>
          <a:xfrm>
            <a:off x="271404" y="621792"/>
            <a:ext cx="11653896" cy="369332"/>
          </a:xfrm>
        </p:spPr>
        <p:txBody>
          <a:bodyPr lIns="0" tIns="0" rIns="0" bIns="0"/>
          <a:lstStyle/>
          <a:p>
            <a:pPr>
              <a:buNone/>
            </a:pPr>
            <a:r>
              <a:rPr lang="en-US"/>
              <a:t>Trustworthy Information Insulates Business Action from Politicization</a:t>
            </a:r>
          </a:p>
        </p:txBody>
      </p:sp>
      <p:sp>
        <p:nvSpPr>
          <p:cNvPr id="20" name="Text Placeholder 19">
            <a:extLst>
              <a:ext uri="{FF2B5EF4-FFF2-40B4-BE49-F238E27FC236}">
                <a16:creationId xmlns:a16="http://schemas.microsoft.com/office/drawing/2014/main" id="{DC07C807-1D84-FBCB-27F2-ABF323664F16}"/>
              </a:ext>
            </a:extLst>
          </p:cNvPr>
          <p:cNvSpPr>
            <a:spLocks noGrp="1"/>
          </p:cNvSpPr>
          <p:nvPr>
            <p:ph type="body" sz="quarter" idx="11"/>
          </p:nvPr>
        </p:nvSpPr>
        <p:spPr>
          <a:xfrm>
            <a:off x="271403" y="1130558"/>
            <a:ext cx="5634097" cy="387798"/>
          </a:xfrm>
        </p:spPr>
        <p:txBody>
          <a:bodyPr wrap="square" lIns="0" tIns="0" rIns="0" bIns="0" anchor="t">
            <a:spAutoFit/>
          </a:bodyPr>
          <a:lstStyle/>
          <a:p>
            <a:pPr marL="0" indent="0">
              <a:buNone/>
            </a:pPr>
            <a:r>
              <a:rPr lang="en-US" b="1">
                <a:latin typeface="Arial"/>
                <a:cs typeface="Arial"/>
              </a:rPr>
              <a:t>Among the 48% who say it is possible for a business to address societal issues without being seen as politicized, percent who say</a:t>
            </a:r>
          </a:p>
        </p:txBody>
      </p:sp>
      <p:sp>
        <p:nvSpPr>
          <p:cNvPr id="21" name="Text Placeholder 20">
            <a:extLst>
              <a:ext uri="{FF2B5EF4-FFF2-40B4-BE49-F238E27FC236}">
                <a16:creationId xmlns:a16="http://schemas.microsoft.com/office/drawing/2014/main" id="{8FC9C127-AEA2-6BBB-6C0F-626BCD196C11}"/>
              </a:ext>
            </a:extLst>
          </p:cNvPr>
          <p:cNvSpPr>
            <a:spLocks noGrp="1"/>
          </p:cNvSpPr>
          <p:nvPr>
            <p:ph type="body" sz="quarter" idx="12"/>
          </p:nvPr>
        </p:nvSpPr>
        <p:spPr>
          <a:xfrm>
            <a:off x="271403" y="6217920"/>
            <a:ext cx="10451629" cy="332399"/>
          </a:xfrm>
        </p:spPr>
        <p:txBody>
          <a:bodyPr anchor="t">
            <a:noAutofit/>
          </a:bodyPr>
          <a:lstStyle/>
          <a:p>
            <a:pPr marL="0" indent="0">
              <a:lnSpc>
                <a:spcPct val="100000"/>
              </a:lnSpc>
              <a:buNone/>
            </a:pPr>
            <a:r>
              <a:rPr lang="en-US" b="1"/>
              <a:t>2023 Edelman Trust Barometer. </a:t>
            </a:r>
            <a:r>
              <a:rPr lang="en-US"/>
              <a:t>ENG_ISS_HOW. You just said that it is possible for a business to engage in addressing contentious societal issues in ways that you would not consider to be political or politically motivated. Which of the following would be ways that a company could do that? Pick all that apply. Question asked among those who said it is possible for a business to engage in addressing issues that would not be considered political (ENG_ISS/6-9). General population, 27-mkt avg.</a:t>
            </a:r>
          </a:p>
        </p:txBody>
      </p:sp>
      <p:graphicFrame>
        <p:nvGraphicFramePr>
          <p:cNvPr id="24" name="Chart 23">
            <a:extLst>
              <a:ext uri="{FF2B5EF4-FFF2-40B4-BE49-F238E27FC236}">
                <a16:creationId xmlns:a16="http://schemas.microsoft.com/office/drawing/2014/main" id="{3470701F-257D-F8C9-25B3-48976F09796C}"/>
              </a:ext>
            </a:extLst>
          </p:cNvPr>
          <p:cNvGraphicFramePr/>
          <p:nvPr/>
        </p:nvGraphicFramePr>
        <p:xfrm>
          <a:off x="5026152" y="2736476"/>
          <a:ext cx="3909832" cy="3198587"/>
        </p:xfrm>
        <a:graphic>
          <a:graphicData uri="http://schemas.openxmlformats.org/drawingml/2006/chart">
            <c:chart xmlns:c="http://schemas.openxmlformats.org/drawingml/2006/chart" xmlns:r="http://schemas.openxmlformats.org/officeDocument/2006/relationships" r:id="rId3"/>
          </a:graphicData>
        </a:graphic>
      </p:graphicFrame>
      <p:sp>
        <p:nvSpPr>
          <p:cNvPr id="6" name="object 8">
            <a:extLst>
              <a:ext uri="{FF2B5EF4-FFF2-40B4-BE49-F238E27FC236}">
                <a16:creationId xmlns:a16="http://schemas.microsoft.com/office/drawing/2014/main" id="{E3320578-C4C8-63EB-CE90-969F7C0E344E}"/>
              </a:ext>
            </a:extLst>
          </p:cNvPr>
          <p:cNvSpPr/>
          <p:nvPr/>
        </p:nvSpPr>
        <p:spPr>
          <a:xfrm>
            <a:off x="5056632" y="2377440"/>
            <a:ext cx="782650"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en-US" sz="1000" b="1" i="0" u="none" strike="noStrike" kern="0" cap="none" spc="0"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27</a:t>
            </a:r>
          </a:p>
        </p:txBody>
      </p:sp>
    </p:spTree>
    <p:extLst>
      <p:ext uri="{BB962C8B-B14F-4D97-AF65-F5344CB8AC3E}">
        <p14:creationId xmlns:p14="http://schemas.microsoft.com/office/powerpoint/2010/main" val="11115971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Placeholder 20">
            <a:extLst>
              <a:ext uri="{FF2B5EF4-FFF2-40B4-BE49-F238E27FC236}">
                <a16:creationId xmlns:a16="http://schemas.microsoft.com/office/drawing/2014/main" id="{EBA705A7-0F6A-8A11-6AE3-AEB05A141678}"/>
              </a:ext>
            </a:extLst>
          </p:cNvPr>
          <p:cNvSpPr>
            <a:spLocks noGrp="1"/>
          </p:cNvSpPr>
          <p:nvPr>
            <p:ph type="body" sz="quarter" idx="10"/>
          </p:nvPr>
        </p:nvSpPr>
        <p:spPr>
          <a:xfrm>
            <a:off x="271404" y="621792"/>
            <a:ext cx="11653896" cy="338554"/>
          </a:xfrm>
        </p:spPr>
        <p:txBody>
          <a:bodyPr lIns="0" tIns="0" rIns="0" bIns="0" anchor="t"/>
          <a:lstStyle/>
          <a:p>
            <a:pPr>
              <a:buNone/>
            </a:pPr>
            <a:r>
              <a:rPr lang="en-US">
                <a:latin typeface="Arial"/>
                <a:cs typeface="Arial"/>
              </a:rPr>
              <a:t>Building and Reinforcing Trust </a:t>
            </a:r>
          </a:p>
          <a:p>
            <a:pPr marL="0" indent="0">
              <a:buNone/>
            </a:pPr>
            <a:endParaRPr lang="en-US"/>
          </a:p>
        </p:txBody>
      </p:sp>
      <p:sp>
        <p:nvSpPr>
          <p:cNvPr id="24" name="Text Placeholder 2">
            <a:extLst>
              <a:ext uri="{FF2B5EF4-FFF2-40B4-BE49-F238E27FC236}">
                <a16:creationId xmlns:a16="http://schemas.microsoft.com/office/drawing/2014/main" id="{58603228-C1FF-0DF7-3AE6-D334646C8E46}"/>
              </a:ext>
            </a:extLst>
          </p:cNvPr>
          <p:cNvSpPr txBox="1">
            <a:spLocks/>
          </p:cNvSpPr>
          <p:nvPr/>
        </p:nvSpPr>
        <p:spPr>
          <a:xfrm>
            <a:off x="271404" y="2465294"/>
            <a:ext cx="2651760" cy="3238900"/>
          </a:xfrm>
          <a:prstGeom prst="rect">
            <a:avLst/>
          </a:prstGeom>
        </p:spPr>
        <p:txBody>
          <a:bodyPr wrap="square" lIns="0" tIns="0" rIns="0" bIns="0">
            <a:spAutoFit/>
          </a:bodyPr>
          <a:lstStyle>
            <a:lvl1pPr marL="0" indent="0" algn="l" defTabSz="914400" rtl="0" eaLnBrk="1" latinLnBrk="0" hangingPunct="1">
              <a:lnSpc>
                <a:spcPct val="100000"/>
              </a:lnSpc>
              <a:spcBef>
                <a:spcPts val="1000"/>
              </a:spcBef>
              <a:buFont typeface="Arial" panose="020B0604020202020204" pitchFamily="34" charset="0"/>
              <a:buNone/>
              <a:defRPr sz="2200" b="1" i="0" kern="1200">
                <a:solidFill>
                  <a:schemeClr val="tx1"/>
                </a:solidFill>
                <a:latin typeface="+mj-lt"/>
                <a:ea typeface="Inter Tight SemiBold" pitchFamily="2" charset="0"/>
                <a:cs typeface="Inter Tight SemiBold"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rPr>
              <a:t>1</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Over-communicate</a:t>
            </a:r>
            <a:b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br>
            <a:endPar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endParaRP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Inter Tight SemiBold" pitchFamily="2" charset="0"/>
              </a:rPr>
              <a:t>Put filings, public statements and other content on highly visible owned communications channels, swiftly and consistently. Make available information easy for stakeholders to understand and access. The speed of communications is key.</a:t>
            </a:r>
            <a:r>
              <a:rPr kumimoji="0" lang="en-US" sz="1400" b="0" i="0" u="none" strike="noStrike" kern="1200" cap="none" spc="0" normalizeH="0" baseline="0" noProof="0">
                <a:ln>
                  <a:noFill/>
                </a:ln>
                <a:solidFill>
                  <a:srgbClr val="FFFFFF"/>
                </a:solidFill>
                <a:effectLst/>
                <a:uLnTx/>
                <a:uFillTx/>
                <a:latin typeface="Times New Roman"/>
                <a:ea typeface="Inter Tight SemiBold" pitchFamily="2" charset="0"/>
                <a:cs typeface="Inter Tight SemiBold" pitchFamily="2" charset="0"/>
              </a:rPr>
              <a:t> </a:t>
            </a:r>
            <a:endParaRPr kumimoji="0" lang="en-US" sz="1400" b="0" i="0" u="none" strike="noStrike" kern="1200" cap="none" spc="0" normalizeH="0" baseline="0" noProof="0">
              <a:ln>
                <a:solidFill>
                  <a:srgbClr val="FF0000"/>
                </a:solidFill>
              </a:ln>
              <a:solidFill>
                <a:srgbClr val="FFFFFF"/>
              </a:solidFill>
              <a:effectLst/>
              <a:uLnTx/>
              <a:uFillTx/>
              <a:latin typeface="Arial" panose="020B0604020202020204" pitchFamily="34" charset="0"/>
              <a:ea typeface="Inter Tight SemiBold" pitchFamily="2" charset="0"/>
              <a:cs typeface="Arial" panose="020B0604020202020204" pitchFamily="34" charset="0"/>
            </a:endParaRPr>
          </a:p>
        </p:txBody>
      </p:sp>
      <p:sp>
        <p:nvSpPr>
          <p:cNvPr id="25" name="Text Placeholder 3">
            <a:extLst>
              <a:ext uri="{FF2B5EF4-FFF2-40B4-BE49-F238E27FC236}">
                <a16:creationId xmlns:a16="http://schemas.microsoft.com/office/drawing/2014/main" id="{170F3291-6A0B-3D68-014F-1306731B2ED4}"/>
              </a:ext>
            </a:extLst>
          </p:cNvPr>
          <p:cNvSpPr txBox="1">
            <a:spLocks/>
          </p:cNvSpPr>
          <p:nvPr/>
        </p:nvSpPr>
        <p:spPr>
          <a:xfrm>
            <a:off x="3272116" y="2465294"/>
            <a:ext cx="2651760" cy="3239541"/>
          </a:xfrm>
          <a:prstGeom prst="rect">
            <a:avLst/>
          </a:prstGeom>
        </p:spPr>
        <p:txBody>
          <a:bodyPr lIns="0" tIns="0" rIns="0" bIns="0">
            <a:spAutoFit/>
          </a:bodyPr>
          <a:lstStyle>
            <a:lvl1pPr marL="0" indent="0" algn="l" defTabSz="914400" rtl="0" eaLnBrk="1" latinLnBrk="0" hangingPunct="1">
              <a:lnSpc>
                <a:spcPct val="90000"/>
              </a:lnSpc>
              <a:spcBef>
                <a:spcPts val="1000"/>
              </a:spcBef>
              <a:buFont typeface="Arial" panose="020B0604020202020204" pitchFamily="34" charset="0"/>
              <a:buNone/>
              <a:defRPr sz="1200" b="0" i="0" kern="1200">
                <a:solidFill>
                  <a:schemeClr val="tx1"/>
                </a:solidFill>
                <a:latin typeface="Inter Tight Light" pitchFamily="2" charset="0"/>
                <a:ea typeface="Inter Tight Light" pitchFamily="2" charset="0"/>
                <a:cs typeface="Inter Tight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rPr>
              <a:t>2</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Establish </a:t>
            </a:r>
            <a:b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b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Push Channels</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Inter Tight Light" pitchFamily="2" charset="0"/>
              </a:rPr>
              <a:t>Be prepared with communications tools and social media outlets that will reach your key stakeholders immediately. Go where they are. Use these channels to address negative speculation and misinformation immediately.</a:t>
            </a:r>
            <a:r>
              <a:rPr kumimoji="0" lang="en-US" sz="1400" b="0" i="0" u="none" strike="noStrike" kern="1200" cap="none" spc="0" normalizeH="0" baseline="0" noProof="0">
                <a:ln>
                  <a:noFill/>
                </a:ln>
                <a:solidFill>
                  <a:srgbClr val="FFFFFF"/>
                </a:solidFill>
                <a:effectLst/>
                <a:uLnTx/>
                <a:uFillTx/>
                <a:latin typeface="Inter Tight Light" pitchFamily="2" charset="0"/>
                <a:ea typeface="Inter Tight Light" pitchFamily="2" charset="0"/>
                <a:cs typeface="Inter Tight Light" pitchFamily="2" charset="0"/>
              </a:rPr>
              <a:t> </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endParaRPr>
          </a:p>
        </p:txBody>
      </p:sp>
      <p:sp>
        <p:nvSpPr>
          <p:cNvPr id="26" name="Text Placeholder 4">
            <a:extLst>
              <a:ext uri="{FF2B5EF4-FFF2-40B4-BE49-F238E27FC236}">
                <a16:creationId xmlns:a16="http://schemas.microsoft.com/office/drawing/2014/main" id="{3FC5A8A7-E81F-6875-9DB0-31EB1F843B18}"/>
              </a:ext>
            </a:extLst>
          </p:cNvPr>
          <p:cNvSpPr txBox="1">
            <a:spLocks/>
          </p:cNvSpPr>
          <p:nvPr/>
        </p:nvSpPr>
        <p:spPr>
          <a:xfrm>
            <a:off x="6272828" y="2465295"/>
            <a:ext cx="2537540" cy="2526836"/>
          </a:xfrm>
          <a:prstGeom prst="rect">
            <a:avLst/>
          </a:prstGeom>
        </p:spPr>
        <p:txBody>
          <a:bodyPr wrap="square" lIns="0" tIns="0" rIns="0" bIns="0">
            <a:spAutoFit/>
          </a:bodyPr>
          <a:lstStyle>
            <a:lvl1pPr marL="0" indent="0" algn="l" defTabSz="914400" rtl="0" eaLnBrk="1" latinLnBrk="0" hangingPunct="1">
              <a:lnSpc>
                <a:spcPct val="110000"/>
              </a:lnSpc>
              <a:spcBef>
                <a:spcPts val="0"/>
              </a:spcBef>
              <a:buFont typeface="Arial" panose="020B0604020202020204" pitchFamily="34" charset="0"/>
              <a:buNone/>
              <a:defRPr sz="800" b="0" i="0" kern="1200">
                <a:solidFill>
                  <a:schemeClr val="bg1"/>
                </a:solidFill>
                <a:latin typeface="Inter Tight Light" pitchFamily="2" charset="0"/>
                <a:ea typeface="Inter Tight Light" pitchFamily="2" charset="0"/>
                <a:cs typeface="Inter Tight Light"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rPr>
              <a:t>3</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Action Pack </a:t>
            </a:r>
            <a:b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b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the Narrative</a:t>
            </a:r>
          </a:p>
          <a:p>
            <a:pPr marL="0" marR="0" lvl="0" indent="0" algn="l" defTabSz="914400" rtl="0" eaLnBrk="1" fontAlgn="auto" latinLnBrk="0" hangingPunct="1">
              <a:lnSpc>
                <a:spcPct val="1100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Inter Tight Light" pitchFamily="2" charset="0"/>
              </a:rPr>
              <a:t>Emphasize what you are doing to maintain or strengthen the companies position to signal confidence and provide data, where possible. </a:t>
            </a:r>
            <a:r>
              <a:rPr kumimoji="0" lang="en-US" sz="1400" b="0" i="0" u="none" strike="noStrike" kern="1200" cap="none" spc="0" normalizeH="0" baseline="0" noProof="0">
                <a:ln>
                  <a:noFill/>
                </a:ln>
                <a:solidFill>
                  <a:srgbClr val="FFFFFF"/>
                </a:solidFill>
                <a:effectLst/>
                <a:uLnTx/>
                <a:uFillTx/>
                <a:latin typeface="Inter Tight Light" pitchFamily="2" charset="0"/>
                <a:ea typeface="Inter Tight Light" pitchFamily="2" charset="0"/>
                <a:cs typeface="Inter Tight Light" pitchFamily="2" charset="0"/>
              </a:rPr>
              <a:t> </a:t>
            </a:r>
            <a:endParaRPr kumimoji="0" lang="en-US" sz="1400" b="0"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endParaRPr>
          </a:p>
        </p:txBody>
      </p:sp>
      <p:sp>
        <p:nvSpPr>
          <p:cNvPr id="27" name="Text Placeholder 5">
            <a:extLst>
              <a:ext uri="{FF2B5EF4-FFF2-40B4-BE49-F238E27FC236}">
                <a16:creationId xmlns:a16="http://schemas.microsoft.com/office/drawing/2014/main" id="{881141CC-DC6C-FAF9-12B2-0E0093E19224}"/>
              </a:ext>
            </a:extLst>
          </p:cNvPr>
          <p:cNvSpPr txBox="1">
            <a:spLocks/>
          </p:cNvSpPr>
          <p:nvPr/>
        </p:nvSpPr>
        <p:spPr>
          <a:xfrm>
            <a:off x="9273540" y="2465294"/>
            <a:ext cx="2651760" cy="3040832"/>
          </a:xfrm>
          <a:prstGeom prst="rect">
            <a:avLst/>
          </a:prstGeom>
        </p:spPr>
        <p:txBody>
          <a:bodyPr lIns="0" t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3600" b="1" i="0" u="none" strike="noStrike" kern="1200" cap="none" spc="0" normalizeH="0" baseline="0"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rPr>
              <a:t>4</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Use Trusted </a:t>
            </a:r>
            <a:b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b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3rd Parties </a:t>
            </a:r>
            <a:b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br>
            <a:r>
              <a:rPr kumimoji="0" lang="en-US" sz="2000" b="1" i="0"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to Lend Credibility</a:t>
            </a:r>
          </a:p>
          <a:p>
            <a:pPr marL="0" marR="0" lvl="0" indent="0" algn="l" defTabSz="914400" rtl="0" eaLnBrk="1" fontAlgn="auto" latinLnBrk="0" hangingPunct="1">
              <a:lnSpc>
                <a:spcPct val="90000"/>
              </a:lnSpc>
              <a:spcBef>
                <a:spcPts val="0"/>
              </a:spcBef>
              <a:spcAft>
                <a:spcPts val="1200"/>
              </a:spcAft>
              <a:buClrTx/>
              <a:buSzTx/>
              <a:buFont typeface="Arial" panose="020B0604020202020204" pitchFamily="34" charset="0"/>
              <a:buNone/>
              <a:tabLst/>
              <a:defRPr/>
            </a:pPr>
            <a: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Calibri" panose="020F0502020204030204" pitchFamily="34" charset="0"/>
              </a:rPr>
              <a:t>Use outside validators to help allay any concerns, amplify key messages, and demonstrate for stakeholders that there is support in the market. Leave no room for rumor or speculation.</a:t>
            </a:r>
            <a:br>
              <a:rPr kumimoji="0" lang="en-US" sz="1400" b="0" i="0" u="none" strike="noStrike" kern="1200" cap="none" spc="0" normalizeH="0" baseline="0" noProof="0">
                <a:ln>
                  <a:noFill/>
                </a:ln>
                <a:solidFill>
                  <a:srgbClr val="FFFFFF"/>
                </a:solidFill>
                <a:effectLst/>
                <a:uLnTx/>
                <a:uFillTx/>
                <a:latin typeface="Arial" panose="020B0604020202020204" pitchFamily="34" charset="0"/>
                <a:ea typeface="Times New Roman" panose="02020603050405020304" pitchFamily="18" charset="0"/>
                <a:cs typeface="Calibri" panose="020F0502020204030204" pitchFamily="34" charset="0"/>
              </a:rPr>
            </a:br>
            <a:endParaRPr kumimoji="0" lang="en-US" sz="1400" b="0" i="0" u="none" strike="noStrike" kern="1200" cap="none" spc="0" normalizeH="0" baseline="0" noProof="0">
              <a:ln>
                <a:noFill/>
              </a:ln>
              <a:solidFill>
                <a:srgbClr val="FFFFFF"/>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74482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1DEBF7A-8CAF-F87A-6101-324F0B81935D}"/>
              </a:ext>
            </a:extLst>
          </p:cNvPr>
          <p:cNvGrpSpPr/>
          <p:nvPr/>
        </p:nvGrpSpPr>
        <p:grpSpPr>
          <a:xfrm>
            <a:off x="-401766" y="-17747"/>
            <a:ext cx="12593766" cy="6904467"/>
            <a:chOff x="-119616" y="-2779374"/>
            <a:chExt cx="22606327" cy="12393804"/>
          </a:xfrm>
        </p:grpSpPr>
        <p:cxnSp>
          <p:nvCxnSpPr>
            <p:cNvPr id="12" name="Straight Connector 11">
              <a:extLst>
                <a:ext uri="{FF2B5EF4-FFF2-40B4-BE49-F238E27FC236}">
                  <a16:creationId xmlns:a16="http://schemas.microsoft.com/office/drawing/2014/main" id="{1BF5F5F4-5799-4A59-6432-DA7339919732}"/>
                </a:ext>
              </a:extLst>
            </p:cNvPr>
            <p:cNvCxnSpPr>
              <a:cxnSpLocks/>
            </p:cNvCxnSpPr>
            <p:nvPr/>
          </p:nvCxnSpPr>
          <p:spPr>
            <a:xfrm>
              <a:off x="-51385" y="-2779374"/>
              <a:ext cx="6144160" cy="620133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84AC1B1-F539-A5F8-FACF-EB782CF499CE}"/>
                </a:ext>
              </a:extLst>
            </p:cNvPr>
            <p:cNvCxnSpPr>
              <a:cxnSpLocks/>
            </p:cNvCxnSpPr>
            <p:nvPr/>
          </p:nvCxnSpPr>
          <p:spPr>
            <a:xfrm>
              <a:off x="6092775" y="3421957"/>
              <a:ext cx="16393936" cy="0"/>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7D1B8B8-3F71-682B-9BEC-5EC747082492}"/>
                </a:ext>
              </a:extLst>
            </p:cNvPr>
            <p:cNvCxnSpPr>
              <a:cxnSpLocks/>
            </p:cNvCxnSpPr>
            <p:nvPr/>
          </p:nvCxnSpPr>
          <p:spPr>
            <a:xfrm flipH="1">
              <a:off x="-119616" y="3426386"/>
              <a:ext cx="6218502" cy="6188044"/>
            </a:xfrm>
            <a:prstGeom prst="line">
              <a:avLst/>
            </a:prstGeom>
            <a:ln w="635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8" name="TextBox 17">
            <a:extLst>
              <a:ext uri="{FF2B5EF4-FFF2-40B4-BE49-F238E27FC236}">
                <a16:creationId xmlns:a16="http://schemas.microsoft.com/office/drawing/2014/main" id="{43185ABB-37F8-8DDB-DC5A-B72B08DB6419}"/>
              </a:ext>
            </a:extLst>
          </p:cNvPr>
          <p:cNvSpPr txBox="1"/>
          <p:nvPr/>
        </p:nvSpPr>
        <p:spPr>
          <a:xfrm>
            <a:off x="270745" y="2695841"/>
            <a:ext cx="2462391" cy="1477328"/>
          </a:xfrm>
          <a:prstGeom prst="rect">
            <a:avLst/>
          </a:prstGeom>
          <a:noFill/>
        </p:spPr>
        <p:txBody>
          <a:bodyPr wrap="square" lIns="0" tIns="0" rIns="0" bIns="0" rtlCol="0" anchor="ctr">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9600" b="1" u="none" strike="noStrike" kern="1200" cap="none" spc="-300" normalizeH="0" baseline="0" noProof="0">
                <a:ln>
                  <a:noFill/>
                </a:ln>
                <a:solidFill>
                  <a:srgbClr val="041CFF"/>
                </a:solidFill>
                <a:effectLst/>
                <a:uLnTx/>
                <a:uFillTx/>
                <a:latin typeface="Arial" panose="020B0604020202020204" pitchFamily="34" charset="0"/>
                <a:ea typeface="Inter Tight ExtraBold" pitchFamily="2" charset="0"/>
                <a:cs typeface="Arial" panose="020B0604020202020204" pitchFamily="34" charset="0"/>
              </a:rPr>
              <a:t>23</a:t>
            </a:r>
          </a:p>
        </p:txBody>
      </p:sp>
      <p:sp>
        <p:nvSpPr>
          <p:cNvPr id="1432" name="TextBox 1431">
            <a:extLst>
              <a:ext uri="{FF2B5EF4-FFF2-40B4-BE49-F238E27FC236}">
                <a16:creationId xmlns:a16="http://schemas.microsoft.com/office/drawing/2014/main" id="{5A6E4E88-C920-CBDD-317B-EAACA7CDDCD4}"/>
              </a:ext>
            </a:extLst>
          </p:cNvPr>
          <p:cNvSpPr txBox="1"/>
          <p:nvPr/>
        </p:nvSpPr>
        <p:spPr>
          <a:xfrm>
            <a:off x="2837179" y="1678104"/>
            <a:ext cx="455253" cy="246221"/>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1" u="none" strike="noStrike" kern="1200" cap="none" spc="0" normalizeH="0" baseline="0" noProof="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rPr>
              <a:t>2001</a:t>
            </a:r>
          </a:p>
        </p:txBody>
      </p:sp>
      <p:sp>
        <p:nvSpPr>
          <p:cNvPr id="1433" name="TextBox 1432">
            <a:extLst>
              <a:ext uri="{FF2B5EF4-FFF2-40B4-BE49-F238E27FC236}">
                <a16:creationId xmlns:a16="http://schemas.microsoft.com/office/drawing/2014/main" id="{E4C96B19-2B65-19EA-E23A-2EB5E0DFBB95}"/>
              </a:ext>
            </a:extLst>
          </p:cNvPr>
          <p:cNvSpPr txBox="1"/>
          <p:nvPr/>
        </p:nvSpPr>
        <p:spPr>
          <a:xfrm>
            <a:off x="2682752" y="1182123"/>
            <a:ext cx="764106" cy="446597"/>
          </a:xfrm>
          <a:prstGeom prst="rect">
            <a:avLst/>
          </a:prstGeom>
          <a:noFill/>
        </p:spPr>
        <p:txBody>
          <a:bodyPr wrap="square" lIns="0" tIns="0" rIns="0" bIns="0" rtlCol="0">
            <a:spAutoFit/>
          </a:bodyPr>
          <a:lstStyle/>
          <a:p>
            <a:pPr marL="0" marR="0" lvl="0" indent="0" algn="ctr" defTabSz="914377" rtl="0" eaLnBrk="1" fontAlgn="auto" latinLnBrk="0" hangingPunct="1">
              <a:lnSpc>
                <a:spcPct val="110000"/>
              </a:lnSpc>
              <a:spcBef>
                <a:spcPts val="0"/>
              </a:spcBef>
              <a:spcAft>
                <a:spcPts val="0"/>
              </a:spcAft>
              <a:buClrTx/>
              <a:buSzTx/>
              <a:buFontTx/>
              <a:buNone/>
              <a:tabLst/>
              <a:defRPr/>
            </a:pP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Rising Influence </a:t>
            </a:r>
            <a:b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br>
            <a:r>
              <a:rPr kumimoji="0" lang="en-US" sz="900" u="none" strike="noStrike" kern="1200" cap="none" spc="0" normalizeH="0" baseline="0" noProof="0">
                <a:ln>
                  <a:noFill/>
                </a:ln>
                <a:solidFill>
                  <a:srgbClr val="0D0D0D"/>
                </a:solidFill>
                <a:effectLst/>
                <a:uLnTx/>
                <a:uFillTx/>
                <a:latin typeface="Arial" panose="020B0604020202020204" pitchFamily="34" charset="0"/>
                <a:cs typeface="Arial" panose="020B0604020202020204" pitchFamily="34" charset="0"/>
              </a:rPr>
              <a:t>of NGOs</a:t>
            </a:r>
          </a:p>
        </p:txBody>
      </p:sp>
      <p:cxnSp>
        <p:nvCxnSpPr>
          <p:cNvPr id="1434" name="Straight Connector 1433">
            <a:extLst>
              <a:ext uri="{FF2B5EF4-FFF2-40B4-BE49-F238E27FC236}">
                <a16:creationId xmlns:a16="http://schemas.microsoft.com/office/drawing/2014/main" id="{C0AD2157-78A6-5810-0E7C-53C3055440DE}"/>
              </a:ext>
            </a:extLst>
          </p:cNvPr>
          <p:cNvCxnSpPr>
            <a:cxnSpLocks/>
          </p:cNvCxnSpPr>
          <p:nvPr/>
        </p:nvCxnSpPr>
        <p:spPr>
          <a:xfrm>
            <a:off x="3068040" y="1918378"/>
            <a:ext cx="0" cy="1509642"/>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45" name="TextBox 1444">
            <a:extLst>
              <a:ext uri="{FF2B5EF4-FFF2-40B4-BE49-F238E27FC236}">
                <a16:creationId xmlns:a16="http://schemas.microsoft.com/office/drawing/2014/main" id="{EA4802A0-A547-08BF-FBD0-C6DFE363A93D}"/>
              </a:ext>
            </a:extLst>
          </p:cNvPr>
          <p:cNvSpPr txBox="1"/>
          <p:nvPr/>
        </p:nvSpPr>
        <p:spPr>
          <a:xfrm>
            <a:off x="3595919" y="2883577"/>
            <a:ext cx="479619" cy="249210"/>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2003</a:t>
            </a:r>
          </a:p>
        </p:txBody>
      </p:sp>
      <p:sp>
        <p:nvSpPr>
          <p:cNvPr id="1446" name="TextBox 1445">
            <a:extLst>
              <a:ext uri="{FF2B5EF4-FFF2-40B4-BE49-F238E27FC236}">
                <a16:creationId xmlns:a16="http://schemas.microsoft.com/office/drawing/2014/main" id="{2123A05C-C8DB-7E47-425C-D4F634E04C05}"/>
              </a:ext>
            </a:extLst>
          </p:cNvPr>
          <p:cNvSpPr txBox="1"/>
          <p:nvPr/>
        </p:nvSpPr>
        <p:spPr>
          <a:xfrm>
            <a:off x="3401237" y="2394912"/>
            <a:ext cx="868982"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Earned Media More Credible than Advertising</a:t>
            </a:r>
          </a:p>
        </p:txBody>
      </p:sp>
      <p:cxnSp>
        <p:nvCxnSpPr>
          <p:cNvPr id="1447" name="Straight Connector 1446">
            <a:extLst>
              <a:ext uri="{FF2B5EF4-FFF2-40B4-BE49-F238E27FC236}">
                <a16:creationId xmlns:a16="http://schemas.microsoft.com/office/drawing/2014/main" id="{11042735-2120-7917-4F48-AE3BDC0E6D91}"/>
              </a:ext>
            </a:extLst>
          </p:cNvPr>
          <p:cNvCxnSpPr>
            <a:cxnSpLocks/>
          </p:cNvCxnSpPr>
          <p:nvPr/>
        </p:nvCxnSpPr>
        <p:spPr>
          <a:xfrm>
            <a:off x="3830379" y="3153700"/>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449" name="TextBox 1448">
            <a:extLst>
              <a:ext uri="{FF2B5EF4-FFF2-40B4-BE49-F238E27FC236}">
                <a16:creationId xmlns:a16="http://schemas.microsoft.com/office/drawing/2014/main" id="{786E0FD1-FBE1-5D0E-A27D-86CA30F61CD7}"/>
              </a:ext>
            </a:extLst>
          </p:cNvPr>
          <p:cNvSpPr txBox="1"/>
          <p:nvPr/>
        </p:nvSpPr>
        <p:spPr>
          <a:xfrm>
            <a:off x="4361984" y="1680092"/>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2005</a:t>
            </a:r>
          </a:p>
        </p:txBody>
      </p:sp>
      <p:sp>
        <p:nvSpPr>
          <p:cNvPr id="1450" name="TextBox 1449">
            <a:extLst>
              <a:ext uri="{FF2B5EF4-FFF2-40B4-BE49-F238E27FC236}">
                <a16:creationId xmlns:a16="http://schemas.microsoft.com/office/drawing/2014/main" id="{48F79328-5E4A-019C-DB61-539282A238F3}"/>
              </a:ext>
            </a:extLst>
          </p:cNvPr>
          <p:cNvSpPr txBox="1"/>
          <p:nvPr/>
        </p:nvSpPr>
        <p:spPr>
          <a:xfrm>
            <a:off x="4207557" y="1031761"/>
            <a:ext cx="764106" cy="59894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Trust </a:t>
            </a:r>
            <a:br>
              <a:rPr lang="en-US"/>
            </a:br>
            <a:r>
              <a:rPr lang="en-US"/>
              <a:t>Shifts from “Authorities” </a:t>
            </a:r>
            <a:br>
              <a:rPr lang="en-US"/>
            </a:br>
            <a:r>
              <a:rPr lang="en-US"/>
              <a:t>to Peers</a:t>
            </a:r>
          </a:p>
        </p:txBody>
      </p:sp>
      <p:sp>
        <p:nvSpPr>
          <p:cNvPr id="1452" name="TextBox 1451">
            <a:extLst>
              <a:ext uri="{FF2B5EF4-FFF2-40B4-BE49-F238E27FC236}">
                <a16:creationId xmlns:a16="http://schemas.microsoft.com/office/drawing/2014/main" id="{0A68C3CE-41B2-5677-35F7-824BA0CBD649}"/>
              </a:ext>
            </a:extLst>
          </p:cNvPr>
          <p:cNvSpPr txBox="1"/>
          <p:nvPr/>
        </p:nvSpPr>
        <p:spPr>
          <a:xfrm>
            <a:off x="5127711" y="2883576"/>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2007</a:t>
            </a:r>
          </a:p>
        </p:txBody>
      </p:sp>
      <p:sp>
        <p:nvSpPr>
          <p:cNvPr id="1453" name="TextBox 1452">
            <a:extLst>
              <a:ext uri="{FF2B5EF4-FFF2-40B4-BE49-F238E27FC236}">
                <a16:creationId xmlns:a16="http://schemas.microsoft.com/office/drawing/2014/main" id="{B4F8EC2A-C251-614E-496F-E5727E64A9C7}"/>
              </a:ext>
            </a:extLst>
          </p:cNvPr>
          <p:cNvSpPr txBox="1"/>
          <p:nvPr/>
        </p:nvSpPr>
        <p:spPr>
          <a:xfrm>
            <a:off x="4640506" y="2394912"/>
            <a:ext cx="1429665"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Business More Trusted</a:t>
            </a:r>
          </a:p>
          <a:p>
            <a:r>
              <a:rPr lang="en-US"/>
              <a:t>than Government </a:t>
            </a:r>
            <a:br>
              <a:rPr lang="en-US"/>
            </a:br>
            <a:r>
              <a:rPr lang="en-US"/>
              <a:t>and Media</a:t>
            </a:r>
          </a:p>
        </p:txBody>
      </p:sp>
      <p:sp>
        <p:nvSpPr>
          <p:cNvPr id="1454" name="TextBox 1453">
            <a:extLst>
              <a:ext uri="{FF2B5EF4-FFF2-40B4-BE49-F238E27FC236}">
                <a16:creationId xmlns:a16="http://schemas.microsoft.com/office/drawing/2014/main" id="{6EE01BA5-652E-4AF6-642A-95E938DA86E2}"/>
              </a:ext>
            </a:extLst>
          </p:cNvPr>
          <p:cNvSpPr txBox="1"/>
          <p:nvPr/>
        </p:nvSpPr>
        <p:spPr>
          <a:xfrm>
            <a:off x="5879991" y="1680092"/>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2009</a:t>
            </a:r>
          </a:p>
        </p:txBody>
      </p:sp>
      <p:sp>
        <p:nvSpPr>
          <p:cNvPr id="1455" name="TextBox 1454">
            <a:extLst>
              <a:ext uri="{FF2B5EF4-FFF2-40B4-BE49-F238E27FC236}">
                <a16:creationId xmlns:a16="http://schemas.microsoft.com/office/drawing/2014/main" id="{32E1BD10-04E0-150E-7CE5-4D5CBEEFA778}"/>
              </a:ext>
            </a:extLst>
          </p:cNvPr>
          <p:cNvSpPr txBox="1"/>
          <p:nvPr/>
        </p:nvSpPr>
        <p:spPr>
          <a:xfrm>
            <a:off x="6651020" y="2883576"/>
            <a:ext cx="44390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2011</a:t>
            </a:r>
          </a:p>
        </p:txBody>
      </p:sp>
      <p:sp>
        <p:nvSpPr>
          <p:cNvPr id="1456" name="TextBox 1455">
            <a:extLst>
              <a:ext uri="{FF2B5EF4-FFF2-40B4-BE49-F238E27FC236}">
                <a16:creationId xmlns:a16="http://schemas.microsoft.com/office/drawing/2014/main" id="{95BB2FC3-3318-152D-40A3-E2F9D8B4ED9A}"/>
              </a:ext>
            </a:extLst>
          </p:cNvPr>
          <p:cNvSpPr txBox="1"/>
          <p:nvPr/>
        </p:nvSpPr>
        <p:spPr>
          <a:xfrm>
            <a:off x="7398424" y="1680092"/>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2013</a:t>
            </a:r>
          </a:p>
        </p:txBody>
      </p:sp>
      <p:sp>
        <p:nvSpPr>
          <p:cNvPr id="1457" name="TextBox 1456">
            <a:extLst>
              <a:ext uri="{FF2B5EF4-FFF2-40B4-BE49-F238E27FC236}">
                <a16:creationId xmlns:a16="http://schemas.microsoft.com/office/drawing/2014/main" id="{C1452580-B392-CF1B-7A64-0F4838C09D8A}"/>
              </a:ext>
            </a:extLst>
          </p:cNvPr>
          <p:cNvSpPr txBox="1"/>
          <p:nvPr/>
        </p:nvSpPr>
        <p:spPr>
          <a:xfrm>
            <a:off x="8153000" y="2883576"/>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2015</a:t>
            </a:r>
          </a:p>
        </p:txBody>
      </p:sp>
      <p:sp>
        <p:nvSpPr>
          <p:cNvPr id="1458" name="TextBox 1457">
            <a:extLst>
              <a:ext uri="{FF2B5EF4-FFF2-40B4-BE49-F238E27FC236}">
                <a16:creationId xmlns:a16="http://schemas.microsoft.com/office/drawing/2014/main" id="{197008A1-CC08-26EA-26C3-8106B04C4984}"/>
              </a:ext>
            </a:extLst>
          </p:cNvPr>
          <p:cNvSpPr txBox="1"/>
          <p:nvPr/>
        </p:nvSpPr>
        <p:spPr>
          <a:xfrm>
            <a:off x="5725564" y="1184111"/>
            <a:ext cx="764106"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Trust in Business Plummets</a:t>
            </a:r>
          </a:p>
        </p:txBody>
      </p:sp>
      <p:sp>
        <p:nvSpPr>
          <p:cNvPr id="1459" name="TextBox 1458">
            <a:extLst>
              <a:ext uri="{FF2B5EF4-FFF2-40B4-BE49-F238E27FC236}">
                <a16:creationId xmlns:a16="http://schemas.microsoft.com/office/drawing/2014/main" id="{78A60EB3-8554-253F-6753-86BE82BEAFAF}"/>
              </a:ext>
            </a:extLst>
          </p:cNvPr>
          <p:cNvSpPr txBox="1"/>
          <p:nvPr/>
        </p:nvSpPr>
        <p:spPr>
          <a:xfrm>
            <a:off x="6250335" y="2394912"/>
            <a:ext cx="1258256"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Business Must Partner With Government to Regain Trust</a:t>
            </a:r>
          </a:p>
        </p:txBody>
      </p:sp>
      <p:sp>
        <p:nvSpPr>
          <p:cNvPr id="1460" name="TextBox 1459">
            <a:extLst>
              <a:ext uri="{FF2B5EF4-FFF2-40B4-BE49-F238E27FC236}">
                <a16:creationId xmlns:a16="http://schemas.microsoft.com/office/drawing/2014/main" id="{B8D5FA6F-0D14-F89E-9F74-8510D08523FE}"/>
              </a:ext>
            </a:extLst>
          </p:cNvPr>
          <p:cNvSpPr txBox="1"/>
          <p:nvPr/>
        </p:nvSpPr>
        <p:spPr>
          <a:xfrm>
            <a:off x="7243997" y="133646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Crisis of Leadership</a:t>
            </a:r>
          </a:p>
        </p:txBody>
      </p:sp>
      <p:sp>
        <p:nvSpPr>
          <p:cNvPr id="1461" name="TextBox 1460">
            <a:extLst>
              <a:ext uri="{FF2B5EF4-FFF2-40B4-BE49-F238E27FC236}">
                <a16:creationId xmlns:a16="http://schemas.microsoft.com/office/drawing/2014/main" id="{766A4C31-FC0F-50FA-6762-5805C8E81492}"/>
              </a:ext>
            </a:extLst>
          </p:cNvPr>
          <p:cNvSpPr txBox="1"/>
          <p:nvPr/>
        </p:nvSpPr>
        <p:spPr>
          <a:xfrm>
            <a:off x="7998573" y="2394912"/>
            <a:ext cx="764106"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Trust is </a:t>
            </a:r>
            <a:br>
              <a:rPr lang="en-US"/>
            </a:br>
            <a:r>
              <a:rPr lang="en-US"/>
              <a:t>Essential to Innovation</a:t>
            </a:r>
          </a:p>
        </p:txBody>
      </p:sp>
      <p:sp>
        <p:nvSpPr>
          <p:cNvPr id="1471" name="TextBox 1470">
            <a:extLst>
              <a:ext uri="{FF2B5EF4-FFF2-40B4-BE49-F238E27FC236}">
                <a16:creationId xmlns:a16="http://schemas.microsoft.com/office/drawing/2014/main" id="{CC4D431D-534F-0D75-7ADA-761E1AF34A7F}"/>
              </a:ext>
            </a:extLst>
          </p:cNvPr>
          <p:cNvSpPr txBox="1"/>
          <p:nvPr/>
        </p:nvSpPr>
        <p:spPr>
          <a:xfrm>
            <a:off x="8916808" y="1680092"/>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2017</a:t>
            </a:r>
          </a:p>
        </p:txBody>
      </p:sp>
      <p:sp>
        <p:nvSpPr>
          <p:cNvPr id="64" name="TextBox 63">
            <a:extLst>
              <a:ext uri="{FF2B5EF4-FFF2-40B4-BE49-F238E27FC236}">
                <a16:creationId xmlns:a16="http://schemas.microsoft.com/office/drawing/2014/main" id="{8A190B6C-F8E7-D7C6-97CF-F611722391F1}"/>
              </a:ext>
            </a:extLst>
          </p:cNvPr>
          <p:cNvSpPr txBox="1"/>
          <p:nvPr/>
        </p:nvSpPr>
        <p:spPr>
          <a:xfrm>
            <a:off x="9674554" y="2883576"/>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2019</a:t>
            </a:r>
          </a:p>
        </p:txBody>
      </p:sp>
      <p:sp>
        <p:nvSpPr>
          <p:cNvPr id="66" name="TextBox 65">
            <a:extLst>
              <a:ext uri="{FF2B5EF4-FFF2-40B4-BE49-F238E27FC236}">
                <a16:creationId xmlns:a16="http://schemas.microsoft.com/office/drawing/2014/main" id="{EE8D704E-43A6-0326-0A59-5E1BB50ADBB6}"/>
              </a:ext>
            </a:extLst>
          </p:cNvPr>
          <p:cNvSpPr txBox="1"/>
          <p:nvPr/>
        </p:nvSpPr>
        <p:spPr>
          <a:xfrm>
            <a:off x="8762382" y="133646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Trust in </a:t>
            </a:r>
            <a:br>
              <a:rPr lang="en-US"/>
            </a:br>
            <a:r>
              <a:rPr lang="en-US"/>
              <a:t>Crisis</a:t>
            </a:r>
          </a:p>
        </p:txBody>
      </p:sp>
      <p:sp>
        <p:nvSpPr>
          <p:cNvPr id="67" name="TextBox 66">
            <a:extLst>
              <a:ext uri="{FF2B5EF4-FFF2-40B4-BE49-F238E27FC236}">
                <a16:creationId xmlns:a16="http://schemas.microsoft.com/office/drawing/2014/main" id="{DA25EF18-D550-4A17-8A8E-4A6B9442D4ED}"/>
              </a:ext>
            </a:extLst>
          </p:cNvPr>
          <p:cNvSpPr txBox="1"/>
          <p:nvPr/>
        </p:nvSpPr>
        <p:spPr>
          <a:xfrm>
            <a:off x="9520116" y="2547261"/>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Trust </a:t>
            </a:r>
          </a:p>
          <a:p>
            <a:r>
              <a:rPr lang="en-US"/>
              <a:t>at Work</a:t>
            </a:r>
          </a:p>
        </p:txBody>
      </p:sp>
      <p:sp>
        <p:nvSpPr>
          <p:cNvPr id="1501" name="TextBox 1500">
            <a:extLst>
              <a:ext uri="{FF2B5EF4-FFF2-40B4-BE49-F238E27FC236}">
                <a16:creationId xmlns:a16="http://schemas.microsoft.com/office/drawing/2014/main" id="{C2BAF146-4529-E7C6-E6D9-2C2B85D94ACD}"/>
              </a:ext>
            </a:extLst>
          </p:cNvPr>
          <p:cNvSpPr txBox="1"/>
          <p:nvPr/>
        </p:nvSpPr>
        <p:spPr>
          <a:xfrm>
            <a:off x="3215574" y="4955531"/>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2002</a:t>
            </a:r>
          </a:p>
        </p:txBody>
      </p:sp>
      <p:sp>
        <p:nvSpPr>
          <p:cNvPr id="1502" name="TextBox 1501">
            <a:extLst>
              <a:ext uri="{FF2B5EF4-FFF2-40B4-BE49-F238E27FC236}">
                <a16:creationId xmlns:a16="http://schemas.microsoft.com/office/drawing/2014/main" id="{51E2C824-5431-48FD-C09E-96DFA68422AD}"/>
              </a:ext>
            </a:extLst>
          </p:cNvPr>
          <p:cNvSpPr txBox="1"/>
          <p:nvPr/>
        </p:nvSpPr>
        <p:spPr>
          <a:xfrm>
            <a:off x="3984311" y="3792276"/>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2004</a:t>
            </a:r>
          </a:p>
        </p:txBody>
      </p:sp>
      <p:sp>
        <p:nvSpPr>
          <p:cNvPr id="1503" name="TextBox 1502">
            <a:extLst>
              <a:ext uri="{FF2B5EF4-FFF2-40B4-BE49-F238E27FC236}">
                <a16:creationId xmlns:a16="http://schemas.microsoft.com/office/drawing/2014/main" id="{1EC87D7E-E1A2-A144-E471-89400E25D4DB}"/>
              </a:ext>
            </a:extLst>
          </p:cNvPr>
          <p:cNvSpPr txBox="1"/>
          <p:nvPr/>
        </p:nvSpPr>
        <p:spPr>
          <a:xfrm>
            <a:off x="4729457" y="4955531"/>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2006</a:t>
            </a:r>
          </a:p>
        </p:txBody>
      </p:sp>
      <p:sp>
        <p:nvSpPr>
          <p:cNvPr id="1504" name="TextBox 1503">
            <a:extLst>
              <a:ext uri="{FF2B5EF4-FFF2-40B4-BE49-F238E27FC236}">
                <a16:creationId xmlns:a16="http://schemas.microsoft.com/office/drawing/2014/main" id="{78F8ED8C-3C70-7C39-8697-E72C83C5D309}"/>
              </a:ext>
            </a:extLst>
          </p:cNvPr>
          <p:cNvSpPr txBox="1"/>
          <p:nvPr/>
        </p:nvSpPr>
        <p:spPr>
          <a:xfrm>
            <a:off x="5503492" y="3792276"/>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2008</a:t>
            </a:r>
          </a:p>
        </p:txBody>
      </p:sp>
      <p:sp>
        <p:nvSpPr>
          <p:cNvPr id="1505" name="TextBox 1504">
            <a:extLst>
              <a:ext uri="{FF2B5EF4-FFF2-40B4-BE49-F238E27FC236}">
                <a16:creationId xmlns:a16="http://schemas.microsoft.com/office/drawing/2014/main" id="{4F0BEA64-8A83-F269-65FA-D708E4914E5C}"/>
              </a:ext>
            </a:extLst>
          </p:cNvPr>
          <p:cNvSpPr txBox="1"/>
          <p:nvPr/>
        </p:nvSpPr>
        <p:spPr>
          <a:xfrm>
            <a:off x="6258520" y="4955531"/>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2010</a:t>
            </a:r>
          </a:p>
        </p:txBody>
      </p:sp>
      <p:sp>
        <p:nvSpPr>
          <p:cNvPr id="1506" name="TextBox 1505">
            <a:extLst>
              <a:ext uri="{FF2B5EF4-FFF2-40B4-BE49-F238E27FC236}">
                <a16:creationId xmlns:a16="http://schemas.microsoft.com/office/drawing/2014/main" id="{B6FDCA84-FB5F-BDC4-6078-5DD127100464}"/>
              </a:ext>
            </a:extLst>
          </p:cNvPr>
          <p:cNvSpPr txBox="1"/>
          <p:nvPr/>
        </p:nvSpPr>
        <p:spPr>
          <a:xfrm>
            <a:off x="7024079" y="3792276"/>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2012</a:t>
            </a:r>
          </a:p>
        </p:txBody>
      </p:sp>
      <p:sp>
        <p:nvSpPr>
          <p:cNvPr id="1507" name="TextBox 1506">
            <a:extLst>
              <a:ext uri="{FF2B5EF4-FFF2-40B4-BE49-F238E27FC236}">
                <a16:creationId xmlns:a16="http://schemas.microsoft.com/office/drawing/2014/main" id="{FAA4E1E4-6C3E-9F84-2202-8A8AD76A5CD8}"/>
              </a:ext>
            </a:extLst>
          </p:cNvPr>
          <p:cNvSpPr txBox="1"/>
          <p:nvPr/>
        </p:nvSpPr>
        <p:spPr>
          <a:xfrm>
            <a:off x="7861440" y="4955531"/>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2014</a:t>
            </a:r>
          </a:p>
        </p:txBody>
      </p:sp>
      <p:sp>
        <p:nvSpPr>
          <p:cNvPr id="1508" name="TextBox 1507">
            <a:extLst>
              <a:ext uri="{FF2B5EF4-FFF2-40B4-BE49-F238E27FC236}">
                <a16:creationId xmlns:a16="http://schemas.microsoft.com/office/drawing/2014/main" id="{400531F0-A2BB-15DB-42B2-8B1A2430016A}"/>
              </a:ext>
            </a:extLst>
          </p:cNvPr>
          <p:cNvSpPr txBox="1"/>
          <p:nvPr/>
        </p:nvSpPr>
        <p:spPr>
          <a:xfrm>
            <a:off x="8538281" y="3792276"/>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2016</a:t>
            </a:r>
          </a:p>
        </p:txBody>
      </p:sp>
      <p:sp>
        <p:nvSpPr>
          <p:cNvPr id="1509" name="TextBox 1508">
            <a:extLst>
              <a:ext uri="{FF2B5EF4-FFF2-40B4-BE49-F238E27FC236}">
                <a16:creationId xmlns:a16="http://schemas.microsoft.com/office/drawing/2014/main" id="{861C6796-2564-2B08-4351-31D3D821802A}"/>
              </a:ext>
            </a:extLst>
          </p:cNvPr>
          <p:cNvSpPr txBox="1"/>
          <p:nvPr/>
        </p:nvSpPr>
        <p:spPr>
          <a:xfrm>
            <a:off x="9299500" y="4955531"/>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2018</a:t>
            </a:r>
          </a:p>
        </p:txBody>
      </p:sp>
      <p:sp>
        <p:nvSpPr>
          <p:cNvPr id="1510" name="TextBox 1509">
            <a:extLst>
              <a:ext uri="{FF2B5EF4-FFF2-40B4-BE49-F238E27FC236}">
                <a16:creationId xmlns:a16="http://schemas.microsoft.com/office/drawing/2014/main" id="{7F91604D-3464-DFD1-5EEC-9A4ABE44D571}"/>
              </a:ext>
            </a:extLst>
          </p:cNvPr>
          <p:cNvSpPr txBox="1"/>
          <p:nvPr/>
        </p:nvSpPr>
        <p:spPr>
          <a:xfrm>
            <a:off x="10058972" y="3792276"/>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2020</a:t>
            </a:r>
          </a:p>
        </p:txBody>
      </p:sp>
      <p:sp>
        <p:nvSpPr>
          <p:cNvPr id="1511" name="TextBox 1510">
            <a:extLst>
              <a:ext uri="{FF2B5EF4-FFF2-40B4-BE49-F238E27FC236}">
                <a16:creationId xmlns:a16="http://schemas.microsoft.com/office/drawing/2014/main" id="{2E9C6566-40E1-F1F0-582B-037241FA5F5D}"/>
              </a:ext>
            </a:extLst>
          </p:cNvPr>
          <p:cNvSpPr txBox="1"/>
          <p:nvPr/>
        </p:nvSpPr>
        <p:spPr>
          <a:xfrm>
            <a:off x="11079116" y="2452725"/>
            <a:ext cx="686085" cy="369332"/>
          </a:xfrm>
          <a:prstGeom prst="rect">
            <a:avLst/>
          </a:prstGeom>
          <a:noFill/>
        </p:spPr>
        <p:txBody>
          <a:bodyPr wrap="none" lIns="0" tIns="0" rIns="0" bIns="0"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u="none" strike="noStrike" kern="1200" cap="none" spc="0" normalizeH="0" baseline="0" noProof="0">
                <a:ln>
                  <a:noFill/>
                </a:ln>
                <a:solidFill>
                  <a:schemeClr val="accent1"/>
                </a:solidFill>
                <a:effectLst/>
                <a:uLnTx/>
                <a:uFillTx/>
                <a:latin typeface="Arial" panose="020B0604020202020204" pitchFamily="34" charset="0"/>
                <a:ea typeface="Inter Tight ExtraBold" pitchFamily="2" charset="0"/>
                <a:cs typeface="Arial" panose="020B0604020202020204" pitchFamily="34" charset="0"/>
              </a:rPr>
              <a:t>2023</a:t>
            </a:r>
          </a:p>
        </p:txBody>
      </p:sp>
      <p:sp>
        <p:nvSpPr>
          <p:cNvPr id="1512" name="TextBox 1511">
            <a:extLst>
              <a:ext uri="{FF2B5EF4-FFF2-40B4-BE49-F238E27FC236}">
                <a16:creationId xmlns:a16="http://schemas.microsoft.com/office/drawing/2014/main" id="{7EBF9E75-D43A-E27F-3DAC-0F3242ED49AA}"/>
              </a:ext>
            </a:extLst>
          </p:cNvPr>
          <p:cNvSpPr txBox="1"/>
          <p:nvPr/>
        </p:nvSpPr>
        <p:spPr>
          <a:xfrm>
            <a:off x="3061148" y="522535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Fall of the Celebrity CEO</a:t>
            </a:r>
          </a:p>
        </p:txBody>
      </p:sp>
      <p:sp>
        <p:nvSpPr>
          <p:cNvPr id="1513" name="TextBox 1512">
            <a:extLst>
              <a:ext uri="{FF2B5EF4-FFF2-40B4-BE49-F238E27FC236}">
                <a16:creationId xmlns:a16="http://schemas.microsoft.com/office/drawing/2014/main" id="{C07402CA-8B2F-1445-0C00-1BF31ED23064}"/>
              </a:ext>
            </a:extLst>
          </p:cNvPr>
          <p:cNvSpPr txBox="1"/>
          <p:nvPr/>
        </p:nvSpPr>
        <p:spPr>
          <a:xfrm>
            <a:off x="3791679" y="4061990"/>
            <a:ext cx="840517" cy="445186"/>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U.S. Companies in Europe Suffer Trust Discount</a:t>
            </a:r>
          </a:p>
        </p:txBody>
      </p:sp>
      <p:sp>
        <p:nvSpPr>
          <p:cNvPr id="1514" name="TextBox 1513">
            <a:extLst>
              <a:ext uri="{FF2B5EF4-FFF2-40B4-BE49-F238E27FC236}">
                <a16:creationId xmlns:a16="http://schemas.microsoft.com/office/drawing/2014/main" id="{A344CC5C-EA9F-707A-A589-B4B6103EFA7F}"/>
              </a:ext>
            </a:extLst>
          </p:cNvPr>
          <p:cNvSpPr txBox="1"/>
          <p:nvPr/>
        </p:nvSpPr>
        <p:spPr>
          <a:xfrm>
            <a:off x="4448571" y="5226958"/>
            <a:ext cx="1017026" cy="597536"/>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A “Person Like Me” Emerges as Credible Spokesperson</a:t>
            </a:r>
          </a:p>
        </p:txBody>
      </p:sp>
      <p:sp>
        <p:nvSpPr>
          <p:cNvPr id="1515" name="TextBox 1514">
            <a:extLst>
              <a:ext uri="{FF2B5EF4-FFF2-40B4-BE49-F238E27FC236}">
                <a16:creationId xmlns:a16="http://schemas.microsoft.com/office/drawing/2014/main" id="{54F47EC1-6302-B1E7-7B52-386A0EC2DACE}"/>
              </a:ext>
            </a:extLst>
          </p:cNvPr>
          <p:cNvSpPr txBox="1"/>
          <p:nvPr/>
        </p:nvSpPr>
        <p:spPr>
          <a:xfrm>
            <a:off x="5310861" y="4061990"/>
            <a:ext cx="840517" cy="59894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Young People Have More Trust in Business</a:t>
            </a:r>
          </a:p>
        </p:txBody>
      </p:sp>
      <p:sp>
        <p:nvSpPr>
          <p:cNvPr id="1516" name="TextBox 1515">
            <a:extLst>
              <a:ext uri="{FF2B5EF4-FFF2-40B4-BE49-F238E27FC236}">
                <a16:creationId xmlns:a16="http://schemas.microsoft.com/office/drawing/2014/main" id="{790E4A49-AB03-306B-B75E-897C5655A05B}"/>
              </a:ext>
            </a:extLst>
          </p:cNvPr>
          <p:cNvSpPr txBox="1"/>
          <p:nvPr/>
        </p:nvSpPr>
        <p:spPr>
          <a:xfrm>
            <a:off x="5977633" y="5226958"/>
            <a:ext cx="1017026" cy="445186"/>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Performance and Transparency Essential to Trust</a:t>
            </a:r>
          </a:p>
        </p:txBody>
      </p:sp>
      <p:sp>
        <p:nvSpPr>
          <p:cNvPr id="1517" name="TextBox 1516">
            <a:extLst>
              <a:ext uri="{FF2B5EF4-FFF2-40B4-BE49-F238E27FC236}">
                <a16:creationId xmlns:a16="http://schemas.microsoft.com/office/drawing/2014/main" id="{8AB6DC8A-2DE3-744B-CE18-1D75060D8BE2}"/>
              </a:ext>
            </a:extLst>
          </p:cNvPr>
          <p:cNvSpPr txBox="1"/>
          <p:nvPr/>
        </p:nvSpPr>
        <p:spPr>
          <a:xfrm>
            <a:off x="6869652" y="406199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Fall of Government</a:t>
            </a:r>
          </a:p>
        </p:txBody>
      </p:sp>
      <p:sp>
        <p:nvSpPr>
          <p:cNvPr id="1518" name="TextBox 1517">
            <a:extLst>
              <a:ext uri="{FF2B5EF4-FFF2-40B4-BE49-F238E27FC236}">
                <a16:creationId xmlns:a16="http://schemas.microsoft.com/office/drawing/2014/main" id="{326D7619-0E09-E5E1-1914-8B6814B9A981}"/>
              </a:ext>
            </a:extLst>
          </p:cNvPr>
          <p:cNvSpPr txBox="1"/>
          <p:nvPr/>
        </p:nvSpPr>
        <p:spPr>
          <a:xfrm>
            <a:off x="7340523" y="5226958"/>
            <a:ext cx="1489028"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Business to</a:t>
            </a:r>
            <a:br>
              <a:rPr lang="en-US"/>
            </a:br>
            <a:r>
              <a:rPr lang="en-US"/>
              <a:t>Lead the Debate</a:t>
            </a:r>
            <a:br>
              <a:rPr lang="en-US"/>
            </a:br>
            <a:r>
              <a:rPr lang="en-US"/>
              <a:t>for Change</a:t>
            </a:r>
          </a:p>
        </p:txBody>
      </p:sp>
      <p:sp>
        <p:nvSpPr>
          <p:cNvPr id="1519" name="TextBox 1518">
            <a:extLst>
              <a:ext uri="{FF2B5EF4-FFF2-40B4-BE49-F238E27FC236}">
                <a16:creationId xmlns:a16="http://schemas.microsoft.com/office/drawing/2014/main" id="{82E45743-4E62-DFA7-A2B8-5769714AB7E1}"/>
              </a:ext>
            </a:extLst>
          </p:cNvPr>
          <p:cNvSpPr txBox="1"/>
          <p:nvPr/>
        </p:nvSpPr>
        <p:spPr>
          <a:xfrm>
            <a:off x="8383855" y="4061990"/>
            <a:ext cx="764106"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Growing Inequality </a:t>
            </a:r>
            <a:br>
              <a:rPr lang="en-US"/>
            </a:br>
            <a:r>
              <a:rPr lang="en-US"/>
              <a:t>of Trust</a:t>
            </a:r>
          </a:p>
        </p:txBody>
      </p:sp>
      <p:sp>
        <p:nvSpPr>
          <p:cNvPr id="1520" name="TextBox 1519">
            <a:extLst>
              <a:ext uri="{FF2B5EF4-FFF2-40B4-BE49-F238E27FC236}">
                <a16:creationId xmlns:a16="http://schemas.microsoft.com/office/drawing/2014/main" id="{571C8910-3810-64BB-E2AE-E2C4D4312E2A}"/>
              </a:ext>
            </a:extLst>
          </p:cNvPr>
          <p:cNvSpPr txBox="1"/>
          <p:nvPr/>
        </p:nvSpPr>
        <p:spPr>
          <a:xfrm>
            <a:off x="9145074" y="522535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The Battle </a:t>
            </a:r>
            <a:br>
              <a:rPr lang="en-US"/>
            </a:br>
            <a:r>
              <a:rPr lang="en-US"/>
              <a:t>for Truth</a:t>
            </a:r>
          </a:p>
        </p:txBody>
      </p:sp>
      <p:sp>
        <p:nvSpPr>
          <p:cNvPr id="1521" name="TextBox 1520">
            <a:extLst>
              <a:ext uri="{FF2B5EF4-FFF2-40B4-BE49-F238E27FC236}">
                <a16:creationId xmlns:a16="http://schemas.microsoft.com/office/drawing/2014/main" id="{C4C879F0-2DE7-FAA7-A31A-F53E04915074}"/>
              </a:ext>
            </a:extLst>
          </p:cNvPr>
          <p:cNvSpPr txBox="1"/>
          <p:nvPr/>
        </p:nvSpPr>
        <p:spPr>
          <a:xfrm>
            <a:off x="9903873" y="4061990"/>
            <a:ext cx="764106" cy="446597"/>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Trust:  Competence</a:t>
            </a:r>
            <a:br>
              <a:rPr lang="en-US"/>
            </a:br>
            <a:r>
              <a:rPr lang="en-US"/>
              <a:t>and Ethics</a:t>
            </a:r>
          </a:p>
        </p:txBody>
      </p:sp>
      <p:sp>
        <p:nvSpPr>
          <p:cNvPr id="1522" name="TextBox 1521">
            <a:extLst>
              <a:ext uri="{FF2B5EF4-FFF2-40B4-BE49-F238E27FC236}">
                <a16:creationId xmlns:a16="http://schemas.microsoft.com/office/drawing/2014/main" id="{2EDE08D2-7345-9AC4-E123-05F1C20978B7}"/>
              </a:ext>
            </a:extLst>
          </p:cNvPr>
          <p:cNvSpPr txBox="1"/>
          <p:nvPr/>
        </p:nvSpPr>
        <p:spPr>
          <a:xfrm>
            <a:off x="10684851" y="2078225"/>
            <a:ext cx="1474614" cy="359586"/>
          </a:xfrm>
          <a:prstGeom prst="rect">
            <a:avLst/>
          </a:prstGeom>
          <a:noFill/>
        </p:spPr>
        <p:txBody>
          <a:bodyPr wrap="square" lIns="0" tIns="0" rIns="0" bIns="0" rtlCol="0">
            <a:spAutoFit/>
          </a:bodyPr>
          <a:lstStyle/>
          <a:p>
            <a:pPr marL="0" marR="0" lvl="0" indent="0" algn="ctr" defTabSz="457200" rtl="0" eaLnBrk="1" fontAlgn="auto" latinLnBrk="0" hangingPunct="1">
              <a:lnSpc>
                <a:spcPct val="110000"/>
              </a:lnSpc>
              <a:spcBef>
                <a:spcPts val="0"/>
              </a:spcBef>
              <a:spcAft>
                <a:spcPts val="0"/>
              </a:spcAft>
              <a:buClrTx/>
              <a:buSzTx/>
              <a:buFontTx/>
              <a:buNone/>
              <a:tabLst/>
              <a:defRPr/>
            </a:pPr>
            <a:r>
              <a:rPr kumimoji="0" lang="en-US" sz="1100" b="1" u="none" strike="noStrike" kern="1200" cap="none" spc="0" normalizeH="0" baseline="0" noProof="0">
                <a:ln>
                  <a:noFill/>
                </a:ln>
                <a:solidFill>
                  <a:srgbClr val="041CFF"/>
                </a:solidFill>
                <a:effectLst/>
                <a:uLnTx/>
                <a:uFillTx/>
                <a:latin typeface="Arial" panose="020B0604020202020204" pitchFamily="34" charset="0"/>
                <a:cs typeface="Arial" panose="020B0604020202020204" pitchFamily="34" charset="0"/>
              </a:rPr>
              <a:t>Navigating a </a:t>
            </a:r>
            <a:br>
              <a:rPr kumimoji="0" lang="en-US" sz="1100" b="1" u="none" strike="noStrike" kern="1200" cap="none" spc="0" normalizeH="0" baseline="0" noProof="0">
                <a:ln>
                  <a:noFill/>
                </a:ln>
                <a:solidFill>
                  <a:srgbClr val="041CFF"/>
                </a:solidFill>
                <a:effectLst/>
                <a:uLnTx/>
                <a:uFillTx/>
                <a:latin typeface="Arial" panose="020B0604020202020204" pitchFamily="34" charset="0"/>
                <a:cs typeface="Arial" panose="020B0604020202020204" pitchFamily="34" charset="0"/>
              </a:rPr>
            </a:br>
            <a:r>
              <a:rPr kumimoji="0" lang="en-US" sz="1100" b="1" u="none" strike="noStrike" kern="1200" cap="none" spc="0" normalizeH="0" baseline="0" noProof="0">
                <a:ln>
                  <a:noFill/>
                </a:ln>
                <a:solidFill>
                  <a:srgbClr val="041CFF"/>
                </a:solidFill>
                <a:effectLst/>
                <a:uLnTx/>
                <a:uFillTx/>
                <a:latin typeface="Arial" panose="020B0604020202020204" pitchFamily="34" charset="0"/>
                <a:cs typeface="Arial" panose="020B0604020202020204" pitchFamily="34" charset="0"/>
              </a:rPr>
              <a:t>Polarized World</a:t>
            </a:r>
          </a:p>
        </p:txBody>
      </p:sp>
      <p:cxnSp>
        <p:nvCxnSpPr>
          <p:cNvPr id="1525" name="Straight Connector 1524">
            <a:extLst>
              <a:ext uri="{FF2B5EF4-FFF2-40B4-BE49-F238E27FC236}">
                <a16:creationId xmlns:a16="http://schemas.microsoft.com/office/drawing/2014/main" id="{16257227-4355-5F01-3263-0119D5D6320D}"/>
              </a:ext>
            </a:extLst>
          </p:cNvPr>
          <p:cNvCxnSpPr>
            <a:cxnSpLocks/>
          </p:cNvCxnSpPr>
          <p:nvPr/>
        </p:nvCxnSpPr>
        <p:spPr>
          <a:xfrm flipV="1">
            <a:off x="4208934" y="3444276"/>
            <a:ext cx="0" cy="274320"/>
          </a:xfrm>
          <a:prstGeom prst="line">
            <a:avLst/>
          </a:prstGeom>
          <a:solidFill>
            <a:schemeClr val="tx2"/>
          </a:solidFill>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32" name="Straight Connector 1531">
            <a:extLst>
              <a:ext uri="{FF2B5EF4-FFF2-40B4-BE49-F238E27FC236}">
                <a16:creationId xmlns:a16="http://schemas.microsoft.com/office/drawing/2014/main" id="{7599BE10-70DA-2A65-53C0-43A8A7AB483A}"/>
              </a:ext>
            </a:extLst>
          </p:cNvPr>
          <p:cNvCxnSpPr>
            <a:cxnSpLocks/>
          </p:cNvCxnSpPr>
          <p:nvPr/>
        </p:nvCxnSpPr>
        <p:spPr>
          <a:xfrm flipV="1">
            <a:off x="5728383" y="3444276"/>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1537" name="Oval 1536">
            <a:extLst>
              <a:ext uri="{FF2B5EF4-FFF2-40B4-BE49-F238E27FC236}">
                <a16:creationId xmlns:a16="http://schemas.microsoft.com/office/drawing/2014/main" id="{A7A40133-8D12-707C-DD47-99713CD581B4}"/>
              </a:ext>
            </a:extLst>
          </p:cNvPr>
          <p:cNvSpPr/>
          <p:nvPr/>
        </p:nvSpPr>
        <p:spPr>
          <a:xfrm>
            <a:off x="11377925" y="2862255"/>
            <a:ext cx="99392" cy="99392"/>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u="none" strike="noStrike" kern="1200" cap="none" spc="0" normalizeH="0" baseline="0" noProof="0">
              <a:ln>
                <a:noFill/>
              </a:ln>
              <a:solidFill>
                <a:srgbClr val="0D0D0D"/>
              </a:solidFill>
              <a:effectLst/>
              <a:uLnTx/>
              <a:uFillTx/>
              <a:latin typeface="Arial" panose="020B0604020202020204" pitchFamily="34" charset="0"/>
              <a:ea typeface="+mn-ea"/>
              <a:cs typeface="+mn-cs"/>
            </a:endParaRPr>
          </a:p>
        </p:txBody>
      </p:sp>
      <p:cxnSp>
        <p:nvCxnSpPr>
          <p:cNvPr id="1538" name="Straight Connector 1537">
            <a:extLst>
              <a:ext uri="{FF2B5EF4-FFF2-40B4-BE49-F238E27FC236}">
                <a16:creationId xmlns:a16="http://schemas.microsoft.com/office/drawing/2014/main" id="{E5898923-9488-FF3C-EDF3-468DEC214C54}"/>
              </a:ext>
            </a:extLst>
          </p:cNvPr>
          <p:cNvCxnSpPr>
            <a:cxnSpLocks/>
          </p:cNvCxnSpPr>
          <p:nvPr/>
        </p:nvCxnSpPr>
        <p:spPr>
          <a:xfrm>
            <a:off x="11427621" y="2949924"/>
            <a:ext cx="0" cy="494352"/>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541" name="Straight Connector 1540">
            <a:extLst>
              <a:ext uri="{FF2B5EF4-FFF2-40B4-BE49-F238E27FC236}">
                <a16:creationId xmlns:a16="http://schemas.microsoft.com/office/drawing/2014/main" id="{73693BBA-234E-E3CF-F0E5-48E3F24C353C}"/>
              </a:ext>
            </a:extLst>
          </p:cNvPr>
          <p:cNvCxnSpPr>
            <a:cxnSpLocks/>
          </p:cNvCxnSpPr>
          <p:nvPr/>
        </p:nvCxnSpPr>
        <p:spPr>
          <a:xfrm flipV="1">
            <a:off x="10286730" y="3444276"/>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7" name="Straight Connector 1546">
            <a:extLst>
              <a:ext uri="{FF2B5EF4-FFF2-40B4-BE49-F238E27FC236}">
                <a16:creationId xmlns:a16="http://schemas.microsoft.com/office/drawing/2014/main" id="{9DAAC4C9-8783-B2FA-EBDD-CB3B270B4031}"/>
              </a:ext>
            </a:extLst>
          </p:cNvPr>
          <p:cNvCxnSpPr>
            <a:cxnSpLocks/>
          </p:cNvCxnSpPr>
          <p:nvPr/>
        </p:nvCxnSpPr>
        <p:spPr>
          <a:xfrm flipV="1">
            <a:off x="8767281" y="3444276"/>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6" name="Straight Connector 1555">
            <a:extLst>
              <a:ext uri="{FF2B5EF4-FFF2-40B4-BE49-F238E27FC236}">
                <a16:creationId xmlns:a16="http://schemas.microsoft.com/office/drawing/2014/main" id="{2255EF73-D876-30D4-D109-26964575D46E}"/>
              </a:ext>
            </a:extLst>
          </p:cNvPr>
          <p:cNvCxnSpPr>
            <a:cxnSpLocks/>
          </p:cNvCxnSpPr>
          <p:nvPr/>
        </p:nvCxnSpPr>
        <p:spPr>
          <a:xfrm flipV="1">
            <a:off x="7247832" y="3444276"/>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54CF15A-DB8E-36AA-DAC8-ABC979182CC1}"/>
              </a:ext>
            </a:extLst>
          </p:cNvPr>
          <p:cNvSpPr txBox="1"/>
          <p:nvPr/>
        </p:nvSpPr>
        <p:spPr>
          <a:xfrm>
            <a:off x="1694332" y="3054316"/>
            <a:ext cx="1018497" cy="830997"/>
          </a:xfrm>
          <a:prstGeom prst="rect">
            <a:avLst/>
          </a:prstGeom>
          <a:noFill/>
        </p:spPr>
        <p:txBody>
          <a:bodyPr wrap="square" lIns="0" tIns="0" rIns="0" bIns="0" rtlCol="0" anchor="ctr">
            <a:spAutoFit/>
          </a:bodyPr>
          <a:lstStyle/>
          <a:p>
            <a:pPr marL="0" marR="0" lvl="0" indent="0" defTabSz="457200" rtl="0" eaLnBrk="1" fontAlgn="auto" latinLnBrk="0" hangingPunct="1">
              <a:lnSpc>
                <a:spcPct val="90000"/>
              </a:lnSpc>
              <a:spcBef>
                <a:spcPts val="0"/>
              </a:spcBef>
              <a:spcAft>
                <a:spcPts val="0"/>
              </a:spcAft>
              <a:buClrTx/>
              <a:buSzTx/>
              <a:buFontTx/>
              <a:buNone/>
              <a:tabLst/>
              <a:defRPr/>
            </a:pPr>
            <a:r>
              <a:rPr kumimoji="0" lang="en-US" sz="2000" b="1"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t>Years </a:t>
            </a:r>
            <a:br>
              <a:rPr kumimoji="0" lang="en-US" sz="2000" b="1"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br>
            <a:r>
              <a:rPr kumimoji="0" lang="en-US" sz="2000" b="1"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t>of</a:t>
            </a:r>
            <a:br>
              <a:rPr kumimoji="0" lang="en-US" sz="2000" b="1"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br>
            <a:r>
              <a:rPr kumimoji="0" lang="en-US" sz="2000" b="1" u="none" strike="noStrike" kern="1200" cap="none" spc="0" normalizeH="0" baseline="0" noProof="0">
                <a:ln>
                  <a:noFill/>
                </a:ln>
                <a:solidFill>
                  <a:srgbClr val="0D0D0D"/>
                </a:solidFill>
                <a:effectLst/>
                <a:uLnTx/>
                <a:uFillTx/>
                <a:latin typeface="Arial" panose="020B0604020202020204" pitchFamily="34" charset="0"/>
                <a:ea typeface="Inter Tight SemiBold" pitchFamily="2" charset="0"/>
                <a:cs typeface="Arial" panose="020B0604020202020204" pitchFamily="34" charset="0"/>
              </a:rPr>
              <a:t>Trust</a:t>
            </a:r>
          </a:p>
        </p:txBody>
      </p:sp>
      <p:cxnSp>
        <p:nvCxnSpPr>
          <p:cNvPr id="11" name="Straight Connector 10">
            <a:extLst>
              <a:ext uri="{FF2B5EF4-FFF2-40B4-BE49-F238E27FC236}">
                <a16:creationId xmlns:a16="http://schemas.microsoft.com/office/drawing/2014/main" id="{414D2DF5-DB23-CDAD-3B10-4712642080D4}"/>
              </a:ext>
            </a:extLst>
          </p:cNvPr>
          <p:cNvCxnSpPr>
            <a:cxnSpLocks/>
          </p:cNvCxnSpPr>
          <p:nvPr/>
        </p:nvCxnSpPr>
        <p:spPr>
          <a:xfrm flipH="1">
            <a:off x="3446595" y="3435458"/>
            <a:ext cx="5229"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54EA1FC8-8169-5401-270C-3A138BF6A146}"/>
              </a:ext>
            </a:extLst>
          </p:cNvPr>
          <p:cNvCxnSpPr>
            <a:cxnSpLocks/>
          </p:cNvCxnSpPr>
          <p:nvPr/>
        </p:nvCxnSpPr>
        <p:spPr>
          <a:xfrm>
            <a:off x="4587489" y="1981236"/>
            <a:ext cx="0"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15441FF-D607-84EB-CD0B-7775BA9FC0FE}"/>
              </a:ext>
            </a:extLst>
          </p:cNvPr>
          <p:cNvCxnSpPr>
            <a:cxnSpLocks/>
          </p:cNvCxnSpPr>
          <p:nvPr/>
        </p:nvCxnSpPr>
        <p:spPr>
          <a:xfrm>
            <a:off x="6106938" y="1981236"/>
            <a:ext cx="0"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627A150D-6D17-9061-BEC5-703091E3594A}"/>
              </a:ext>
            </a:extLst>
          </p:cNvPr>
          <p:cNvCxnSpPr>
            <a:cxnSpLocks/>
          </p:cNvCxnSpPr>
          <p:nvPr/>
        </p:nvCxnSpPr>
        <p:spPr>
          <a:xfrm>
            <a:off x="7626387" y="1981236"/>
            <a:ext cx="0"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6B933E7-6E53-4D6F-3983-BB4494263408}"/>
              </a:ext>
            </a:extLst>
          </p:cNvPr>
          <p:cNvCxnSpPr>
            <a:cxnSpLocks/>
          </p:cNvCxnSpPr>
          <p:nvPr/>
        </p:nvCxnSpPr>
        <p:spPr>
          <a:xfrm>
            <a:off x="9145836" y="1981236"/>
            <a:ext cx="0"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390F4CE-6A77-6F09-BD1E-5D1C90E25453}"/>
              </a:ext>
            </a:extLst>
          </p:cNvPr>
          <p:cNvCxnSpPr>
            <a:cxnSpLocks/>
          </p:cNvCxnSpPr>
          <p:nvPr/>
        </p:nvCxnSpPr>
        <p:spPr>
          <a:xfrm flipH="1">
            <a:off x="4966044" y="3435458"/>
            <a:ext cx="5229"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75E7ECC-C0EF-0AD7-8B27-D8D608D26732}"/>
              </a:ext>
            </a:extLst>
          </p:cNvPr>
          <p:cNvCxnSpPr>
            <a:cxnSpLocks/>
          </p:cNvCxnSpPr>
          <p:nvPr/>
        </p:nvCxnSpPr>
        <p:spPr>
          <a:xfrm flipH="1">
            <a:off x="6485493" y="3435458"/>
            <a:ext cx="5229"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C265470-9310-5258-73F3-1548C9C6C28A}"/>
              </a:ext>
            </a:extLst>
          </p:cNvPr>
          <p:cNvCxnSpPr>
            <a:cxnSpLocks/>
          </p:cNvCxnSpPr>
          <p:nvPr/>
        </p:nvCxnSpPr>
        <p:spPr>
          <a:xfrm flipH="1">
            <a:off x="8004942" y="3435458"/>
            <a:ext cx="5229"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711A36B-1A1E-D7D9-8CFF-8D6FBD9A1C67}"/>
              </a:ext>
            </a:extLst>
          </p:cNvPr>
          <p:cNvCxnSpPr>
            <a:cxnSpLocks/>
          </p:cNvCxnSpPr>
          <p:nvPr/>
        </p:nvCxnSpPr>
        <p:spPr>
          <a:xfrm flipH="1">
            <a:off x="9524391" y="3435458"/>
            <a:ext cx="5229"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C047770-E174-C3F1-4DB8-48FCCA2BCE70}"/>
              </a:ext>
            </a:extLst>
          </p:cNvPr>
          <p:cNvSpPr txBox="1"/>
          <p:nvPr/>
        </p:nvSpPr>
        <p:spPr>
          <a:xfrm>
            <a:off x="10437658" y="1680092"/>
            <a:ext cx="455254"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2021</a:t>
            </a:r>
          </a:p>
        </p:txBody>
      </p:sp>
      <p:sp>
        <p:nvSpPr>
          <p:cNvPr id="27" name="TextBox 26">
            <a:extLst>
              <a:ext uri="{FF2B5EF4-FFF2-40B4-BE49-F238E27FC236}">
                <a16:creationId xmlns:a16="http://schemas.microsoft.com/office/drawing/2014/main" id="{6A590DA5-B94F-B7DB-0560-44A7358640B3}"/>
              </a:ext>
            </a:extLst>
          </p:cNvPr>
          <p:cNvSpPr txBox="1"/>
          <p:nvPr/>
        </p:nvSpPr>
        <p:spPr>
          <a:xfrm>
            <a:off x="10283232" y="133646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Business </a:t>
            </a:r>
          </a:p>
          <a:p>
            <a:r>
              <a:rPr lang="en-US"/>
              <a:t>Most Trusted</a:t>
            </a:r>
          </a:p>
        </p:txBody>
      </p:sp>
      <p:cxnSp>
        <p:nvCxnSpPr>
          <p:cNvPr id="28" name="Straight Connector 27">
            <a:extLst>
              <a:ext uri="{FF2B5EF4-FFF2-40B4-BE49-F238E27FC236}">
                <a16:creationId xmlns:a16="http://schemas.microsoft.com/office/drawing/2014/main" id="{7F93A255-2A76-7DFD-45BE-010A240541DD}"/>
              </a:ext>
            </a:extLst>
          </p:cNvPr>
          <p:cNvCxnSpPr>
            <a:cxnSpLocks/>
          </p:cNvCxnSpPr>
          <p:nvPr/>
        </p:nvCxnSpPr>
        <p:spPr>
          <a:xfrm>
            <a:off x="10665285" y="1981236"/>
            <a:ext cx="0"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2AC89CD9-FD3F-0C3A-B5AC-052B2ED27F97}"/>
              </a:ext>
            </a:extLst>
          </p:cNvPr>
          <p:cNvSpPr txBox="1"/>
          <p:nvPr/>
        </p:nvSpPr>
        <p:spPr>
          <a:xfrm>
            <a:off x="10822488" y="4955531"/>
            <a:ext cx="455253" cy="246221"/>
          </a:xfrm>
          <a:prstGeom prst="rect">
            <a:avLst/>
          </a:prstGeom>
          <a:noFill/>
        </p:spPr>
        <p:txBody>
          <a:bodyPr wrap="none" lIns="0" tIns="0" rIns="0" bIns="0" rtlCol="0">
            <a:spAutoFit/>
          </a:bodyPr>
          <a:lstStyle>
            <a:defPPr>
              <a:defRPr lang="en-US"/>
            </a:defPPr>
            <a:lvl1pPr marR="0" lvl="0" indent="0" algn="ctr" fontAlgn="auto">
              <a:lnSpc>
                <a:spcPct val="100000"/>
              </a:lnSpc>
              <a:spcBef>
                <a:spcPts val="0"/>
              </a:spcBef>
              <a:spcAft>
                <a:spcPts val="0"/>
              </a:spcAft>
              <a:buClrTx/>
              <a:buSzTx/>
              <a:buFontTx/>
              <a:buNone/>
              <a:tabLst/>
              <a:defRPr kumimoji="0" sz="1600" b="1" u="none" strike="noStrike" cap="none" spc="0" normalizeH="0" baseline="0">
                <a:ln>
                  <a:noFill/>
                </a:ln>
                <a:solidFill>
                  <a:srgbClr val="0D0D0D"/>
                </a:solidFill>
                <a:effectLst/>
                <a:uLnTx/>
                <a:uFillTx/>
                <a:latin typeface="Arial" panose="020B0604020202020204" pitchFamily="34" charset="0"/>
                <a:ea typeface="Open Sans Semibold" panose="020B0706030804020204" pitchFamily="34" charset="0"/>
                <a:cs typeface="Arial" panose="020B0604020202020204" pitchFamily="34" charset="0"/>
              </a:defRPr>
            </a:lvl1pPr>
          </a:lstStyle>
          <a:p>
            <a:r>
              <a:rPr lang="en-US"/>
              <a:t>2022</a:t>
            </a:r>
          </a:p>
        </p:txBody>
      </p:sp>
      <p:sp>
        <p:nvSpPr>
          <p:cNvPr id="31" name="TextBox 30">
            <a:extLst>
              <a:ext uri="{FF2B5EF4-FFF2-40B4-BE49-F238E27FC236}">
                <a16:creationId xmlns:a16="http://schemas.microsoft.com/office/drawing/2014/main" id="{5A3DEB46-01CB-83A4-D197-4372504956D0}"/>
              </a:ext>
            </a:extLst>
          </p:cNvPr>
          <p:cNvSpPr txBox="1"/>
          <p:nvPr/>
        </p:nvSpPr>
        <p:spPr>
          <a:xfrm>
            <a:off x="10667388" y="5225350"/>
            <a:ext cx="764106" cy="294248"/>
          </a:xfrm>
          <a:prstGeom prst="rect">
            <a:avLst/>
          </a:prstGeom>
          <a:noFill/>
        </p:spPr>
        <p:txBody>
          <a:bodyPr wrap="square" lIns="0" tIns="0" rIns="0" bIns="0" rtlCol="0">
            <a:spAutoFit/>
          </a:bodyPr>
          <a:lstStyle>
            <a:defPPr>
              <a:defRPr lang="en-US"/>
            </a:defPPr>
            <a:lvl1pPr marR="0" lvl="0" indent="0" algn="ctr" defTabSz="914377" fontAlgn="auto">
              <a:lnSpc>
                <a:spcPct val="110000"/>
              </a:lnSpc>
              <a:spcBef>
                <a:spcPts val="0"/>
              </a:spcBef>
              <a:spcAft>
                <a:spcPts val="0"/>
              </a:spcAft>
              <a:buClrTx/>
              <a:buSzTx/>
              <a:buFontTx/>
              <a:buNone/>
              <a:tabLst/>
              <a:defRPr kumimoji="0" sz="900" u="none" strike="noStrike" cap="none" spc="0" normalizeH="0" baseline="0">
                <a:ln>
                  <a:noFill/>
                </a:ln>
                <a:solidFill>
                  <a:srgbClr val="0D0D0D"/>
                </a:solidFill>
                <a:effectLst/>
                <a:uLnTx/>
                <a:uFillTx/>
                <a:latin typeface="Arial" panose="020B0604020202020204" pitchFamily="34" charset="0"/>
                <a:cs typeface="Arial" panose="020B0604020202020204" pitchFamily="34" charset="0"/>
              </a:defRPr>
            </a:lvl1pPr>
          </a:lstStyle>
          <a:p>
            <a:r>
              <a:rPr lang="en-US"/>
              <a:t>The Cycle</a:t>
            </a:r>
            <a:br>
              <a:rPr lang="en-US"/>
            </a:br>
            <a:r>
              <a:rPr lang="en-US"/>
              <a:t>of Distrust</a:t>
            </a:r>
          </a:p>
        </p:txBody>
      </p:sp>
      <p:cxnSp>
        <p:nvCxnSpPr>
          <p:cNvPr id="34" name="Straight Connector 33">
            <a:extLst>
              <a:ext uri="{FF2B5EF4-FFF2-40B4-BE49-F238E27FC236}">
                <a16:creationId xmlns:a16="http://schemas.microsoft.com/office/drawing/2014/main" id="{60CCB08D-274C-E2ED-05BA-76A195AEE3EB}"/>
              </a:ext>
            </a:extLst>
          </p:cNvPr>
          <p:cNvCxnSpPr>
            <a:cxnSpLocks/>
          </p:cNvCxnSpPr>
          <p:nvPr/>
        </p:nvCxnSpPr>
        <p:spPr>
          <a:xfrm flipH="1">
            <a:off x="11043840" y="3435458"/>
            <a:ext cx="5229" cy="146304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480FA3E8-D461-6BEC-D9C3-2CA4E3491664}"/>
              </a:ext>
            </a:extLst>
          </p:cNvPr>
          <p:cNvCxnSpPr>
            <a:cxnSpLocks/>
          </p:cNvCxnSpPr>
          <p:nvPr/>
        </p:nvCxnSpPr>
        <p:spPr>
          <a:xfrm>
            <a:off x="5349828" y="3153700"/>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220CCC-1A21-DE6E-5411-43B1987179AB}"/>
              </a:ext>
            </a:extLst>
          </p:cNvPr>
          <p:cNvCxnSpPr>
            <a:cxnSpLocks/>
          </p:cNvCxnSpPr>
          <p:nvPr/>
        </p:nvCxnSpPr>
        <p:spPr>
          <a:xfrm>
            <a:off x="6869277" y="3153700"/>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DCD348BE-2923-CA90-624F-1AF893771E10}"/>
              </a:ext>
            </a:extLst>
          </p:cNvPr>
          <p:cNvCxnSpPr>
            <a:cxnSpLocks/>
          </p:cNvCxnSpPr>
          <p:nvPr/>
        </p:nvCxnSpPr>
        <p:spPr>
          <a:xfrm>
            <a:off x="8388726" y="3153700"/>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D1EE1D6-2FF2-96CB-E853-0EA96903BD49}"/>
              </a:ext>
            </a:extLst>
          </p:cNvPr>
          <p:cNvCxnSpPr>
            <a:cxnSpLocks/>
          </p:cNvCxnSpPr>
          <p:nvPr/>
        </p:nvCxnSpPr>
        <p:spPr>
          <a:xfrm>
            <a:off x="9908175" y="3153700"/>
            <a:ext cx="0" cy="274320"/>
          </a:xfrm>
          <a:prstGeom prst="line">
            <a:avLst/>
          </a:prstGeom>
          <a:solidFill>
            <a:schemeClr val="tx2"/>
          </a:solidFill>
          <a:ln w="63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3973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C277F3DD-D3E9-C621-1FD7-9F5F1838216C}"/>
              </a:ext>
            </a:extLst>
          </p:cNvPr>
          <p:cNvPicPr>
            <a:picLocks noGrp="1" noChangeAspect="1"/>
          </p:cNvPicPr>
          <p:nvPr>
            <p:ph type="pic" sz="quarter" idx="10"/>
          </p:nvPr>
        </p:nvPicPr>
        <p:blipFill rotWithShape="1">
          <a:blip r:embed="rId3">
            <a:grayscl/>
          </a:blip>
          <a:srcRect l="34299" r="10827" b="17660"/>
          <a:stretch/>
        </p:blipFill>
        <p:spPr>
          <a:xfrm>
            <a:off x="3827316" y="1176709"/>
            <a:ext cx="4507992" cy="4507992"/>
          </a:xfrm>
        </p:spPr>
      </p:pic>
      <p:sp>
        <p:nvSpPr>
          <p:cNvPr id="2" name="Title 1">
            <a:extLst>
              <a:ext uri="{FF2B5EF4-FFF2-40B4-BE49-F238E27FC236}">
                <a16:creationId xmlns:a16="http://schemas.microsoft.com/office/drawing/2014/main" id="{A8252FE9-80D8-ACB2-44E3-403D69E7BC69}"/>
              </a:ext>
            </a:extLst>
          </p:cNvPr>
          <p:cNvSpPr>
            <a:spLocks noGrp="1"/>
          </p:cNvSpPr>
          <p:nvPr>
            <p:ph type="title"/>
          </p:nvPr>
        </p:nvSpPr>
        <p:spPr>
          <a:xfrm>
            <a:off x="1574157" y="1641964"/>
            <a:ext cx="4269636" cy="1325563"/>
          </a:xfrm>
        </p:spPr>
        <p:txBody>
          <a:bodyPr/>
          <a:lstStyle/>
          <a:p>
            <a:r>
              <a:rPr lang="en-US" spc="-150">
                <a:latin typeface="Times New Roman" panose="02020603050405020304" pitchFamily="18" charset="0"/>
                <a:cs typeface="Times New Roman" panose="02020603050405020304" pitchFamily="18" charset="0"/>
              </a:rPr>
              <a:t>Facing Economic</a:t>
            </a:r>
            <a:br>
              <a:rPr lang="en-US" spc="-150">
                <a:latin typeface="Times New Roman" panose="02020603050405020304" pitchFamily="18" charset="0"/>
                <a:cs typeface="Times New Roman" panose="02020603050405020304" pitchFamily="18" charset="0"/>
              </a:rPr>
            </a:br>
            <a:r>
              <a:rPr lang="en-US" spc="-150">
                <a:latin typeface="Times New Roman" panose="02020603050405020304" pitchFamily="18" charset="0"/>
                <a:cs typeface="Times New Roman" panose="02020603050405020304" pitchFamily="18" charset="0"/>
              </a:rPr>
              <a:t>Fears Without a</a:t>
            </a:r>
            <a:br>
              <a:rPr lang="en-US" spc="-150">
                <a:latin typeface="Times New Roman" panose="02020603050405020304" pitchFamily="18" charset="0"/>
                <a:cs typeface="Times New Roman" panose="02020603050405020304" pitchFamily="18" charset="0"/>
              </a:rPr>
            </a:br>
            <a:r>
              <a:rPr lang="en-US" spc="-150">
                <a:latin typeface="Times New Roman" panose="02020603050405020304" pitchFamily="18" charset="0"/>
                <a:cs typeface="Times New Roman" panose="02020603050405020304" pitchFamily="18" charset="0"/>
              </a:rPr>
              <a:t>Trust Safety Net</a:t>
            </a:r>
          </a:p>
        </p:txBody>
      </p:sp>
    </p:spTree>
    <p:extLst>
      <p:ext uri="{BB962C8B-B14F-4D97-AF65-F5344CB8AC3E}">
        <p14:creationId xmlns:p14="http://schemas.microsoft.com/office/powerpoint/2010/main" val="27237779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Connector 16">
            <a:extLst>
              <a:ext uri="{FF2B5EF4-FFF2-40B4-BE49-F238E27FC236}">
                <a16:creationId xmlns:a16="http://schemas.microsoft.com/office/drawing/2014/main" id="{656F942D-A82D-AC21-A906-82882735AF8D}"/>
              </a:ext>
            </a:extLst>
          </p:cNvPr>
          <p:cNvCxnSpPr>
            <a:cxnSpLocks/>
          </p:cNvCxnSpPr>
          <p:nvPr/>
        </p:nvCxnSpPr>
        <p:spPr>
          <a:xfrm flipV="1">
            <a:off x="1799874" y="4338416"/>
            <a:ext cx="122320" cy="20225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44" name="Chart 43">
            <a:extLst>
              <a:ext uri="{FF2B5EF4-FFF2-40B4-BE49-F238E27FC236}">
                <a16:creationId xmlns:a16="http://schemas.microsoft.com/office/drawing/2014/main" id="{945ECEC0-08FE-53E3-EDF0-02ACE886FC3D}"/>
              </a:ext>
            </a:extLst>
          </p:cNvPr>
          <p:cNvGraphicFramePr/>
          <p:nvPr>
            <p:extLst>
              <p:ext uri="{D42A27DB-BD31-4B8C-83A1-F6EECF244321}">
                <p14:modId xmlns:p14="http://schemas.microsoft.com/office/powerpoint/2010/main" val="115303299"/>
              </p:ext>
            </p:extLst>
          </p:nvPr>
        </p:nvGraphicFramePr>
        <p:xfrm>
          <a:off x="2921096" y="1999833"/>
          <a:ext cx="8919790" cy="3984227"/>
        </p:xfrm>
        <a:graphic>
          <a:graphicData uri="http://schemas.openxmlformats.org/drawingml/2006/chart">
            <c:chart xmlns:c="http://schemas.openxmlformats.org/drawingml/2006/chart" xmlns:r="http://schemas.openxmlformats.org/officeDocument/2006/relationships" r:id="rId3"/>
          </a:graphicData>
        </a:graphic>
      </p:graphicFrame>
      <p:sp>
        <p:nvSpPr>
          <p:cNvPr id="31" name="Text Placeholder 30">
            <a:extLst>
              <a:ext uri="{FF2B5EF4-FFF2-40B4-BE49-F238E27FC236}">
                <a16:creationId xmlns:a16="http://schemas.microsoft.com/office/drawing/2014/main" id="{F3F69D61-C21B-E115-DB8E-865886C94D61}"/>
              </a:ext>
            </a:extLst>
          </p:cNvPr>
          <p:cNvSpPr>
            <a:spLocks noGrp="1"/>
          </p:cNvSpPr>
          <p:nvPr>
            <p:ph type="body" sz="quarter" idx="13"/>
          </p:nvPr>
        </p:nvSpPr>
        <p:spPr>
          <a:xfrm>
            <a:off x="274320" y="2514600"/>
            <a:ext cx="4489704" cy="221599"/>
          </a:xfrm>
        </p:spPr>
        <p:txBody>
          <a:bodyPr/>
          <a:lstStyle/>
          <a:p>
            <a:pPr marL="0" indent="0">
              <a:buNone/>
            </a:pPr>
            <a:r>
              <a:rPr lang="en-US" b="1">
                <a:latin typeface="Arial" panose="020B0604020202020204" pitchFamily="34" charset="0"/>
                <a:cs typeface="Arial" panose="020B0604020202020204" pitchFamily="34" charset="0"/>
              </a:rPr>
              <a:t>My family and I will be better off </a:t>
            </a:r>
            <a:r>
              <a:rPr lang="en-US">
                <a:latin typeface="Arial" panose="020B0604020202020204" pitchFamily="34" charset="0"/>
                <a:cs typeface="Arial" panose="020B0604020202020204" pitchFamily="34" charset="0"/>
              </a:rPr>
              <a:t>in five years</a:t>
            </a:r>
          </a:p>
        </p:txBody>
      </p:sp>
      <p:sp>
        <p:nvSpPr>
          <p:cNvPr id="24" name="Text Placeholder 23">
            <a:extLst>
              <a:ext uri="{FF2B5EF4-FFF2-40B4-BE49-F238E27FC236}">
                <a16:creationId xmlns:a16="http://schemas.microsoft.com/office/drawing/2014/main" id="{FB3DBCD6-8B8E-5EAC-2AA6-A7ACEFEBF3B8}"/>
              </a:ext>
            </a:extLst>
          </p:cNvPr>
          <p:cNvSpPr>
            <a:spLocks noGrp="1"/>
          </p:cNvSpPr>
          <p:nvPr>
            <p:ph type="body" sz="quarter" idx="10"/>
          </p:nvPr>
        </p:nvSpPr>
        <p:spPr>
          <a:xfrm>
            <a:off x="271404" y="621792"/>
            <a:ext cx="11653896" cy="369332"/>
          </a:xfrm>
        </p:spPr>
        <p:txBody>
          <a:bodyPr/>
          <a:lstStyle/>
          <a:p>
            <a:pPr marL="0" indent="0">
              <a:spcBef>
                <a:spcPts val="0"/>
              </a:spcBef>
              <a:spcAft>
                <a:spcPts val="1200"/>
              </a:spcAft>
              <a:buNone/>
            </a:pPr>
            <a:r>
              <a:rPr lang="en-US" spc="-100">
                <a:latin typeface="Arial" panose="020B0604020202020204" pitchFamily="34" charset="0"/>
                <a:cs typeface="Arial" panose="020B0604020202020204" pitchFamily="34" charset="0"/>
              </a:rPr>
              <a:t>Economic Optimism Collapses</a:t>
            </a:r>
          </a:p>
        </p:txBody>
      </p:sp>
      <p:sp>
        <p:nvSpPr>
          <p:cNvPr id="25" name="Text Placeholder 24">
            <a:extLst>
              <a:ext uri="{FF2B5EF4-FFF2-40B4-BE49-F238E27FC236}">
                <a16:creationId xmlns:a16="http://schemas.microsoft.com/office/drawing/2014/main" id="{3207F02A-5329-7D7E-3918-5CCC79942ABF}"/>
              </a:ext>
            </a:extLst>
          </p:cNvPr>
          <p:cNvSpPr>
            <a:spLocks noGrp="1"/>
          </p:cNvSpPr>
          <p:nvPr>
            <p:ph type="body" sz="quarter" idx="11"/>
          </p:nvPr>
        </p:nvSpPr>
        <p:spPr>
          <a:xfrm>
            <a:off x="271404" y="1130558"/>
            <a:ext cx="3762812" cy="193899"/>
          </a:xfrm>
        </p:spPr>
        <p:txBody>
          <a:bodyPr/>
          <a:lstStyle/>
          <a:p>
            <a:pPr marL="0" indent="0">
              <a:buNone/>
            </a:pPr>
            <a:r>
              <a:rPr lang="en-US" sz="1400">
                <a:latin typeface="Arial" panose="020B0604020202020204" pitchFamily="34" charset="0"/>
                <a:cs typeface="Arial" panose="020B0604020202020204" pitchFamily="34" charset="0"/>
              </a:rPr>
              <a:t>Percent who say</a:t>
            </a:r>
          </a:p>
        </p:txBody>
      </p:sp>
      <p:sp>
        <p:nvSpPr>
          <p:cNvPr id="30" name="Text Placeholder 29">
            <a:extLst>
              <a:ext uri="{FF2B5EF4-FFF2-40B4-BE49-F238E27FC236}">
                <a16:creationId xmlns:a16="http://schemas.microsoft.com/office/drawing/2014/main" id="{527CB76C-875F-6D76-1958-648C36DD95B4}"/>
              </a:ext>
            </a:extLst>
          </p:cNvPr>
          <p:cNvSpPr>
            <a:spLocks noGrp="1"/>
          </p:cNvSpPr>
          <p:nvPr>
            <p:ph type="body" sz="quarter" idx="12"/>
          </p:nvPr>
        </p:nvSpPr>
        <p:spPr>
          <a:xfrm>
            <a:off x="271403" y="6217920"/>
            <a:ext cx="10396597" cy="460639"/>
          </a:xfrm>
        </p:spPr>
        <p:txBody>
          <a:bodyPr/>
          <a:lstStyle/>
          <a:p>
            <a:pPr marL="0" indent="0">
              <a:buNone/>
            </a:pPr>
            <a:r>
              <a:rPr lang="en-US" b="1" spc="-20">
                <a:latin typeface="Arial" panose="020B0604020202020204" pitchFamily="34" charset="0"/>
                <a:cs typeface="Arial" panose="020B0604020202020204" pitchFamily="34" charset="0"/>
              </a:rPr>
              <a:t>2023 Edelman Trust Barometer. </a:t>
            </a:r>
            <a:r>
              <a:rPr lang="en-US" spc="-20">
                <a:latin typeface="Arial" panose="020B0604020202020204" pitchFamily="34" charset="0"/>
                <a:cs typeface="Arial" panose="020B0604020202020204" pitchFamily="34" charset="0"/>
              </a:rPr>
              <a:t>CNG_FUT. Thinking about the economic prospects for yourself and your family, how do you think you and your family will be doing in five years’ time? 5-point scale; top 2 box, better off. General population, 24-mkt avg. *Sweden is not included in the global average. Year-over-year changes were tested for significance using a t-test set at the 99%+ confidence level.</a:t>
            </a:r>
          </a:p>
          <a:p>
            <a:pPr marL="0" indent="0">
              <a:buNone/>
            </a:pPr>
            <a:endParaRPr lang="en-US" spc="-20">
              <a:latin typeface="Arial" panose="020B0604020202020204" pitchFamily="34" charset="0"/>
              <a:cs typeface="Arial" panose="020B0604020202020204" pitchFamily="34" charset="0"/>
            </a:endParaRPr>
          </a:p>
        </p:txBody>
      </p:sp>
      <p:grpSp>
        <p:nvGrpSpPr>
          <p:cNvPr id="61" name="Group 60">
            <a:extLst>
              <a:ext uri="{FF2B5EF4-FFF2-40B4-BE49-F238E27FC236}">
                <a16:creationId xmlns:a16="http://schemas.microsoft.com/office/drawing/2014/main" id="{C6C95C4E-F9C5-03ED-774C-639EEE2B54B9}"/>
              </a:ext>
            </a:extLst>
          </p:cNvPr>
          <p:cNvGrpSpPr/>
          <p:nvPr/>
        </p:nvGrpSpPr>
        <p:grpSpPr>
          <a:xfrm>
            <a:off x="8593643" y="2342503"/>
            <a:ext cx="1534936" cy="246221"/>
            <a:chOff x="9409672" y="2336130"/>
            <a:chExt cx="1534936" cy="246221"/>
          </a:xfrm>
        </p:grpSpPr>
        <p:sp>
          <p:nvSpPr>
            <p:cNvPr id="62" name="Rectangle 61">
              <a:extLst>
                <a:ext uri="{FF2B5EF4-FFF2-40B4-BE49-F238E27FC236}">
                  <a16:creationId xmlns:a16="http://schemas.microsoft.com/office/drawing/2014/main" id="{BF2E18B1-629B-D542-C9D2-8B2DDB6FA8D1}"/>
                </a:ext>
              </a:extLst>
            </p:cNvPr>
            <p:cNvSpPr>
              <a:spLocks noChangeAspect="1"/>
            </p:cNvSpPr>
            <p:nvPr/>
          </p:nvSpPr>
          <p:spPr>
            <a:xfrm>
              <a:off x="9409672" y="2387285"/>
              <a:ext cx="137160" cy="137160"/>
            </a:xfrm>
            <a:prstGeom prst="rect">
              <a:avLst/>
            </a:prstGeom>
            <a:solidFill>
              <a:schemeClr val="tx1"/>
            </a:solidFill>
            <a:ln w="28575" cap="flat" cmpd="sng" algn="ctr">
              <a:no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3" name="Rectangle 62">
              <a:extLst>
                <a:ext uri="{FF2B5EF4-FFF2-40B4-BE49-F238E27FC236}">
                  <a16:creationId xmlns:a16="http://schemas.microsoft.com/office/drawing/2014/main" id="{2CE07C09-2970-594E-B302-409ED18EF0D2}"/>
                </a:ext>
              </a:extLst>
            </p:cNvPr>
            <p:cNvSpPr/>
            <p:nvPr/>
          </p:nvSpPr>
          <p:spPr>
            <a:xfrm>
              <a:off x="9597764" y="2336130"/>
              <a:ext cx="1346844" cy="246221"/>
            </a:xfrm>
            <a:prstGeom prst="rect">
              <a:avLst/>
            </a:prstGeom>
          </p:spPr>
          <p:txBody>
            <a:bodyPr wrap="none">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lang="en-US" sz="10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Developed countries</a:t>
              </a:r>
            </a:p>
          </p:txBody>
        </p:sp>
      </p:grpSp>
      <p:sp>
        <p:nvSpPr>
          <p:cNvPr id="64" name="Triangle 57">
            <a:extLst>
              <a:ext uri="{FF2B5EF4-FFF2-40B4-BE49-F238E27FC236}">
                <a16:creationId xmlns:a16="http://schemas.microsoft.com/office/drawing/2014/main" id="{BFD77101-3C79-DBBE-C8C9-8F0C77617740}"/>
              </a:ext>
            </a:extLst>
          </p:cNvPr>
          <p:cNvSpPr>
            <a:spLocks noChangeAspect="1"/>
          </p:cNvSpPr>
          <p:nvPr/>
        </p:nvSpPr>
        <p:spPr>
          <a:xfrm rot="3018871" flipV="1">
            <a:off x="4868220" y="5331678"/>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5" name="Triangle 57">
            <a:extLst>
              <a:ext uri="{FF2B5EF4-FFF2-40B4-BE49-F238E27FC236}">
                <a16:creationId xmlns:a16="http://schemas.microsoft.com/office/drawing/2014/main" id="{66878F86-19EA-89CE-38BF-1FF7079EDE3E}"/>
              </a:ext>
            </a:extLst>
          </p:cNvPr>
          <p:cNvSpPr>
            <a:spLocks noChangeAspect="1"/>
          </p:cNvSpPr>
          <p:nvPr/>
        </p:nvSpPr>
        <p:spPr>
          <a:xfrm rot="3018871" flipV="1">
            <a:off x="3447323" y="5483442"/>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6" name="Triangle 57">
            <a:extLst>
              <a:ext uri="{FF2B5EF4-FFF2-40B4-BE49-F238E27FC236}">
                <a16:creationId xmlns:a16="http://schemas.microsoft.com/office/drawing/2014/main" id="{28632DFE-F968-B21D-8915-1EEC98DFEFF0}"/>
              </a:ext>
            </a:extLst>
          </p:cNvPr>
          <p:cNvSpPr>
            <a:spLocks noChangeAspect="1"/>
          </p:cNvSpPr>
          <p:nvPr/>
        </p:nvSpPr>
        <p:spPr>
          <a:xfrm rot="3018871" flipV="1">
            <a:off x="3788177" y="5512915"/>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7" name="Triangle 57">
            <a:extLst>
              <a:ext uri="{FF2B5EF4-FFF2-40B4-BE49-F238E27FC236}">
                <a16:creationId xmlns:a16="http://schemas.microsoft.com/office/drawing/2014/main" id="{15065451-F707-A774-9E3F-58E57567F7F9}"/>
              </a:ext>
            </a:extLst>
          </p:cNvPr>
          <p:cNvSpPr>
            <a:spLocks noChangeAspect="1"/>
          </p:cNvSpPr>
          <p:nvPr/>
        </p:nvSpPr>
        <p:spPr>
          <a:xfrm rot="3018871" flipV="1">
            <a:off x="4184168" y="5599433"/>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8" name="Triangle 57">
            <a:extLst>
              <a:ext uri="{FF2B5EF4-FFF2-40B4-BE49-F238E27FC236}">
                <a16:creationId xmlns:a16="http://schemas.microsoft.com/office/drawing/2014/main" id="{B42D312A-E969-C5F6-5F25-5EE1F16452DB}"/>
              </a:ext>
            </a:extLst>
          </p:cNvPr>
          <p:cNvSpPr>
            <a:spLocks noChangeAspect="1"/>
          </p:cNvSpPr>
          <p:nvPr/>
        </p:nvSpPr>
        <p:spPr>
          <a:xfrm rot="3018871" flipV="1">
            <a:off x="5101025" y="5883910"/>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69" name="Triangle 57">
            <a:extLst>
              <a:ext uri="{FF2B5EF4-FFF2-40B4-BE49-F238E27FC236}">
                <a16:creationId xmlns:a16="http://schemas.microsoft.com/office/drawing/2014/main" id="{3D3E4B32-060C-AD15-2C7E-C0783513863B}"/>
              </a:ext>
            </a:extLst>
          </p:cNvPr>
          <p:cNvSpPr>
            <a:spLocks noChangeAspect="1"/>
          </p:cNvSpPr>
          <p:nvPr/>
        </p:nvSpPr>
        <p:spPr>
          <a:xfrm rot="3018871" flipV="1">
            <a:off x="5667112" y="5535504"/>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0" name="Triangle 57">
            <a:extLst>
              <a:ext uri="{FF2B5EF4-FFF2-40B4-BE49-F238E27FC236}">
                <a16:creationId xmlns:a16="http://schemas.microsoft.com/office/drawing/2014/main" id="{5066C318-77E0-D21F-A735-02A9C38051F0}"/>
              </a:ext>
            </a:extLst>
          </p:cNvPr>
          <p:cNvSpPr>
            <a:spLocks noChangeAspect="1"/>
          </p:cNvSpPr>
          <p:nvPr/>
        </p:nvSpPr>
        <p:spPr>
          <a:xfrm rot="3018871" flipV="1">
            <a:off x="5279918" y="5450847"/>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1" name="Triangle 57">
            <a:extLst>
              <a:ext uri="{FF2B5EF4-FFF2-40B4-BE49-F238E27FC236}">
                <a16:creationId xmlns:a16="http://schemas.microsoft.com/office/drawing/2014/main" id="{3753374B-AB7E-7E23-CA47-BEC7AD13E2CB}"/>
              </a:ext>
            </a:extLst>
          </p:cNvPr>
          <p:cNvSpPr>
            <a:spLocks noChangeAspect="1"/>
          </p:cNvSpPr>
          <p:nvPr/>
        </p:nvSpPr>
        <p:spPr>
          <a:xfrm rot="3018871" flipV="1">
            <a:off x="7594704" y="5643235"/>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2" name="Triangle 57">
            <a:extLst>
              <a:ext uri="{FF2B5EF4-FFF2-40B4-BE49-F238E27FC236}">
                <a16:creationId xmlns:a16="http://schemas.microsoft.com/office/drawing/2014/main" id="{30E77579-D4FC-BFAF-2D2E-E2504CD942D7}"/>
              </a:ext>
            </a:extLst>
          </p:cNvPr>
          <p:cNvSpPr>
            <a:spLocks noChangeAspect="1"/>
          </p:cNvSpPr>
          <p:nvPr/>
        </p:nvSpPr>
        <p:spPr>
          <a:xfrm rot="3018871" flipV="1">
            <a:off x="8391435" y="5525007"/>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3" name="Triangle 57">
            <a:extLst>
              <a:ext uri="{FF2B5EF4-FFF2-40B4-BE49-F238E27FC236}">
                <a16:creationId xmlns:a16="http://schemas.microsoft.com/office/drawing/2014/main" id="{55378A65-517B-0BDC-F601-12A34642CE95}"/>
              </a:ext>
            </a:extLst>
          </p:cNvPr>
          <p:cNvSpPr>
            <a:spLocks/>
          </p:cNvSpPr>
          <p:nvPr/>
        </p:nvSpPr>
        <p:spPr>
          <a:xfrm flipV="1">
            <a:off x="8562702" y="2171440"/>
            <a:ext cx="182880" cy="137401"/>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4" name="Content Placeholder 20">
            <a:extLst>
              <a:ext uri="{FF2B5EF4-FFF2-40B4-BE49-F238E27FC236}">
                <a16:creationId xmlns:a16="http://schemas.microsoft.com/office/drawing/2014/main" id="{6644FDC3-BC97-003B-9DE2-95E1750752AE}"/>
              </a:ext>
            </a:extLst>
          </p:cNvPr>
          <p:cNvSpPr txBox="1">
            <a:spLocks/>
          </p:cNvSpPr>
          <p:nvPr/>
        </p:nvSpPr>
        <p:spPr bwMode="gray">
          <a:xfrm>
            <a:off x="8852773" y="2138067"/>
            <a:ext cx="2932259" cy="184666"/>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1"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24 of 28 countries at all-time lows</a:t>
            </a:r>
          </a:p>
        </p:txBody>
      </p:sp>
      <p:sp>
        <p:nvSpPr>
          <p:cNvPr id="75" name="Triangle 57">
            <a:extLst>
              <a:ext uri="{FF2B5EF4-FFF2-40B4-BE49-F238E27FC236}">
                <a16:creationId xmlns:a16="http://schemas.microsoft.com/office/drawing/2014/main" id="{1148F212-8E22-FDD9-60D0-D09254E95014}"/>
              </a:ext>
            </a:extLst>
          </p:cNvPr>
          <p:cNvSpPr>
            <a:spLocks noChangeAspect="1"/>
          </p:cNvSpPr>
          <p:nvPr/>
        </p:nvSpPr>
        <p:spPr>
          <a:xfrm rot="3018871" flipV="1">
            <a:off x="5994550" y="5557647"/>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6" name="Triangle 57">
            <a:extLst>
              <a:ext uri="{FF2B5EF4-FFF2-40B4-BE49-F238E27FC236}">
                <a16:creationId xmlns:a16="http://schemas.microsoft.com/office/drawing/2014/main" id="{CA920259-E1F0-3325-665D-502B6B198EF9}"/>
              </a:ext>
            </a:extLst>
          </p:cNvPr>
          <p:cNvSpPr>
            <a:spLocks noChangeAspect="1"/>
          </p:cNvSpPr>
          <p:nvPr/>
        </p:nvSpPr>
        <p:spPr>
          <a:xfrm rot="3018871" flipV="1">
            <a:off x="6336890" y="5604672"/>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7" name="Triangle 57">
            <a:extLst>
              <a:ext uri="{FF2B5EF4-FFF2-40B4-BE49-F238E27FC236}">
                <a16:creationId xmlns:a16="http://schemas.microsoft.com/office/drawing/2014/main" id="{D9E8CB4E-46FB-707F-1F78-3E1C688E488E}"/>
              </a:ext>
            </a:extLst>
          </p:cNvPr>
          <p:cNvSpPr>
            <a:spLocks noChangeAspect="1"/>
          </p:cNvSpPr>
          <p:nvPr/>
        </p:nvSpPr>
        <p:spPr>
          <a:xfrm rot="3018871" flipV="1">
            <a:off x="6624844" y="5588714"/>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8" name="Triangle 57">
            <a:extLst>
              <a:ext uri="{FF2B5EF4-FFF2-40B4-BE49-F238E27FC236}">
                <a16:creationId xmlns:a16="http://schemas.microsoft.com/office/drawing/2014/main" id="{7AB0FC6B-1139-C4C2-0410-BFA3F4DF9307}"/>
              </a:ext>
            </a:extLst>
          </p:cNvPr>
          <p:cNvSpPr>
            <a:spLocks noChangeAspect="1"/>
          </p:cNvSpPr>
          <p:nvPr/>
        </p:nvSpPr>
        <p:spPr>
          <a:xfrm rot="3018871" flipV="1">
            <a:off x="6851187" y="5496112"/>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79" name="Triangle 57">
            <a:extLst>
              <a:ext uri="{FF2B5EF4-FFF2-40B4-BE49-F238E27FC236}">
                <a16:creationId xmlns:a16="http://schemas.microsoft.com/office/drawing/2014/main" id="{6E02C2DA-1D0D-DB7F-EC2D-2EB6FCEFE737}"/>
              </a:ext>
            </a:extLst>
          </p:cNvPr>
          <p:cNvSpPr>
            <a:spLocks noChangeAspect="1"/>
          </p:cNvSpPr>
          <p:nvPr/>
        </p:nvSpPr>
        <p:spPr>
          <a:xfrm rot="3018871" flipV="1">
            <a:off x="7231304" y="5574465"/>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0" name="Triangle 57">
            <a:extLst>
              <a:ext uri="{FF2B5EF4-FFF2-40B4-BE49-F238E27FC236}">
                <a16:creationId xmlns:a16="http://schemas.microsoft.com/office/drawing/2014/main" id="{1B40E419-0C6E-FC69-2796-5B39A60F6AD9}"/>
              </a:ext>
            </a:extLst>
          </p:cNvPr>
          <p:cNvSpPr>
            <a:spLocks noChangeAspect="1"/>
          </p:cNvSpPr>
          <p:nvPr/>
        </p:nvSpPr>
        <p:spPr>
          <a:xfrm rot="3018871" flipV="1">
            <a:off x="7641164" y="5362409"/>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1" name="Triangle 57">
            <a:extLst>
              <a:ext uri="{FF2B5EF4-FFF2-40B4-BE49-F238E27FC236}">
                <a16:creationId xmlns:a16="http://schemas.microsoft.com/office/drawing/2014/main" id="{FD4A551D-F0E5-CD9E-9F74-4AF8B998BA8C}"/>
              </a:ext>
            </a:extLst>
          </p:cNvPr>
          <p:cNvSpPr>
            <a:spLocks noChangeAspect="1"/>
          </p:cNvSpPr>
          <p:nvPr/>
        </p:nvSpPr>
        <p:spPr>
          <a:xfrm rot="3018871" flipV="1">
            <a:off x="8181644" y="5615975"/>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2" name="Triangle 57">
            <a:extLst>
              <a:ext uri="{FF2B5EF4-FFF2-40B4-BE49-F238E27FC236}">
                <a16:creationId xmlns:a16="http://schemas.microsoft.com/office/drawing/2014/main" id="{9EC14310-E80B-1182-62C5-0515338B9697}"/>
              </a:ext>
            </a:extLst>
          </p:cNvPr>
          <p:cNvSpPr>
            <a:spLocks noChangeAspect="1"/>
          </p:cNvSpPr>
          <p:nvPr/>
        </p:nvSpPr>
        <p:spPr>
          <a:xfrm rot="3018871" flipV="1">
            <a:off x="8918151" y="5426734"/>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3" name="Triangle 57">
            <a:extLst>
              <a:ext uri="{FF2B5EF4-FFF2-40B4-BE49-F238E27FC236}">
                <a16:creationId xmlns:a16="http://schemas.microsoft.com/office/drawing/2014/main" id="{9B7AF7E0-7755-A047-CF09-B2833E594C0B}"/>
              </a:ext>
            </a:extLst>
          </p:cNvPr>
          <p:cNvSpPr>
            <a:spLocks noChangeAspect="1"/>
          </p:cNvSpPr>
          <p:nvPr/>
        </p:nvSpPr>
        <p:spPr>
          <a:xfrm rot="3018871" flipV="1">
            <a:off x="9351052" y="5559580"/>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4" name="Triangle 57">
            <a:extLst>
              <a:ext uri="{FF2B5EF4-FFF2-40B4-BE49-F238E27FC236}">
                <a16:creationId xmlns:a16="http://schemas.microsoft.com/office/drawing/2014/main" id="{B4241B99-EC0F-B7BB-DE2C-BCD793866DA0}"/>
              </a:ext>
            </a:extLst>
          </p:cNvPr>
          <p:cNvSpPr>
            <a:spLocks noChangeAspect="1"/>
          </p:cNvSpPr>
          <p:nvPr/>
        </p:nvSpPr>
        <p:spPr>
          <a:xfrm rot="3018871" flipV="1">
            <a:off x="9689539" y="5598881"/>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5" name="Triangle 57">
            <a:extLst>
              <a:ext uri="{FF2B5EF4-FFF2-40B4-BE49-F238E27FC236}">
                <a16:creationId xmlns:a16="http://schemas.microsoft.com/office/drawing/2014/main" id="{DC2736D5-1655-EE80-6C12-90AFDFE6617C}"/>
              </a:ext>
            </a:extLst>
          </p:cNvPr>
          <p:cNvSpPr>
            <a:spLocks noChangeAspect="1"/>
          </p:cNvSpPr>
          <p:nvPr/>
        </p:nvSpPr>
        <p:spPr>
          <a:xfrm rot="3018871" flipV="1">
            <a:off x="10112747" y="5721119"/>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6" name="Triangle 57">
            <a:extLst>
              <a:ext uri="{FF2B5EF4-FFF2-40B4-BE49-F238E27FC236}">
                <a16:creationId xmlns:a16="http://schemas.microsoft.com/office/drawing/2014/main" id="{B68578F7-5F47-4ADC-0125-D9ED7EE7554F}"/>
              </a:ext>
            </a:extLst>
          </p:cNvPr>
          <p:cNvSpPr>
            <a:spLocks noChangeAspect="1"/>
          </p:cNvSpPr>
          <p:nvPr/>
        </p:nvSpPr>
        <p:spPr>
          <a:xfrm rot="3018871" flipV="1">
            <a:off x="10506685" y="5508248"/>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7" name="Triangle 57">
            <a:extLst>
              <a:ext uri="{FF2B5EF4-FFF2-40B4-BE49-F238E27FC236}">
                <a16:creationId xmlns:a16="http://schemas.microsoft.com/office/drawing/2014/main" id="{C1560682-226B-957E-EE06-191DCF2DE84E}"/>
              </a:ext>
            </a:extLst>
          </p:cNvPr>
          <p:cNvSpPr>
            <a:spLocks noChangeAspect="1"/>
          </p:cNvSpPr>
          <p:nvPr/>
        </p:nvSpPr>
        <p:spPr>
          <a:xfrm rot="3018871" flipV="1">
            <a:off x="11019368" y="5415116"/>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8" name="Triangle 57">
            <a:extLst>
              <a:ext uri="{FF2B5EF4-FFF2-40B4-BE49-F238E27FC236}">
                <a16:creationId xmlns:a16="http://schemas.microsoft.com/office/drawing/2014/main" id="{69A941B9-6F7E-2F73-B9C6-730477DED991}"/>
              </a:ext>
            </a:extLst>
          </p:cNvPr>
          <p:cNvSpPr>
            <a:spLocks noChangeAspect="1"/>
          </p:cNvSpPr>
          <p:nvPr/>
        </p:nvSpPr>
        <p:spPr>
          <a:xfrm rot="3018871" flipV="1">
            <a:off x="11695017" y="5482692"/>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89" name="Triangle 57">
            <a:extLst>
              <a:ext uri="{FF2B5EF4-FFF2-40B4-BE49-F238E27FC236}">
                <a16:creationId xmlns:a16="http://schemas.microsoft.com/office/drawing/2014/main" id="{C4BFAC9E-19B3-D890-253D-AFB70A1E1081}"/>
              </a:ext>
            </a:extLst>
          </p:cNvPr>
          <p:cNvSpPr>
            <a:spLocks noChangeAspect="1"/>
          </p:cNvSpPr>
          <p:nvPr/>
        </p:nvSpPr>
        <p:spPr>
          <a:xfrm rot="3018871" flipV="1">
            <a:off x="4293282" y="5406501"/>
            <a:ext cx="135097" cy="91440"/>
          </a:xfrm>
          <a:prstGeom prst="triangle">
            <a:avLst/>
          </a:prstGeom>
          <a:solidFill>
            <a:schemeClr val="accent3"/>
          </a:solid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endParaRPr kumimoji="0" lang="en-US" sz="1200" b="1"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graphicFrame>
        <p:nvGraphicFramePr>
          <p:cNvPr id="92" name="Chart 91">
            <a:extLst>
              <a:ext uri="{FF2B5EF4-FFF2-40B4-BE49-F238E27FC236}">
                <a16:creationId xmlns:a16="http://schemas.microsoft.com/office/drawing/2014/main" id="{5A5C386F-8D46-6DB8-E57E-9C986BFB7EDD}"/>
              </a:ext>
            </a:extLst>
          </p:cNvPr>
          <p:cNvGraphicFramePr/>
          <p:nvPr>
            <p:extLst>
              <p:ext uri="{D42A27DB-BD31-4B8C-83A1-F6EECF244321}">
                <p14:modId xmlns:p14="http://schemas.microsoft.com/office/powerpoint/2010/main" val="3510739298"/>
              </p:ext>
            </p:extLst>
          </p:nvPr>
        </p:nvGraphicFramePr>
        <p:xfrm>
          <a:off x="200342" y="3107552"/>
          <a:ext cx="2234891" cy="2315312"/>
        </p:xfrm>
        <a:graphic>
          <a:graphicData uri="http://schemas.openxmlformats.org/drawingml/2006/chart">
            <c:chart xmlns:c="http://schemas.openxmlformats.org/drawingml/2006/chart" xmlns:r="http://schemas.openxmlformats.org/officeDocument/2006/relationships" r:id="rId4"/>
          </a:graphicData>
        </a:graphic>
      </p:graphicFrame>
      <p:sp>
        <p:nvSpPr>
          <p:cNvPr id="95" name="Oval 94">
            <a:extLst>
              <a:ext uri="{FF2B5EF4-FFF2-40B4-BE49-F238E27FC236}">
                <a16:creationId xmlns:a16="http://schemas.microsoft.com/office/drawing/2014/main" id="{45CED70D-67DA-025D-9D97-FA32FA695057}"/>
              </a:ext>
            </a:extLst>
          </p:cNvPr>
          <p:cNvSpPr/>
          <p:nvPr/>
        </p:nvSpPr>
        <p:spPr>
          <a:xfrm>
            <a:off x="1269971" y="4453260"/>
            <a:ext cx="702427" cy="676983"/>
          </a:xfrm>
          <a:prstGeom prst="ellipse">
            <a:avLst/>
          </a:prstGeom>
          <a:solidFill>
            <a:schemeClr val="tx1"/>
          </a:solidFill>
          <a:ln w="19050">
            <a:solidFill>
              <a:schemeClr val="accent6"/>
            </a:solidFill>
          </a:ln>
        </p:spPr>
        <p:txBody>
          <a:bodyPr wrap="square" lIns="0" tIns="0" rIns="0" bIns="0" rtlCol="0" anchor="ctr">
            <a:noAutofit/>
          </a:bodyPr>
          <a:lstStyle/>
          <a:p>
            <a:pPr marL="0" marR="0" lvl="0" indent="0" algn="ctr" defTabSz="914400" rtl="0" eaLnBrk="1" fontAlgn="auto" latinLnBrk="0" hangingPunct="1">
              <a:lnSpc>
                <a:spcPts val="720"/>
              </a:lnSpc>
              <a:spcBef>
                <a:spcPts val="0"/>
              </a:spcBef>
              <a:spcAft>
                <a:spcPts val="0"/>
              </a:spcAft>
              <a:buClrTx/>
              <a:buSzTx/>
              <a:buFontTx/>
              <a:buNone/>
              <a:tabLst/>
              <a:defRPr/>
            </a:pPr>
            <a:endParaRPr kumimoji="0" lang="en-US" b="1" u="none" strike="noStrike" kern="1200" cap="none" spc="-30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endParaRPr>
          </a:p>
          <a:p>
            <a:pPr marL="0" marR="0" lvl="0" indent="0" algn="ctr" defTabSz="914400" rtl="0" eaLnBrk="1" fontAlgn="auto" latinLnBrk="0" hangingPunct="1">
              <a:lnSpc>
                <a:spcPts val="1320"/>
              </a:lnSpc>
              <a:spcBef>
                <a:spcPts val="0"/>
              </a:spcBef>
              <a:spcAft>
                <a:spcPts val="0"/>
              </a:spcAft>
              <a:buClrTx/>
              <a:buSzTx/>
              <a:buFontTx/>
              <a:buNone/>
              <a:tabLst/>
              <a:defRPr/>
            </a:pPr>
            <a:r>
              <a:rPr kumimoji="0" lang="en-US" b="1"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-10</a:t>
            </a:r>
          </a:p>
          <a:p>
            <a:pPr marL="0" marR="0" lvl="0" indent="0" algn="ctr" defTabSz="914400" rtl="0" eaLnBrk="1" fontAlgn="auto" latinLnBrk="0" hangingPunct="1">
              <a:lnSpc>
                <a:spcPts val="1320"/>
              </a:lnSpc>
              <a:spcBef>
                <a:spcPts val="0"/>
              </a:spcBef>
              <a:spcAft>
                <a:spcPts val="0"/>
              </a:spcAft>
              <a:buClrTx/>
              <a:buSzTx/>
              <a:buFontTx/>
              <a:buNone/>
              <a:tabLst/>
              <a:defRPr/>
            </a:pPr>
            <a:r>
              <a:rPr kumimoji="0" lang="en-US" sz="1200" b="1"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rPr>
              <a:t>pts</a:t>
            </a:r>
            <a:endParaRPr kumimoji="0" lang="en-US" sz="1400" b="1" u="none" strike="noStrike" kern="1200" cap="none" spc="0" normalizeH="0" baseline="0" noProof="0">
              <a:ln>
                <a:noFill/>
              </a:ln>
              <a:solidFill>
                <a:srgbClr val="FFFFFF"/>
              </a:solidFill>
              <a:effectLst/>
              <a:uLnTx/>
              <a:uFillTx/>
              <a:latin typeface="Arial" panose="020B0604020202020204" pitchFamily="34" charset="0"/>
              <a:ea typeface="Inter Tight SemiBold" pitchFamily="2"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B3E7660D-FB11-2D91-8DF9-C7DA68B484D7}"/>
              </a:ext>
            </a:extLst>
          </p:cNvPr>
          <p:cNvGraphicFramePr>
            <a:graphicFrameLocks noGrp="1"/>
          </p:cNvGraphicFramePr>
          <p:nvPr>
            <p:extLst>
              <p:ext uri="{D42A27DB-BD31-4B8C-83A1-F6EECF244321}">
                <p14:modId xmlns:p14="http://schemas.microsoft.com/office/powerpoint/2010/main" val="439692597"/>
              </p:ext>
            </p:extLst>
          </p:nvPr>
        </p:nvGraphicFramePr>
        <p:xfrm>
          <a:off x="3044647" y="4575065"/>
          <a:ext cx="8557500" cy="670560"/>
        </p:xfrm>
        <a:graphic>
          <a:graphicData uri="http://schemas.openxmlformats.org/drawingml/2006/table">
            <a:tbl>
              <a:tblPr firstRow="1" bandRow="1">
                <a:effectLst/>
                <a:tableStyleId>{5C22544A-7EE6-4342-B048-85BDC9FD1C3A}</a:tableStyleId>
              </a:tblPr>
              <a:tblGrid>
                <a:gridCol w="305625">
                  <a:extLst>
                    <a:ext uri="{9D8B030D-6E8A-4147-A177-3AD203B41FA5}">
                      <a16:colId xmlns:a16="http://schemas.microsoft.com/office/drawing/2014/main" val="3160097852"/>
                    </a:ext>
                  </a:extLst>
                </a:gridCol>
                <a:gridCol w="305625">
                  <a:extLst>
                    <a:ext uri="{9D8B030D-6E8A-4147-A177-3AD203B41FA5}">
                      <a16:colId xmlns:a16="http://schemas.microsoft.com/office/drawing/2014/main" val="2337813104"/>
                    </a:ext>
                  </a:extLst>
                </a:gridCol>
                <a:gridCol w="305625">
                  <a:extLst>
                    <a:ext uri="{9D8B030D-6E8A-4147-A177-3AD203B41FA5}">
                      <a16:colId xmlns:a16="http://schemas.microsoft.com/office/drawing/2014/main" val="474457086"/>
                    </a:ext>
                  </a:extLst>
                </a:gridCol>
                <a:gridCol w="305625">
                  <a:extLst>
                    <a:ext uri="{9D8B030D-6E8A-4147-A177-3AD203B41FA5}">
                      <a16:colId xmlns:a16="http://schemas.microsoft.com/office/drawing/2014/main" val="1728850183"/>
                    </a:ext>
                  </a:extLst>
                </a:gridCol>
                <a:gridCol w="305625">
                  <a:extLst>
                    <a:ext uri="{9D8B030D-6E8A-4147-A177-3AD203B41FA5}">
                      <a16:colId xmlns:a16="http://schemas.microsoft.com/office/drawing/2014/main" val="2510089738"/>
                    </a:ext>
                  </a:extLst>
                </a:gridCol>
                <a:gridCol w="305625">
                  <a:extLst>
                    <a:ext uri="{9D8B030D-6E8A-4147-A177-3AD203B41FA5}">
                      <a16:colId xmlns:a16="http://schemas.microsoft.com/office/drawing/2014/main" val="502922984"/>
                    </a:ext>
                  </a:extLst>
                </a:gridCol>
                <a:gridCol w="305625">
                  <a:extLst>
                    <a:ext uri="{9D8B030D-6E8A-4147-A177-3AD203B41FA5}">
                      <a16:colId xmlns:a16="http://schemas.microsoft.com/office/drawing/2014/main" val="3655254963"/>
                    </a:ext>
                  </a:extLst>
                </a:gridCol>
                <a:gridCol w="305625">
                  <a:extLst>
                    <a:ext uri="{9D8B030D-6E8A-4147-A177-3AD203B41FA5}">
                      <a16:colId xmlns:a16="http://schemas.microsoft.com/office/drawing/2014/main" val="4128723601"/>
                    </a:ext>
                  </a:extLst>
                </a:gridCol>
                <a:gridCol w="305625">
                  <a:extLst>
                    <a:ext uri="{9D8B030D-6E8A-4147-A177-3AD203B41FA5}">
                      <a16:colId xmlns:a16="http://schemas.microsoft.com/office/drawing/2014/main" val="4053858036"/>
                    </a:ext>
                  </a:extLst>
                </a:gridCol>
                <a:gridCol w="305625">
                  <a:extLst>
                    <a:ext uri="{9D8B030D-6E8A-4147-A177-3AD203B41FA5}">
                      <a16:colId xmlns:a16="http://schemas.microsoft.com/office/drawing/2014/main" val="663475503"/>
                    </a:ext>
                  </a:extLst>
                </a:gridCol>
                <a:gridCol w="305625">
                  <a:extLst>
                    <a:ext uri="{9D8B030D-6E8A-4147-A177-3AD203B41FA5}">
                      <a16:colId xmlns:a16="http://schemas.microsoft.com/office/drawing/2014/main" val="2551598010"/>
                    </a:ext>
                  </a:extLst>
                </a:gridCol>
                <a:gridCol w="305625">
                  <a:extLst>
                    <a:ext uri="{9D8B030D-6E8A-4147-A177-3AD203B41FA5}">
                      <a16:colId xmlns:a16="http://schemas.microsoft.com/office/drawing/2014/main" val="3491998019"/>
                    </a:ext>
                  </a:extLst>
                </a:gridCol>
                <a:gridCol w="305625">
                  <a:extLst>
                    <a:ext uri="{9D8B030D-6E8A-4147-A177-3AD203B41FA5}">
                      <a16:colId xmlns:a16="http://schemas.microsoft.com/office/drawing/2014/main" val="3483614226"/>
                    </a:ext>
                  </a:extLst>
                </a:gridCol>
                <a:gridCol w="305625">
                  <a:extLst>
                    <a:ext uri="{9D8B030D-6E8A-4147-A177-3AD203B41FA5}">
                      <a16:colId xmlns:a16="http://schemas.microsoft.com/office/drawing/2014/main" val="1369620733"/>
                    </a:ext>
                  </a:extLst>
                </a:gridCol>
                <a:gridCol w="305625">
                  <a:extLst>
                    <a:ext uri="{9D8B030D-6E8A-4147-A177-3AD203B41FA5}">
                      <a16:colId xmlns:a16="http://schemas.microsoft.com/office/drawing/2014/main" val="2144019759"/>
                    </a:ext>
                  </a:extLst>
                </a:gridCol>
                <a:gridCol w="305625">
                  <a:extLst>
                    <a:ext uri="{9D8B030D-6E8A-4147-A177-3AD203B41FA5}">
                      <a16:colId xmlns:a16="http://schemas.microsoft.com/office/drawing/2014/main" val="1816328627"/>
                    </a:ext>
                  </a:extLst>
                </a:gridCol>
                <a:gridCol w="305625">
                  <a:extLst>
                    <a:ext uri="{9D8B030D-6E8A-4147-A177-3AD203B41FA5}">
                      <a16:colId xmlns:a16="http://schemas.microsoft.com/office/drawing/2014/main" val="3257616681"/>
                    </a:ext>
                  </a:extLst>
                </a:gridCol>
                <a:gridCol w="305625">
                  <a:extLst>
                    <a:ext uri="{9D8B030D-6E8A-4147-A177-3AD203B41FA5}">
                      <a16:colId xmlns:a16="http://schemas.microsoft.com/office/drawing/2014/main" val="1921447847"/>
                    </a:ext>
                  </a:extLst>
                </a:gridCol>
                <a:gridCol w="305625">
                  <a:extLst>
                    <a:ext uri="{9D8B030D-6E8A-4147-A177-3AD203B41FA5}">
                      <a16:colId xmlns:a16="http://schemas.microsoft.com/office/drawing/2014/main" val="2623747871"/>
                    </a:ext>
                  </a:extLst>
                </a:gridCol>
                <a:gridCol w="305625">
                  <a:extLst>
                    <a:ext uri="{9D8B030D-6E8A-4147-A177-3AD203B41FA5}">
                      <a16:colId xmlns:a16="http://schemas.microsoft.com/office/drawing/2014/main" val="3167030119"/>
                    </a:ext>
                  </a:extLst>
                </a:gridCol>
                <a:gridCol w="305625">
                  <a:extLst>
                    <a:ext uri="{9D8B030D-6E8A-4147-A177-3AD203B41FA5}">
                      <a16:colId xmlns:a16="http://schemas.microsoft.com/office/drawing/2014/main" val="3647360145"/>
                    </a:ext>
                  </a:extLst>
                </a:gridCol>
                <a:gridCol w="305625">
                  <a:extLst>
                    <a:ext uri="{9D8B030D-6E8A-4147-A177-3AD203B41FA5}">
                      <a16:colId xmlns:a16="http://schemas.microsoft.com/office/drawing/2014/main" val="3179501675"/>
                    </a:ext>
                  </a:extLst>
                </a:gridCol>
                <a:gridCol w="305625">
                  <a:extLst>
                    <a:ext uri="{9D8B030D-6E8A-4147-A177-3AD203B41FA5}">
                      <a16:colId xmlns:a16="http://schemas.microsoft.com/office/drawing/2014/main" val="2074994841"/>
                    </a:ext>
                  </a:extLst>
                </a:gridCol>
                <a:gridCol w="305625">
                  <a:extLst>
                    <a:ext uri="{9D8B030D-6E8A-4147-A177-3AD203B41FA5}">
                      <a16:colId xmlns:a16="http://schemas.microsoft.com/office/drawing/2014/main" val="20027"/>
                    </a:ext>
                  </a:extLst>
                </a:gridCol>
                <a:gridCol w="305625">
                  <a:extLst>
                    <a:ext uri="{9D8B030D-6E8A-4147-A177-3AD203B41FA5}">
                      <a16:colId xmlns:a16="http://schemas.microsoft.com/office/drawing/2014/main" val="2002262823"/>
                    </a:ext>
                  </a:extLst>
                </a:gridCol>
                <a:gridCol w="305625">
                  <a:extLst>
                    <a:ext uri="{9D8B030D-6E8A-4147-A177-3AD203B41FA5}">
                      <a16:colId xmlns:a16="http://schemas.microsoft.com/office/drawing/2014/main" val="4092963148"/>
                    </a:ext>
                  </a:extLst>
                </a:gridCol>
                <a:gridCol w="305625">
                  <a:extLst>
                    <a:ext uri="{9D8B030D-6E8A-4147-A177-3AD203B41FA5}">
                      <a16:colId xmlns:a16="http://schemas.microsoft.com/office/drawing/2014/main" val="2592626495"/>
                    </a:ext>
                  </a:extLst>
                </a:gridCol>
                <a:gridCol w="305625">
                  <a:extLst>
                    <a:ext uri="{9D8B030D-6E8A-4147-A177-3AD203B41FA5}">
                      <a16:colId xmlns:a16="http://schemas.microsoft.com/office/drawing/2014/main" val="3255310178"/>
                    </a:ext>
                  </a:extLst>
                </a:gridCol>
              </a:tblGrid>
              <a:tr h="226989">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tx2"/>
                          </a:solidFill>
                          <a:effectLst/>
                          <a:uLnTx/>
                          <a:uFillTx/>
                          <a:latin typeface="Wingdings" charset="2"/>
                          <a:ea typeface="Wingdings" charset="2"/>
                          <a:cs typeface="Wingdings" charset="2"/>
                        </a:rPr>
                        <a:t>l</a:t>
                      </a:r>
                      <a:endParaRPr lang="en-US" sz="3800">
                        <a:ln w="3175">
                          <a:solidFill>
                            <a:schemeClr val="tx1"/>
                          </a:solidFill>
                        </a:ln>
                        <a:solidFill>
                          <a:schemeClr val="tx2"/>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2700">
                            <a:noFill/>
                          </a:ln>
                          <a:solidFill>
                            <a:srgbClr val="000000"/>
                          </a:solidFill>
                          <a:effectLst/>
                          <a:uLnTx/>
                          <a:uFillTx/>
                          <a:latin typeface="Wingdings" charset="2"/>
                          <a:ea typeface="Wingdings" charset="2"/>
                          <a:cs typeface="Wingdings" charset="2"/>
                        </a:rPr>
                        <a:t>l</a:t>
                      </a:r>
                      <a:endParaRPr lang="en-US" sz="3800">
                        <a:ln w="12700">
                          <a:no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2700">
                            <a:noFill/>
                          </a:ln>
                          <a:solidFill>
                            <a:srgbClr val="000000"/>
                          </a:solidFill>
                          <a:effectLst/>
                          <a:uLnTx/>
                          <a:uFillTx/>
                          <a:latin typeface="Wingdings" charset="2"/>
                          <a:ea typeface="Wingdings" charset="2"/>
                          <a:cs typeface="Wingdings" charset="2"/>
                        </a:rPr>
                        <a:t>l</a:t>
                      </a:r>
                      <a:endParaRPr lang="en-US" sz="3800">
                        <a:ln w="12700">
                          <a:no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3175">
                            <a:solidFill>
                              <a:schemeClr val="tx1"/>
                            </a:solidFill>
                          </a:ln>
                          <a:solidFill>
                            <a:schemeClr val="bg1"/>
                          </a:solidFill>
                          <a:effectLst/>
                          <a:uLnTx/>
                          <a:uFillTx/>
                          <a:latin typeface="Wingdings" charset="2"/>
                          <a:ea typeface="Wingdings" charset="2"/>
                          <a:cs typeface="Wingdings" charset="2"/>
                        </a:rPr>
                        <a:t>l</a:t>
                      </a:r>
                      <a:endParaRPr lang="en-US" sz="3800">
                        <a:ln w="3175">
                          <a:solidFill>
                            <a:schemeClr val="tx1"/>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3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3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extLst>
                  <a:ext uri="{0D108BD9-81ED-4DB2-BD59-A6C34878D82A}">
                    <a16:rowId xmlns:a16="http://schemas.microsoft.com/office/drawing/2014/main" val="10000"/>
                  </a:ext>
                </a:extLst>
              </a:tr>
            </a:tbl>
          </a:graphicData>
        </a:graphic>
      </p:graphicFrame>
      <p:sp>
        <p:nvSpPr>
          <p:cNvPr id="16" name="object 50">
            <a:extLst>
              <a:ext uri="{FF2B5EF4-FFF2-40B4-BE49-F238E27FC236}">
                <a16:creationId xmlns:a16="http://schemas.microsoft.com/office/drawing/2014/main" id="{95FD94A3-300E-4F61-B692-DF9DBB6E7476}"/>
              </a:ext>
            </a:extLst>
          </p:cNvPr>
          <p:cNvSpPr txBox="1"/>
          <p:nvPr/>
        </p:nvSpPr>
        <p:spPr>
          <a:xfrm>
            <a:off x="1929455" y="4764076"/>
            <a:ext cx="1061364" cy="307777"/>
          </a:xfrm>
          <a:prstGeom prst="rect">
            <a:avLst/>
          </a:prstGeom>
        </p:spPr>
        <p:txBody>
          <a:bodyPr vert="horz"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ea typeface="Inter Tight Light" pitchFamily="2" charset="0"/>
                <a:cs typeface="Arial" panose="020B0604020202020204" pitchFamily="34" charset="0"/>
              </a:rPr>
              <a:t>Change, </a:t>
            </a:r>
            <a:br>
              <a:rPr lang="en-US" sz="1000">
                <a:latin typeface="Arial" panose="020B0604020202020204" pitchFamily="34" charset="0"/>
                <a:ea typeface="Inter Tight Light" pitchFamily="2" charset="0"/>
                <a:cs typeface="Arial" panose="020B0604020202020204" pitchFamily="34" charset="0"/>
              </a:rPr>
            </a:br>
            <a:r>
              <a:rPr lang="en-US" sz="1000">
                <a:latin typeface="Arial" panose="020B0604020202020204" pitchFamily="34" charset="0"/>
                <a:ea typeface="Inter Tight Light" pitchFamily="2" charset="0"/>
                <a:cs typeface="Arial" panose="020B0604020202020204" pitchFamily="34" charset="0"/>
              </a:rPr>
              <a:t>2022 to 2023</a:t>
            </a:r>
          </a:p>
        </p:txBody>
      </p:sp>
      <p:graphicFrame>
        <p:nvGraphicFramePr>
          <p:cNvPr id="6" name="Table 5">
            <a:extLst>
              <a:ext uri="{FF2B5EF4-FFF2-40B4-BE49-F238E27FC236}">
                <a16:creationId xmlns:a16="http://schemas.microsoft.com/office/drawing/2014/main" id="{FFA744F1-B0A3-6A53-F557-BAC9D53C31C4}"/>
              </a:ext>
            </a:extLst>
          </p:cNvPr>
          <p:cNvGraphicFramePr>
            <a:graphicFrameLocks noGrp="1"/>
          </p:cNvGraphicFramePr>
          <p:nvPr>
            <p:extLst>
              <p:ext uri="{D42A27DB-BD31-4B8C-83A1-F6EECF244321}">
                <p14:modId xmlns:p14="http://schemas.microsoft.com/office/powerpoint/2010/main" val="568933381"/>
              </p:ext>
            </p:extLst>
          </p:nvPr>
        </p:nvGraphicFramePr>
        <p:xfrm>
          <a:off x="3042027" y="4830970"/>
          <a:ext cx="8560104" cy="158750"/>
        </p:xfrm>
        <a:graphic>
          <a:graphicData uri="http://schemas.openxmlformats.org/drawingml/2006/table">
            <a:tbl>
              <a:tblPr firstRow="1" bandRow="1">
                <a:tableStyleId>{5C22544A-7EE6-4342-B048-85BDC9FD1C3A}</a:tableStyleId>
              </a:tblPr>
              <a:tblGrid>
                <a:gridCol w="305718">
                  <a:extLst>
                    <a:ext uri="{9D8B030D-6E8A-4147-A177-3AD203B41FA5}">
                      <a16:colId xmlns:a16="http://schemas.microsoft.com/office/drawing/2014/main" val="2260183026"/>
                    </a:ext>
                  </a:extLst>
                </a:gridCol>
                <a:gridCol w="305718">
                  <a:extLst>
                    <a:ext uri="{9D8B030D-6E8A-4147-A177-3AD203B41FA5}">
                      <a16:colId xmlns:a16="http://schemas.microsoft.com/office/drawing/2014/main" val="20003"/>
                    </a:ext>
                  </a:extLst>
                </a:gridCol>
                <a:gridCol w="305718">
                  <a:extLst>
                    <a:ext uri="{9D8B030D-6E8A-4147-A177-3AD203B41FA5}">
                      <a16:colId xmlns:a16="http://schemas.microsoft.com/office/drawing/2014/main" val="20004"/>
                    </a:ext>
                  </a:extLst>
                </a:gridCol>
                <a:gridCol w="305718">
                  <a:extLst>
                    <a:ext uri="{9D8B030D-6E8A-4147-A177-3AD203B41FA5}">
                      <a16:colId xmlns:a16="http://schemas.microsoft.com/office/drawing/2014/main" val="20005"/>
                    </a:ext>
                  </a:extLst>
                </a:gridCol>
                <a:gridCol w="305718">
                  <a:extLst>
                    <a:ext uri="{9D8B030D-6E8A-4147-A177-3AD203B41FA5}">
                      <a16:colId xmlns:a16="http://schemas.microsoft.com/office/drawing/2014/main" val="20006"/>
                    </a:ext>
                  </a:extLst>
                </a:gridCol>
                <a:gridCol w="305718">
                  <a:extLst>
                    <a:ext uri="{9D8B030D-6E8A-4147-A177-3AD203B41FA5}">
                      <a16:colId xmlns:a16="http://schemas.microsoft.com/office/drawing/2014/main" val="20007"/>
                    </a:ext>
                  </a:extLst>
                </a:gridCol>
                <a:gridCol w="305718">
                  <a:extLst>
                    <a:ext uri="{9D8B030D-6E8A-4147-A177-3AD203B41FA5}">
                      <a16:colId xmlns:a16="http://schemas.microsoft.com/office/drawing/2014/main" val="20008"/>
                    </a:ext>
                  </a:extLst>
                </a:gridCol>
                <a:gridCol w="305718">
                  <a:extLst>
                    <a:ext uri="{9D8B030D-6E8A-4147-A177-3AD203B41FA5}">
                      <a16:colId xmlns:a16="http://schemas.microsoft.com/office/drawing/2014/main" val="20009"/>
                    </a:ext>
                  </a:extLst>
                </a:gridCol>
                <a:gridCol w="305718">
                  <a:extLst>
                    <a:ext uri="{9D8B030D-6E8A-4147-A177-3AD203B41FA5}">
                      <a16:colId xmlns:a16="http://schemas.microsoft.com/office/drawing/2014/main" val="20010"/>
                    </a:ext>
                  </a:extLst>
                </a:gridCol>
                <a:gridCol w="305718">
                  <a:extLst>
                    <a:ext uri="{9D8B030D-6E8A-4147-A177-3AD203B41FA5}">
                      <a16:colId xmlns:a16="http://schemas.microsoft.com/office/drawing/2014/main" val="20011"/>
                    </a:ext>
                  </a:extLst>
                </a:gridCol>
                <a:gridCol w="305718">
                  <a:extLst>
                    <a:ext uri="{9D8B030D-6E8A-4147-A177-3AD203B41FA5}">
                      <a16:colId xmlns:a16="http://schemas.microsoft.com/office/drawing/2014/main" val="20012"/>
                    </a:ext>
                  </a:extLst>
                </a:gridCol>
                <a:gridCol w="305718">
                  <a:extLst>
                    <a:ext uri="{9D8B030D-6E8A-4147-A177-3AD203B41FA5}">
                      <a16:colId xmlns:a16="http://schemas.microsoft.com/office/drawing/2014/main" val="20013"/>
                    </a:ext>
                  </a:extLst>
                </a:gridCol>
                <a:gridCol w="305718">
                  <a:extLst>
                    <a:ext uri="{9D8B030D-6E8A-4147-A177-3AD203B41FA5}">
                      <a16:colId xmlns:a16="http://schemas.microsoft.com/office/drawing/2014/main" val="20014"/>
                    </a:ext>
                  </a:extLst>
                </a:gridCol>
                <a:gridCol w="305718">
                  <a:extLst>
                    <a:ext uri="{9D8B030D-6E8A-4147-A177-3AD203B41FA5}">
                      <a16:colId xmlns:a16="http://schemas.microsoft.com/office/drawing/2014/main" val="20015"/>
                    </a:ext>
                  </a:extLst>
                </a:gridCol>
                <a:gridCol w="305718">
                  <a:extLst>
                    <a:ext uri="{9D8B030D-6E8A-4147-A177-3AD203B41FA5}">
                      <a16:colId xmlns:a16="http://schemas.microsoft.com/office/drawing/2014/main" val="20016"/>
                    </a:ext>
                  </a:extLst>
                </a:gridCol>
                <a:gridCol w="305718">
                  <a:extLst>
                    <a:ext uri="{9D8B030D-6E8A-4147-A177-3AD203B41FA5}">
                      <a16:colId xmlns:a16="http://schemas.microsoft.com/office/drawing/2014/main" val="20017"/>
                    </a:ext>
                  </a:extLst>
                </a:gridCol>
                <a:gridCol w="305718">
                  <a:extLst>
                    <a:ext uri="{9D8B030D-6E8A-4147-A177-3AD203B41FA5}">
                      <a16:colId xmlns:a16="http://schemas.microsoft.com/office/drawing/2014/main" val="20018"/>
                    </a:ext>
                  </a:extLst>
                </a:gridCol>
                <a:gridCol w="305718">
                  <a:extLst>
                    <a:ext uri="{9D8B030D-6E8A-4147-A177-3AD203B41FA5}">
                      <a16:colId xmlns:a16="http://schemas.microsoft.com/office/drawing/2014/main" val="20019"/>
                    </a:ext>
                  </a:extLst>
                </a:gridCol>
                <a:gridCol w="305718">
                  <a:extLst>
                    <a:ext uri="{9D8B030D-6E8A-4147-A177-3AD203B41FA5}">
                      <a16:colId xmlns:a16="http://schemas.microsoft.com/office/drawing/2014/main" val="20020"/>
                    </a:ext>
                  </a:extLst>
                </a:gridCol>
                <a:gridCol w="305718">
                  <a:extLst>
                    <a:ext uri="{9D8B030D-6E8A-4147-A177-3AD203B41FA5}">
                      <a16:colId xmlns:a16="http://schemas.microsoft.com/office/drawing/2014/main" val="20021"/>
                    </a:ext>
                  </a:extLst>
                </a:gridCol>
                <a:gridCol w="305718">
                  <a:extLst>
                    <a:ext uri="{9D8B030D-6E8A-4147-A177-3AD203B41FA5}">
                      <a16:colId xmlns:a16="http://schemas.microsoft.com/office/drawing/2014/main" val="20022"/>
                    </a:ext>
                  </a:extLst>
                </a:gridCol>
                <a:gridCol w="305718">
                  <a:extLst>
                    <a:ext uri="{9D8B030D-6E8A-4147-A177-3AD203B41FA5}">
                      <a16:colId xmlns:a16="http://schemas.microsoft.com/office/drawing/2014/main" val="20024"/>
                    </a:ext>
                  </a:extLst>
                </a:gridCol>
                <a:gridCol w="305718">
                  <a:extLst>
                    <a:ext uri="{9D8B030D-6E8A-4147-A177-3AD203B41FA5}">
                      <a16:colId xmlns:a16="http://schemas.microsoft.com/office/drawing/2014/main" val="2356586996"/>
                    </a:ext>
                  </a:extLst>
                </a:gridCol>
                <a:gridCol w="305718">
                  <a:extLst>
                    <a:ext uri="{9D8B030D-6E8A-4147-A177-3AD203B41FA5}">
                      <a16:colId xmlns:a16="http://schemas.microsoft.com/office/drawing/2014/main" val="20025"/>
                    </a:ext>
                  </a:extLst>
                </a:gridCol>
                <a:gridCol w="305718">
                  <a:extLst>
                    <a:ext uri="{9D8B030D-6E8A-4147-A177-3AD203B41FA5}">
                      <a16:colId xmlns:a16="http://schemas.microsoft.com/office/drawing/2014/main" val="20026"/>
                    </a:ext>
                  </a:extLst>
                </a:gridCol>
                <a:gridCol w="305718">
                  <a:extLst>
                    <a:ext uri="{9D8B030D-6E8A-4147-A177-3AD203B41FA5}">
                      <a16:colId xmlns:a16="http://schemas.microsoft.com/office/drawing/2014/main" val="20027"/>
                    </a:ext>
                  </a:extLst>
                </a:gridCol>
                <a:gridCol w="305718">
                  <a:extLst>
                    <a:ext uri="{9D8B030D-6E8A-4147-A177-3AD203B41FA5}">
                      <a16:colId xmlns:a16="http://schemas.microsoft.com/office/drawing/2014/main" val="3073010247"/>
                    </a:ext>
                  </a:extLst>
                </a:gridCol>
                <a:gridCol w="305718">
                  <a:extLst>
                    <a:ext uri="{9D8B030D-6E8A-4147-A177-3AD203B41FA5}">
                      <a16:colId xmlns:a16="http://schemas.microsoft.com/office/drawing/2014/main" val="1551332531"/>
                    </a:ext>
                  </a:extLst>
                </a:gridCol>
              </a:tblGrid>
              <a:tr h="0">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-6</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-6</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-7</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-9</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-10</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-7</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-10</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-6</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a:solidFill>
                            <a:schemeClr val="bg1"/>
                          </a:solidFill>
                          <a:effectLst/>
                          <a:latin typeface="Arial" panose="020B0604020202020204" pitchFamily="34" charset="0"/>
                          <a:cs typeface="Arial" panose="020B0604020202020204" pitchFamily="34" charset="0"/>
                        </a:rPr>
                        <a:t>n/a</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-11</a:t>
                      </a:r>
                    </a:p>
                  </a:txBody>
                  <a:tcPr marL="6350" marR="6350" marT="6350" marB="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-11</a:t>
                      </a:r>
                    </a:p>
                  </a:txBody>
                  <a:tcPr marL="6350" marR="6350" marT="635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-20</a:t>
                      </a:r>
                    </a:p>
                  </a:txBody>
                  <a:tcPr marL="6350" marR="6350" marT="6350" marB="0" anchor="ctr">
                    <a:lnL w="12700"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-7</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defTabSz="914400"/>
                      <a:r>
                        <a:rPr lang="en-US" sz="700" b="0" i="0" u="none" strike="noStrike" kern="1200">
                          <a:solidFill>
                            <a:schemeClr val="bg1"/>
                          </a:solidFill>
                          <a:effectLst/>
                          <a:latin typeface="Arial" panose="020B0604020202020204" pitchFamily="34" charset="0"/>
                          <a:ea typeface="+mn-ea"/>
                          <a:cs typeface="Arial" panose="020B0604020202020204" pitchFamily="34" charset="0"/>
                        </a:rPr>
                        <a:t>-4</a:t>
                      </a:r>
                      <a:endParaRPr lang="en-US" sz="800" b="0" i="0" u="none" strike="noStrike" kern="1200">
                        <a:solidFill>
                          <a:schemeClr val="bg1"/>
                        </a:solidFill>
                        <a:effectLst/>
                        <a:latin typeface="Arial" panose="020B0604020202020204" pitchFamily="34" charset="0"/>
                        <a:ea typeface="+mn-ea"/>
                        <a:cs typeface="Arial" panose="020B0604020202020204" pitchFamily="34" charset="0"/>
                      </a:endParaRP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-17</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-13</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-15</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defTabSz="914400"/>
                      <a:r>
                        <a:rPr lang="en-US" sz="700" b="0" i="0" u="none" strike="noStrike" kern="1200">
                          <a:solidFill>
                            <a:schemeClr val="bg1"/>
                          </a:solidFill>
                          <a:effectLst/>
                          <a:latin typeface="Arial" panose="020B0604020202020204" pitchFamily="34" charset="0"/>
                          <a:ea typeface="+mn-ea"/>
                          <a:cs typeface="Arial" panose="020B0604020202020204" pitchFamily="34" charset="0"/>
                        </a:rPr>
                        <a:t>-2</a:t>
                      </a:r>
                      <a:endParaRPr lang="en-US" sz="800" b="0" i="0" u="none" strike="noStrike" kern="1200">
                        <a:solidFill>
                          <a:schemeClr val="bg1"/>
                        </a:solidFill>
                        <a:effectLst/>
                        <a:latin typeface="Arial" panose="020B0604020202020204" pitchFamily="34" charset="0"/>
                        <a:ea typeface="+mn-ea"/>
                        <a:cs typeface="Arial" panose="020B0604020202020204" pitchFamily="34" charset="0"/>
                      </a:endParaRP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-22</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-9</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defTabSz="914400"/>
                      <a:r>
                        <a:rPr lang="en-US" sz="700" b="0" i="0" u="none" strike="noStrike" kern="1200">
                          <a:solidFill>
                            <a:schemeClr val="tx1"/>
                          </a:solidFill>
                          <a:effectLst/>
                          <a:latin typeface="Arial" panose="020B0604020202020204" pitchFamily="34" charset="0"/>
                          <a:ea typeface="+mn-ea"/>
                          <a:cs typeface="Arial" panose="020B0604020202020204" pitchFamily="34" charset="0"/>
                        </a:rPr>
                        <a:t>+1</a:t>
                      </a:r>
                      <a:endParaRPr lang="en-US" sz="800" b="0" i="0" u="none" strike="noStrike" kern="1200">
                        <a:solidFill>
                          <a:schemeClr val="tx1"/>
                        </a:solidFill>
                        <a:effectLst/>
                        <a:latin typeface="Arial" panose="020B0604020202020204" pitchFamily="34" charset="0"/>
                        <a:ea typeface="+mn-ea"/>
                        <a:cs typeface="Arial" panose="020B0604020202020204" pitchFamily="34" charset="0"/>
                      </a:endParaRP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-19</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-6</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-7</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-8</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bl>
          </a:graphicData>
        </a:graphic>
      </p:graphicFrame>
      <p:sp>
        <p:nvSpPr>
          <p:cNvPr id="32" name="object 8">
            <a:extLst>
              <a:ext uri="{FF2B5EF4-FFF2-40B4-BE49-F238E27FC236}">
                <a16:creationId xmlns:a16="http://schemas.microsoft.com/office/drawing/2014/main" id="{60FE671C-DF7F-F958-2925-E52B9487E0DB}"/>
              </a:ext>
            </a:extLst>
          </p:cNvPr>
          <p:cNvSpPr/>
          <p:nvPr/>
        </p:nvSpPr>
        <p:spPr>
          <a:xfrm>
            <a:off x="277936" y="2100495"/>
            <a:ext cx="905700" cy="242008"/>
          </a:xfrm>
          <a:prstGeom prst="rect">
            <a:avLst/>
          </a:prstGeom>
          <a:noFill/>
          <a:ln>
            <a:solidFill>
              <a:schemeClr val="tx1"/>
            </a:solidFill>
          </a:ln>
        </p:spPr>
        <p:txBody>
          <a:bodyPr wrap="square" lIns="91440" tIns="91440" rIns="91440" bIns="91440" rtlCol="0" anchor="ctr"/>
          <a:lstStyle/>
          <a:p>
            <a:pPr marR="0" lvl="0" indent="0" algn="ctr" defTabSz="914400" fontAlgn="auto">
              <a:lnSpc>
                <a:spcPct val="100000"/>
              </a:lnSpc>
              <a:spcAft>
                <a:spcPts val="0"/>
              </a:spcAft>
              <a:buClrTx/>
              <a:buSzTx/>
              <a:buFontTx/>
              <a:buNone/>
              <a:tabLst/>
              <a:defRPr/>
            </a:pPr>
            <a:r>
              <a:rPr lang="en-US" sz="1000" b="1" kern="0">
                <a:latin typeface="Arial" panose="020B0604020202020204" pitchFamily="34" charset="0"/>
                <a:ea typeface="Inter Tight SemiBold" pitchFamily="2" charset="0"/>
                <a:cs typeface="Arial" panose="020B0604020202020204" pitchFamily="34" charset="0"/>
              </a:rPr>
              <a:t>GLOBAL 24</a:t>
            </a:r>
          </a:p>
        </p:txBody>
      </p:sp>
      <p:grpSp>
        <p:nvGrpSpPr>
          <p:cNvPr id="4" name="Group 3">
            <a:extLst>
              <a:ext uri="{FF2B5EF4-FFF2-40B4-BE49-F238E27FC236}">
                <a16:creationId xmlns:a16="http://schemas.microsoft.com/office/drawing/2014/main" id="{97439927-1AAC-19DA-A44E-3379946B5FC2}"/>
              </a:ext>
            </a:extLst>
          </p:cNvPr>
          <p:cNvGrpSpPr/>
          <p:nvPr/>
        </p:nvGrpSpPr>
        <p:grpSpPr>
          <a:xfrm>
            <a:off x="2540228" y="2154013"/>
            <a:ext cx="1610605" cy="138499"/>
            <a:chOff x="2540228" y="2154013"/>
            <a:chExt cx="1610605" cy="138499"/>
          </a:xfrm>
        </p:grpSpPr>
        <p:sp>
          <p:nvSpPr>
            <p:cNvPr id="33" name="Oval 32">
              <a:extLst>
                <a:ext uri="{FF2B5EF4-FFF2-40B4-BE49-F238E27FC236}">
                  <a16:creationId xmlns:a16="http://schemas.microsoft.com/office/drawing/2014/main" id="{DFEC4186-8C49-7AC1-DE09-AA8552200155}"/>
                </a:ext>
              </a:extLst>
            </p:cNvPr>
            <p:cNvSpPr/>
            <p:nvPr/>
          </p:nvSpPr>
          <p:spPr>
            <a:xfrm>
              <a:off x="2540228" y="2163826"/>
              <a:ext cx="118872" cy="1188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Arial" panose="020B0604020202020204" pitchFamily="34" charset="0"/>
              </a:endParaRPr>
            </a:p>
          </p:txBody>
        </p:sp>
        <p:sp>
          <p:nvSpPr>
            <p:cNvPr id="34" name="Rectangle 33">
              <a:extLst>
                <a:ext uri="{FF2B5EF4-FFF2-40B4-BE49-F238E27FC236}">
                  <a16:creationId xmlns:a16="http://schemas.microsoft.com/office/drawing/2014/main" id="{3F6BAC5A-DA27-479C-3E78-7F7F3C8CDBE5}"/>
                </a:ext>
              </a:extLst>
            </p:cNvPr>
            <p:cNvSpPr/>
            <p:nvPr/>
          </p:nvSpPr>
          <p:spPr>
            <a:xfrm>
              <a:off x="2722270" y="2154013"/>
              <a:ext cx="1428563"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900" b="1">
                  <a:solidFill>
                    <a:schemeClr val="tx1"/>
                  </a:solidFill>
                  <a:latin typeface="Arial" panose="020B0604020202020204" pitchFamily="34" charset="0"/>
                  <a:cs typeface="Arial" panose="020B0604020202020204" pitchFamily="34" charset="0"/>
                </a:rPr>
                <a:t>Significant change</a:t>
              </a:r>
            </a:p>
          </p:txBody>
        </p:sp>
      </p:grpSp>
      <p:grpSp>
        <p:nvGrpSpPr>
          <p:cNvPr id="14" name="Group 13">
            <a:extLst>
              <a:ext uri="{FF2B5EF4-FFF2-40B4-BE49-F238E27FC236}">
                <a16:creationId xmlns:a16="http://schemas.microsoft.com/office/drawing/2014/main" id="{08C5C269-CC6F-67D8-12B8-254288C78ABA}"/>
              </a:ext>
            </a:extLst>
          </p:cNvPr>
          <p:cNvGrpSpPr/>
          <p:nvPr/>
        </p:nvGrpSpPr>
        <p:grpSpPr>
          <a:xfrm>
            <a:off x="1382907" y="2148319"/>
            <a:ext cx="833407" cy="146306"/>
            <a:chOff x="3005506" y="2118196"/>
            <a:chExt cx="833407" cy="146306"/>
          </a:xfrm>
        </p:grpSpPr>
        <p:sp>
          <p:nvSpPr>
            <p:cNvPr id="18" name="Oval 17">
              <a:extLst>
                <a:ext uri="{FF2B5EF4-FFF2-40B4-BE49-F238E27FC236}">
                  <a16:creationId xmlns:a16="http://schemas.microsoft.com/office/drawing/2014/main" id="{9BD204EC-4829-B022-8167-B0122AD8F640}"/>
                </a:ext>
              </a:extLst>
            </p:cNvPr>
            <p:cNvSpPr/>
            <p:nvPr/>
          </p:nvSpPr>
          <p:spPr>
            <a:xfrm>
              <a:off x="3692608" y="2118196"/>
              <a:ext cx="146305" cy="146306"/>
            </a:xfrm>
            <a:prstGeom prst="ellipse">
              <a:avLst/>
            </a:prstGeom>
            <a:solidFill>
              <a:srgbClr val="FFFFFF"/>
            </a:solidFill>
            <a:ln w="3175">
              <a:solidFill>
                <a:schemeClr val="tx1"/>
              </a:solidFill>
            </a:ln>
          </p:spPr>
          <p:txBody>
            <a:bodyPr wrap="square" lIns="0" tIns="0" rIns="0"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prstClr val="black"/>
                  </a:solidFill>
                  <a:effectLst/>
                  <a:uLnTx/>
                  <a:uFillTx/>
                  <a:latin typeface="Arial" panose="020B0604020202020204" pitchFamily="34" charset="0"/>
                  <a:ea typeface="Inter Tight Medium" pitchFamily="2" charset="0"/>
                  <a:cs typeface="Arial" panose="020B0604020202020204" pitchFamily="34" charset="0"/>
                </a:rPr>
                <a:t>+</a:t>
              </a:r>
            </a:p>
          </p:txBody>
        </p:sp>
        <p:sp>
          <p:nvSpPr>
            <p:cNvPr id="21" name="Oval 20">
              <a:extLst>
                <a:ext uri="{FF2B5EF4-FFF2-40B4-BE49-F238E27FC236}">
                  <a16:creationId xmlns:a16="http://schemas.microsoft.com/office/drawing/2014/main" id="{EAFAE497-3E2B-A8C5-D219-A229AA6DD93C}"/>
                </a:ext>
              </a:extLst>
            </p:cNvPr>
            <p:cNvSpPr/>
            <p:nvPr/>
          </p:nvSpPr>
          <p:spPr>
            <a:xfrm>
              <a:off x="3347033" y="2118197"/>
              <a:ext cx="146304" cy="146305"/>
            </a:xfrm>
            <a:prstGeom prst="ellipse">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0</a:t>
              </a:r>
            </a:p>
          </p:txBody>
        </p:sp>
        <p:sp>
          <p:nvSpPr>
            <p:cNvPr id="22" name="Oval 21">
              <a:extLst>
                <a:ext uri="{FF2B5EF4-FFF2-40B4-BE49-F238E27FC236}">
                  <a16:creationId xmlns:a16="http://schemas.microsoft.com/office/drawing/2014/main" id="{5477D219-D894-AFB7-19F1-4DD20B6C4299}"/>
                </a:ext>
              </a:extLst>
            </p:cNvPr>
            <p:cNvSpPr/>
            <p:nvPr/>
          </p:nvSpPr>
          <p:spPr>
            <a:xfrm>
              <a:off x="3005506" y="2118197"/>
              <a:ext cx="146304" cy="146305"/>
            </a:xfrm>
            <a:prstGeom prst="ellipse">
              <a:avLst/>
            </a:prstGeom>
            <a:solidFill>
              <a:schemeClr val="tx1">
                <a:lumMod val="95000"/>
                <a:lumOff val="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a:t>
              </a:r>
            </a:p>
          </p:txBody>
        </p:sp>
        <p:cxnSp>
          <p:nvCxnSpPr>
            <p:cNvPr id="23" name="Straight Connector 22">
              <a:extLst>
                <a:ext uri="{FF2B5EF4-FFF2-40B4-BE49-F238E27FC236}">
                  <a16:creationId xmlns:a16="http://schemas.microsoft.com/office/drawing/2014/main" id="{0F30551D-0E27-52D0-C971-77256666D89D}"/>
                </a:ext>
              </a:extLst>
            </p:cNvPr>
            <p:cNvCxnSpPr>
              <a:cxnSpLocks/>
              <a:stCxn id="22" idx="6"/>
              <a:endCxn id="21" idx="2"/>
            </p:cNvCxnSpPr>
            <p:nvPr/>
          </p:nvCxnSpPr>
          <p:spPr>
            <a:xfrm>
              <a:off x="3151810" y="2191350"/>
              <a:ext cx="195223"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335F950-19E5-64D6-FC8A-7F60BF50AD18}"/>
                </a:ext>
              </a:extLst>
            </p:cNvPr>
            <p:cNvCxnSpPr>
              <a:cxnSpLocks/>
              <a:endCxn id="18" idx="2"/>
            </p:cNvCxnSpPr>
            <p:nvPr/>
          </p:nvCxnSpPr>
          <p:spPr>
            <a:xfrm>
              <a:off x="3493337" y="2191349"/>
              <a:ext cx="199271"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675443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Text Placeholder 28">
            <a:extLst>
              <a:ext uri="{FF2B5EF4-FFF2-40B4-BE49-F238E27FC236}">
                <a16:creationId xmlns:a16="http://schemas.microsoft.com/office/drawing/2014/main" id="{A63BCC59-AED8-9E82-4885-BCCA2408CECD}"/>
              </a:ext>
            </a:extLst>
          </p:cNvPr>
          <p:cNvSpPr>
            <a:spLocks noGrp="1"/>
          </p:cNvSpPr>
          <p:nvPr>
            <p:ph type="body" sz="quarter" idx="10"/>
          </p:nvPr>
        </p:nvSpPr>
        <p:spPr>
          <a:xfrm>
            <a:off x="271404" y="621792"/>
            <a:ext cx="3802380" cy="738664"/>
          </a:xfrm>
        </p:spPr>
        <p:txBody>
          <a:bodyPr lIns="0" tIns="0" rIns="0" bIns="0"/>
          <a:lstStyle/>
          <a:p>
            <a:pPr marL="0" indent="0">
              <a:buNone/>
            </a:pPr>
            <a:r>
              <a:rPr lang="en-US"/>
              <a:t>Personal Anxieties On Par With Existential Fears</a:t>
            </a:r>
          </a:p>
        </p:txBody>
      </p:sp>
      <p:sp>
        <p:nvSpPr>
          <p:cNvPr id="31" name="Text Placeholder 30">
            <a:extLst>
              <a:ext uri="{FF2B5EF4-FFF2-40B4-BE49-F238E27FC236}">
                <a16:creationId xmlns:a16="http://schemas.microsoft.com/office/drawing/2014/main" id="{EA4BE3A7-4FA9-50AC-821A-F7777B6EECFC}"/>
              </a:ext>
            </a:extLst>
          </p:cNvPr>
          <p:cNvSpPr>
            <a:spLocks noGrp="1"/>
          </p:cNvSpPr>
          <p:nvPr>
            <p:ph type="body" sz="quarter" idx="12"/>
          </p:nvPr>
        </p:nvSpPr>
        <p:spPr>
          <a:xfrm>
            <a:off x="271404" y="5596171"/>
            <a:ext cx="3805296" cy="738664"/>
          </a:xfrm>
        </p:spPr>
        <p:txBody>
          <a:bodyPr/>
          <a:lstStyle/>
          <a:p>
            <a:pPr marL="0" indent="0">
              <a:lnSpc>
                <a:spcPct val="100000"/>
              </a:lnSpc>
              <a:spcBef>
                <a:spcPts val="0"/>
              </a:spcBef>
              <a:buNone/>
            </a:pPr>
            <a:r>
              <a:rPr lang="en-US" b="1"/>
              <a:t>2023 Edelman Trust Barometer. </a:t>
            </a:r>
            <a:r>
              <a:rPr lang="en-US"/>
              <a:t>POP_EMO. Some people say they worry about many things while others say they have few concerns. We are interested in what you worry about. Specifically, how much do you worry about each of the following?</a:t>
            </a:r>
            <a:br>
              <a:rPr lang="en-US"/>
            </a:br>
            <a:r>
              <a:rPr lang="en-US"/>
              <a:t>9-point scale; top 4 box, worry. Some attributes asked of half of the sample. General population, 27-mkt avg. Job loss asked of those who are an employee of an organization (Q43/1). Job loss is a net of attributes 1-3, 5, and 22-24.</a:t>
            </a:r>
          </a:p>
        </p:txBody>
      </p:sp>
      <p:graphicFrame>
        <p:nvGraphicFramePr>
          <p:cNvPr id="36" name="Chart 35">
            <a:extLst>
              <a:ext uri="{FF2B5EF4-FFF2-40B4-BE49-F238E27FC236}">
                <a16:creationId xmlns:a16="http://schemas.microsoft.com/office/drawing/2014/main" id="{0B06BD83-8077-5D27-5DF9-711B2E4E6660}"/>
              </a:ext>
            </a:extLst>
          </p:cNvPr>
          <p:cNvGraphicFramePr/>
          <p:nvPr>
            <p:extLst>
              <p:ext uri="{D42A27DB-BD31-4B8C-83A1-F6EECF244321}">
                <p14:modId xmlns:p14="http://schemas.microsoft.com/office/powerpoint/2010/main" val="289425031"/>
              </p:ext>
            </p:extLst>
          </p:nvPr>
        </p:nvGraphicFramePr>
        <p:xfrm>
          <a:off x="4441373" y="2105025"/>
          <a:ext cx="7496628" cy="4113627"/>
        </p:xfrm>
        <a:graphic>
          <a:graphicData uri="http://schemas.openxmlformats.org/drawingml/2006/chart">
            <c:chart xmlns:c="http://schemas.openxmlformats.org/drawingml/2006/chart" xmlns:r="http://schemas.openxmlformats.org/officeDocument/2006/relationships" r:id="rId3"/>
          </a:graphicData>
        </a:graphic>
      </p:graphicFrame>
      <p:sp>
        <p:nvSpPr>
          <p:cNvPr id="37" name="TextBox 36">
            <a:extLst>
              <a:ext uri="{FF2B5EF4-FFF2-40B4-BE49-F238E27FC236}">
                <a16:creationId xmlns:a16="http://schemas.microsoft.com/office/drawing/2014/main" id="{BAC991DC-DF77-BBAE-10EF-4CE78470C711}"/>
              </a:ext>
            </a:extLst>
          </p:cNvPr>
          <p:cNvSpPr txBox="1"/>
          <p:nvPr/>
        </p:nvSpPr>
        <p:spPr>
          <a:xfrm>
            <a:off x="4830534" y="1538863"/>
            <a:ext cx="1603932" cy="474796"/>
          </a:xfrm>
          <a:prstGeom prst="rect">
            <a:avLst/>
          </a:prstGeom>
          <a:noFill/>
          <a:ln>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t>Personal</a:t>
            </a:r>
            <a:b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br>
            <a: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t>economic fears</a:t>
            </a:r>
          </a:p>
        </p:txBody>
      </p:sp>
      <p:sp>
        <p:nvSpPr>
          <p:cNvPr id="38" name="TextBox 37">
            <a:extLst>
              <a:ext uri="{FF2B5EF4-FFF2-40B4-BE49-F238E27FC236}">
                <a16:creationId xmlns:a16="http://schemas.microsoft.com/office/drawing/2014/main" id="{D981B72F-8025-4C4F-3371-4DD5C7DF9112}"/>
              </a:ext>
            </a:extLst>
          </p:cNvPr>
          <p:cNvSpPr txBox="1"/>
          <p:nvPr/>
        </p:nvSpPr>
        <p:spPr>
          <a:xfrm>
            <a:off x="8861796" y="1538863"/>
            <a:ext cx="1925667" cy="474796"/>
          </a:xfrm>
          <a:prstGeom prst="rect">
            <a:avLst/>
          </a:prstGeom>
          <a:noFill/>
          <a:ln>
            <a:noFill/>
          </a:ln>
          <a:effectLst/>
        </p:spPr>
        <p:txBody>
          <a:bodyPr wrap="square" lIns="0" tIns="0" rIns="0" bIns="0" rtlCol="0" anchor="ctr">
            <a:no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t>Existential </a:t>
            </a:r>
            <a:b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br>
            <a: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t>societal</a:t>
            </a:r>
            <a:r>
              <a:rPr lang="en-US" sz="1400" b="1">
                <a:latin typeface="Arial" panose="020B0604020202020204" pitchFamily="34" charset="0"/>
                <a:ea typeface="Inter Tight Medium" pitchFamily="2" charset="0"/>
                <a:cs typeface="Arial" panose="020B0604020202020204" pitchFamily="34" charset="0"/>
              </a:rPr>
              <a:t> </a:t>
            </a:r>
            <a:r>
              <a:rPr kumimoji="0" lang="en-US" sz="1400" b="1" u="none" strike="noStrike" kern="1200" cap="none" spc="0" normalizeH="0" baseline="0" noProof="0">
                <a:ln>
                  <a:noFill/>
                </a:ln>
                <a:effectLst/>
                <a:uLnTx/>
                <a:uFillTx/>
                <a:latin typeface="Arial" panose="020B0604020202020204" pitchFamily="34" charset="0"/>
                <a:ea typeface="Inter Tight Medium" pitchFamily="2" charset="0"/>
                <a:cs typeface="Arial" panose="020B0604020202020204" pitchFamily="34" charset="0"/>
              </a:rPr>
              <a:t>fears</a:t>
            </a:r>
          </a:p>
        </p:txBody>
      </p:sp>
      <p:sp>
        <p:nvSpPr>
          <p:cNvPr id="42" name="Text Placeholder 40">
            <a:extLst>
              <a:ext uri="{FF2B5EF4-FFF2-40B4-BE49-F238E27FC236}">
                <a16:creationId xmlns:a16="http://schemas.microsoft.com/office/drawing/2014/main" id="{8A6684B7-80E5-A82F-10B3-E165863A7778}"/>
              </a:ext>
            </a:extLst>
          </p:cNvPr>
          <p:cNvSpPr txBox="1">
            <a:spLocks/>
          </p:cNvSpPr>
          <p:nvPr/>
        </p:nvSpPr>
        <p:spPr>
          <a:xfrm>
            <a:off x="271404" y="1463040"/>
            <a:ext cx="3705772" cy="193899"/>
          </a:xfrm>
          <a:prstGeom prst="rect">
            <a:avLst/>
          </a:prstGeom>
        </p:spPr>
        <p:txBody>
          <a:bodyPr wrap="square" lIns="0" tIns="0" rIns="0" bIns="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400">
                <a:latin typeface="Arial" panose="020B0604020202020204" pitchFamily="34" charset="0"/>
                <a:ea typeface="Inter Tight Light" pitchFamily="2" charset="0"/>
                <a:cs typeface="Arial" panose="020B0604020202020204" pitchFamily="34" charset="0"/>
              </a:rPr>
              <a:t>Percent who worry about …</a:t>
            </a:r>
          </a:p>
        </p:txBody>
      </p:sp>
    </p:spTree>
    <p:extLst>
      <p:ext uri="{BB962C8B-B14F-4D97-AF65-F5344CB8AC3E}">
        <p14:creationId xmlns:p14="http://schemas.microsoft.com/office/powerpoint/2010/main" val="27508026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1" name="Chart 70">
            <a:extLst>
              <a:ext uri="{FF2B5EF4-FFF2-40B4-BE49-F238E27FC236}">
                <a16:creationId xmlns:a16="http://schemas.microsoft.com/office/drawing/2014/main" id="{9F5C6748-042A-096C-06C0-680E6A4B2359}"/>
              </a:ext>
            </a:extLst>
          </p:cNvPr>
          <p:cNvGraphicFramePr/>
          <p:nvPr>
            <p:extLst>
              <p:ext uri="{D42A27DB-BD31-4B8C-83A1-F6EECF244321}">
                <p14:modId xmlns:p14="http://schemas.microsoft.com/office/powerpoint/2010/main" val="3535152729"/>
              </p:ext>
            </p:extLst>
          </p:nvPr>
        </p:nvGraphicFramePr>
        <p:xfrm>
          <a:off x="2712453" y="2209556"/>
          <a:ext cx="7739108" cy="3356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4" name="Table 4">
            <a:extLst>
              <a:ext uri="{FF2B5EF4-FFF2-40B4-BE49-F238E27FC236}">
                <a16:creationId xmlns:a16="http://schemas.microsoft.com/office/drawing/2014/main" id="{83A76E7B-8EE9-B393-6F17-1F958C152C86}"/>
              </a:ext>
            </a:extLst>
          </p:cNvPr>
          <p:cNvGraphicFramePr>
            <a:graphicFrameLocks noGrp="1"/>
          </p:cNvGraphicFramePr>
          <p:nvPr>
            <p:extLst>
              <p:ext uri="{D42A27DB-BD31-4B8C-83A1-F6EECF244321}">
                <p14:modId xmlns:p14="http://schemas.microsoft.com/office/powerpoint/2010/main" val="1639327519"/>
              </p:ext>
            </p:extLst>
          </p:nvPr>
        </p:nvGraphicFramePr>
        <p:xfrm>
          <a:off x="1324707" y="5293975"/>
          <a:ext cx="10574871" cy="640080"/>
        </p:xfrm>
        <a:graphic>
          <a:graphicData uri="http://schemas.openxmlformats.org/drawingml/2006/table">
            <a:tbl>
              <a:tblPr firstRow="1" bandRow="1">
                <a:tableStyleId>{5C22544A-7EE6-4342-B048-85BDC9FD1C3A}</a:tableStyleId>
              </a:tblPr>
              <a:tblGrid>
                <a:gridCol w="1316287">
                  <a:extLst>
                    <a:ext uri="{9D8B030D-6E8A-4147-A177-3AD203B41FA5}">
                      <a16:colId xmlns:a16="http://schemas.microsoft.com/office/drawing/2014/main" val="2448265953"/>
                    </a:ext>
                  </a:extLst>
                </a:gridCol>
                <a:gridCol w="208280">
                  <a:extLst>
                    <a:ext uri="{9D8B030D-6E8A-4147-A177-3AD203B41FA5}">
                      <a16:colId xmlns:a16="http://schemas.microsoft.com/office/drawing/2014/main" val="3371954604"/>
                    </a:ext>
                  </a:extLst>
                </a:gridCol>
                <a:gridCol w="806576">
                  <a:extLst>
                    <a:ext uri="{9D8B030D-6E8A-4147-A177-3AD203B41FA5}">
                      <a16:colId xmlns:a16="http://schemas.microsoft.com/office/drawing/2014/main" val="1079638117"/>
                    </a:ext>
                  </a:extLst>
                </a:gridCol>
                <a:gridCol w="400335">
                  <a:extLst>
                    <a:ext uri="{9D8B030D-6E8A-4147-A177-3AD203B41FA5}">
                      <a16:colId xmlns:a16="http://schemas.microsoft.com/office/drawing/2014/main" val="4268747865"/>
                    </a:ext>
                  </a:extLst>
                </a:gridCol>
                <a:gridCol w="333967">
                  <a:extLst>
                    <a:ext uri="{9D8B030D-6E8A-4147-A177-3AD203B41FA5}">
                      <a16:colId xmlns:a16="http://schemas.microsoft.com/office/drawing/2014/main" val="1520441545"/>
                    </a:ext>
                  </a:extLst>
                </a:gridCol>
                <a:gridCol w="1176816">
                  <a:extLst>
                    <a:ext uri="{9D8B030D-6E8A-4147-A177-3AD203B41FA5}">
                      <a16:colId xmlns:a16="http://schemas.microsoft.com/office/drawing/2014/main" val="787183991"/>
                    </a:ext>
                  </a:extLst>
                </a:gridCol>
                <a:gridCol w="353942">
                  <a:extLst>
                    <a:ext uri="{9D8B030D-6E8A-4147-A177-3AD203B41FA5}">
                      <a16:colId xmlns:a16="http://schemas.microsoft.com/office/drawing/2014/main" val="2079156650"/>
                    </a:ext>
                  </a:extLst>
                </a:gridCol>
                <a:gridCol w="342221">
                  <a:extLst>
                    <a:ext uri="{9D8B030D-6E8A-4147-A177-3AD203B41FA5}">
                      <a16:colId xmlns:a16="http://schemas.microsoft.com/office/drawing/2014/main" val="1425083050"/>
                    </a:ext>
                  </a:extLst>
                </a:gridCol>
                <a:gridCol w="1455805">
                  <a:extLst>
                    <a:ext uri="{9D8B030D-6E8A-4147-A177-3AD203B41FA5}">
                      <a16:colId xmlns:a16="http://schemas.microsoft.com/office/drawing/2014/main" val="742563947"/>
                    </a:ext>
                  </a:extLst>
                </a:gridCol>
                <a:gridCol w="311469">
                  <a:extLst>
                    <a:ext uri="{9D8B030D-6E8A-4147-A177-3AD203B41FA5}">
                      <a16:colId xmlns:a16="http://schemas.microsoft.com/office/drawing/2014/main" val="2907100828"/>
                    </a:ext>
                  </a:extLst>
                </a:gridCol>
                <a:gridCol w="1547907">
                  <a:extLst>
                    <a:ext uri="{9D8B030D-6E8A-4147-A177-3AD203B41FA5}">
                      <a16:colId xmlns:a16="http://schemas.microsoft.com/office/drawing/2014/main" val="1095350697"/>
                    </a:ext>
                  </a:extLst>
                </a:gridCol>
                <a:gridCol w="311469">
                  <a:extLst>
                    <a:ext uri="{9D8B030D-6E8A-4147-A177-3AD203B41FA5}">
                      <a16:colId xmlns:a16="http://schemas.microsoft.com/office/drawing/2014/main" val="1123611740"/>
                    </a:ext>
                  </a:extLst>
                </a:gridCol>
                <a:gridCol w="2009797">
                  <a:extLst>
                    <a:ext uri="{9D8B030D-6E8A-4147-A177-3AD203B41FA5}">
                      <a16:colId xmlns:a16="http://schemas.microsoft.com/office/drawing/2014/main" val="4071412765"/>
                    </a:ext>
                  </a:extLst>
                </a:gridCol>
              </a:tblGrid>
              <a:tr h="640080">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Arial" panose="020B0604020202020204" pitchFamily="34" charset="0"/>
                          <a:cs typeface="Arial" panose="020B0604020202020204" pitchFamily="34" charset="0"/>
                        </a:rPr>
                        <a:t>Least-trusting countries for</a:t>
                      </a:r>
                    </a:p>
                    <a:p>
                      <a:pPr marL="0" marR="0" lvl="0" indent="0" algn="r" defTabSz="914377" rtl="0" eaLnBrk="1" fontAlgn="auto" latinLnBrk="0" hangingPunct="1">
                        <a:lnSpc>
                          <a:spcPct val="100000"/>
                        </a:lnSpc>
                        <a:spcBef>
                          <a:spcPts val="0"/>
                        </a:spcBef>
                        <a:spcAft>
                          <a:spcPts val="0"/>
                        </a:spcAft>
                        <a:buClrTx/>
                        <a:buSzTx/>
                        <a:buFontTx/>
                        <a:buNone/>
                        <a:tabLst/>
                        <a:defRPr/>
                      </a:pPr>
                      <a:r>
                        <a:rPr lang="en-US" sz="1200" b="1" i="0">
                          <a:solidFill>
                            <a:schemeClr val="tx1"/>
                          </a:solidFill>
                          <a:latin typeface="Arial" panose="020B0604020202020204" pitchFamily="34" charset="0"/>
                          <a:cs typeface="Arial" panose="020B0604020202020204" pitchFamily="34" charset="0"/>
                        </a:rPr>
                        <a:t>each institution</a:t>
                      </a:r>
                    </a:p>
                  </a:txBody>
                  <a:tcP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endParaRPr lang="en-US" sz="1200" b="1">
                        <a:solidFill>
                          <a:schemeClr val="tx1"/>
                        </a:solidFill>
                        <a:latin typeface="Arial" panose="020B0604020202020204" pitchFamily="34" charset="0"/>
                        <a:cs typeface="Arial" panose="020B0604020202020204"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200" b="0" i="0">
                          <a:solidFill>
                            <a:schemeClr val="tx1"/>
                          </a:solidFill>
                          <a:latin typeface="Arial" panose="020B0604020202020204" pitchFamily="34" charset="0"/>
                          <a:cs typeface="Arial" panose="020B0604020202020204" pitchFamily="34" charset="0"/>
                        </a:rPr>
                        <a:t>Spain</a:t>
                      </a:r>
                    </a:p>
                    <a:p>
                      <a:pPr algn="r"/>
                      <a:r>
                        <a:rPr lang="en-US" sz="1200" b="0" i="0">
                          <a:solidFill>
                            <a:schemeClr val="tx1"/>
                          </a:solidFill>
                          <a:latin typeface="Arial" panose="020B0604020202020204" pitchFamily="34" charset="0"/>
                          <a:cs typeface="Arial" panose="020B0604020202020204" pitchFamily="34" charset="0"/>
                        </a:rPr>
                        <a:t>Japan</a:t>
                      </a:r>
                    </a:p>
                    <a:p>
                      <a:pPr algn="r"/>
                      <a:r>
                        <a:rPr lang="en-US" sz="1200" b="0" i="0">
                          <a:solidFill>
                            <a:schemeClr val="tx1"/>
                          </a:solidFill>
                          <a:latin typeface="Arial" panose="020B0604020202020204" pitchFamily="34" charset="0"/>
                          <a:cs typeface="Arial" panose="020B0604020202020204" pitchFamily="34" charset="0"/>
                        </a:rPr>
                        <a:t>S. Korea</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200" b="0" i="0">
                          <a:solidFill>
                            <a:schemeClr val="accent3"/>
                          </a:solidFill>
                          <a:latin typeface="Arial" panose="020B0604020202020204" pitchFamily="34" charset="0"/>
                          <a:cs typeface="Arial" panose="020B0604020202020204" pitchFamily="34" charset="0"/>
                        </a:rPr>
                        <a:t>49</a:t>
                      </a:r>
                    </a:p>
                    <a:p>
                      <a:pPr algn="r"/>
                      <a:r>
                        <a:rPr lang="en-US" sz="1200" b="0" i="0">
                          <a:solidFill>
                            <a:schemeClr val="accent3"/>
                          </a:solidFill>
                          <a:latin typeface="Arial" panose="020B0604020202020204" pitchFamily="34" charset="0"/>
                          <a:cs typeface="Arial" panose="020B0604020202020204" pitchFamily="34" charset="0"/>
                        </a:rPr>
                        <a:t>47</a:t>
                      </a:r>
                    </a:p>
                    <a:p>
                      <a:pPr algn="r"/>
                      <a:r>
                        <a:rPr lang="en-US" sz="1200" b="0" i="0">
                          <a:solidFill>
                            <a:schemeClr val="accent3"/>
                          </a:solidFill>
                          <a:latin typeface="Arial" panose="020B0604020202020204" pitchFamily="34" charset="0"/>
                          <a:cs typeface="Arial" panose="020B0604020202020204" pitchFamily="34" charset="0"/>
                        </a:rPr>
                        <a:t>38 </a:t>
                      </a:r>
                    </a:p>
                  </a:txBody>
                  <a:tcPr marL="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endParaRPr lang="en-US" sz="1200" b="0" i="0" kern="1200">
                        <a:solidFill>
                          <a:schemeClr val="tx1"/>
                        </a:solidFill>
                        <a:latin typeface="Arial" panose="020B0604020202020204" pitchFamily="34" charset="0"/>
                        <a:ea typeface="+mn-ea"/>
                        <a:cs typeface="Arial" panose="020B0604020202020204"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latin typeface="Arial" panose="020B0604020202020204" pitchFamily="34" charset="0"/>
                          <a:ea typeface="+mn-ea"/>
                          <a:cs typeface="Arial" panose="020B0604020202020204" pitchFamily="34" charset="0"/>
                        </a:rPr>
                        <a:t>*Sweden</a:t>
                      </a:r>
                    </a:p>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Germany</a:t>
                      </a:r>
                    </a:p>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Japan</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lang="en-US" sz="1200" b="0" i="0" kern="1200">
                          <a:solidFill>
                            <a:schemeClr val="accent3"/>
                          </a:solidFill>
                          <a:latin typeface="Arial" panose="020B0604020202020204" pitchFamily="34" charset="0"/>
                          <a:ea typeface="+mn-ea"/>
                          <a:cs typeface="Arial" panose="020B0604020202020204" pitchFamily="34" charset="0"/>
                        </a:rPr>
                        <a:t>44</a:t>
                      </a:r>
                    </a:p>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41</a:t>
                      </a:r>
                    </a:p>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38</a:t>
                      </a:r>
                    </a:p>
                  </a:txBody>
                  <a:tcPr marL="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endParaRPr lang="en-US" sz="1200" b="0" i="0" kern="1200">
                        <a:solidFill>
                          <a:schemeClr val="tx1"/>
                        </a:solidFill>
                        <a:latin typeface="Arial" panose="020B0604020202020204" pitchFamily="34" charset="0"/>
                        <a:ea typeface="+mn-ea"/>
                        <a:cs typeface="Arial" panose="020B0604020202020204" pitchFamily="34" charset="0"/>
                      </a:endParaRP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Japan</a:t>
                      </a:r>
                    </a:p>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S. Africa</a:t>
                      </a:r>
                    </a:p>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Argentina</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33</a:t>
                      </a:r>
                    </a:p>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22</a:t>
                      </a:r>
                    </a:p>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20</a:t>
                      </a:r>
                    </a:p>
                  </a:txBody>
                  <a:tcPr marL="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UK</a:t>
                      </a:r>
                    </a:p>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Japan</a:t>
                      </a:r>
                    </a:p>
                    <a:p>
                      <a:pPr marL="0" algn="r" rtl="0" eaLnBrk="1" latinLnBrk="0" hangingPunct="1"/>
                      <a:r>
                        <a:rPr lang="en-US" sz="1200" b="0" i="0" kern="1200">
                          <a:solidFill>
                            <a:schemeClr val="tx1"/>
                          </a:solidFill>
                          <a:latin typeface="Arial" panose="020B0604020202020204" pitchFamily="34" charset="0"/>
                          <a:ea typeface="+mn-ea"/>
                          <a:cs typeface="Arial" panose="020B0604020202020204" pitchFamily="34" charset="0"/>
                        </a:rPr>
                        <a:t>S. Korea</a:t>
                      </a:r>
                    </a:p>
                  </a:txBody>
                  <a:tcPr>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37</a:t>
                      </a:r>
                    </a:p>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34</a:t>
                      </a:r>
                    </a:p>
                    <a:p>
                      <a:pPr marL="0" algn="r" rtl="0" eaLnBrk="1" latinLnBrk="0" hangingPunct="1"/>
                      <a:r>
                        <a:rPr lang="en-US" sz="1200" b="0" i="0" kern="1200">
                          <a:solidFill>
                            <a:schemeClr val="accent3"/>
                          </a:solidFill>
                          <a:latin typeface="Arial" panose="020B0604020202020204" pitchFamily="34" charset="0"/>
                          <a:ea typeface="+mn-ea"/>
                          <a:cs typeface="Arial" panose="020B0604020202020204" pitchFamily="34" charset="0"/>
                        </a:rPr>
                        <a:t>27</a:t>
                      </a:r>
                    </a:p>
                  </a:txBody>
                  <a:tcPr marL="0">
                    <a:lnL w="635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algn="r" rtl="0" eaLnBrk="1" latinLnBrk="0" hangingPunct="1"/>
                      <a:endParaRPr lang="en-US" sz="1200" b="0" i="0" kern="1200">
                        <a:solidFill>
                          <a:schemeClr val="accent3"/>
                        </a:solidFill>
                        <a:latin typeface="Arial" panose="020B0604020202020204" pitchFamily="34" charset="0"/>
                        <a:ea typeface="+mn-ea"/>
                        <a:cs typeface="Arial" panose="020B0604020202020204" pitchFamily="34" charset="0"/>
                      </a:endParaRPr>
                    </a:p>
                  </a:txBody>
                  <a:tcPr marL="0">
                    <a:lnL w="635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2625313897"/>
                  </a:ext>
                </a:extLst>
              </a:tr>
            </a:tbl>
          </a:graphicData>
        </a:graphic>
      </p:graphicFrame>
      <p:sp>
        <p:nvSpPr>
          <p:cNvPr id="40" name="Text Placeholder 39">
            <a:extLst>
              <a:ext uri="{FF2B5EF4-FFF2-40B4-BE49-F238E27FC236}">
                <a16:creationId xmlns:a16="http://schemas.microsoft.com/office/drawing/2014/main" id="{A64B31EF-8813-FFD3-DCCC-342F29D7062A}"/>
              </a:ext>
            </a:extLst>
          </p:cNvPr>
          <p:cNvSpPr>
            <a:spLocks noGrp="1"/>
          </p:cNvSpPr>
          <p:nvPr>
            <p:ph type="body" sz="quarter" idx="10"/>
          </p:nvPr>
        </p:nvSpPr>
        <p:spPr>
          <a:xfrm>
            <a:off x="271404" y="621792"/>
            <a:ext cx="11653896" cy="369332"/>
          </a:xfrm>
        </p:spPr>
        <p:txBody>
          <a:bodyPr lIns="0" tIns="0" rIns="0" bIns="0"/>
          <a:lstStyle/>
          <a:p>
            <a:pPr>
              <a:buNone/>
            </a:pPr>
            <a:r>
              <a:rPr lang="en-US"/>
              <a:t>Business Only Trusted Institution</a:t>
            </a:r>
          </a:p>
        </p:txBody>
      </p:sp>
      <p:sp>
        <p:nvSpPr>
          <p:cNvPr id="41" name="Text Placeholder 40">
            <a:extLst>
              <a:ext uri="{FF2B5EF4-FFF2-40B4-BE49-F238E27FC236}">
                <a16:creationId xmlns:a16="http://schemas.microsoft.com/office/drawing/2014/main" id="{8C324680-D623-B502-2949-8A21546E7F3F}"/>
              </a:ext>
            </a:extLst>
          </p:cNvPr>
          <p:cNvSpPr>
            <a:spLocks noGrp="1"/>
          </p:cNvSpPr>
          <p:nvPr>
            <p:ph type="body" sz="quarter" idx="11"/>
          </p:nvPr>
        </p:nvSpPr>
        <p:spPr>
          <a:xfrm>
            <a:off x="271404" y="1130558"/>
            <a:ext cx="3762812" cy="193899"/>
          </a:xfrm>
        </p:spPr>
        <p:txBody>
          <a:bodyPr/>
          <a:lstStyle/>
          <a:p>
            <a:pPr marL="0" indent="0">
              <a:buNone/>
            </a:pPr>
            <a:r>
              <a:rPr lang="en-US"/>
              <a:t>Percent trust</a:t>
            </a:r>
          </a:p>
        </p:txBody>
      </p:sp>
      <p:graphicFrame>
        <p:nvGraphicFramePr>
          <p:cNvPr id="24" name="Table 23">
            <a:extLst>
              <a:ext uri="{FF2B5EF4-FFF2-40B4-BE49-F238E27FC236}">
                <a16:creationId xmlns:a16="http://schemas.microsoft.com/office/drawing/2014/main" id="{44BAEC74-1B51-0071-4E9B-F6BE5F38EBC5}"/>
              </a:ext>
            </a:extLst>
          </p:cNvPr>
          <p:cNvGraphicFramePr>
            <a:graphicFrameLocks noGrp="1"/>
          </p:cNvGraphicFramePr>
          <p:nvPr>
            <p:extLst>
              <p:ext uri="{D42A27DB-BD31-4B8C-83A1-F6EECF244321}">
                <p14:modId xmlns:p14="http://schemas.microsoft.com/office/powerpoint/2010/main" val="1794443087"/>
              </p:ext>
            </p:extLst>
          </p:nvPr>
        </p:nvGraphicFramePr>
        <p:xfrm>
          <a:off x="2715283" y="4189101"/>
          <a:ext cx="7737332" cy="822960"/>
        </p:xfrm>
        <a:graphic>
          <a:graphicData uri="http://schemas.openxmlformats.org/drawingml/2006/table">
            <a:tbl>
              <a:tblPr firstRow="1" bandRow="1">
                <a:effectLst/>
                <a:tableStyleId>{5C22544A-7EE6-4342-B048-85BDC9FD1C3A}</a:tableStyleId>
              </a:tblPr>
              <a:tblGrid>
                <a:gridCol w="1934333">
                  <a:extLst>
                    <a:ext uri="{9D8B030D-6E8A-4147-A177-3AD203B41FA5}">
                      <a16:colId xmlns:a16="http://schemas.microsoft.com/office/drawing/2014/main" val="3160097852"/>
                    </a:ext>
                  </a:extLst>
                </a:gridCol>
                <a:gridCol w="1934333">
                  <a:extLst>
                    <a:ext uri="{9D8B030D-6E8A-4147-A177-3AD203B41FA5}">
                      <a16:colId xmlns:a16="http://schemas.microsoft.com/office/drawing/2014/main" val="2337813104"/>
                    </a:ext>
                  </a:extLst>
                </a:gridCol>
                <a:gridCol w="1934333">
                  <a:extLst>
                    <a:ext uri="{9D8B030D-6E8A-4147-A177-3AD203B41FA5}">
                      <a16:colId xmlns:a16="http://schemas.microsoft.com/office/drawing/2014/main" val="474457086"/>
                    </a:ext>
                  </a:extLst>
                </a:gridCol>
                <a:gridCol w="1934333">
                  <a:extLst>
                    <a:ext uri="{9D8B030D-6E8A-4147-A177-3AD203B41FA5}">
                      <a16:colId xmlns:a16="http://schemas.microsoft.com/office/drawing/2014/main" val="1728850183"/>
                    </a:ext>
                  </a:extLst>
                </a:gridCol>
              </a:tblGrid>
              <a:tr h="226989">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3175">
                            <a:solidFill>
                              <a:schemeClr val="tx1"/>
                            </a:solidFill>
                          </a:ln>
                          <a:solidFill>
                            <a:schemeClr val="tx1"/>
                          </a:solidFill>
                          <a:effectLst/>
                          <a:uLnTx/>
                          <a:uFillTx/>
                          <a:latin typeface="Wingdings" charset="2"/>
                          <a:ea typeface="Wingdings" charset="2"/>
                          <a:cs typeface="Wingdings" charset="2"/>
                        </a:rPr>
                        <a:t>l</a:t>
                      </a:r>
                      <a:endParaRPr lang="en-US" sz="4800">
                        <a:ln w="3175">
                          <a:solidFill>
                            <a:schemeClr val="tx1"/>
                          </a:solidFill>
                        </a:ln>
                        <a:solidFill>
                          <a:schemeClr val="tx1"/>
                        </a:solidFill>
                        <a:effectLst/>
                        <a:latin typeface="Wingdings" charset="2"/>
                        <a:ea typeface="Wingdings" charset="2"/>
                        <a:cs typeface="Wingdings" charset="2"/>
                      </a:endParaRPr>
                    </a:p>
                  </a:txBody>
                  <a:tcPr marL="0" marR="0" anchor="ctr">
                    <a:lnL w="9525"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2">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4800">
                        <a:ln w="19050">
                          <a:solidFill>
                            <a:schemeClr val="accent6"/>
                          </a:solidFill>
                        </a:ln>
                        <a:solidFill>
                          <a:schemeClr val="bg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3175">
                            <a:solidFill>
                              <a:schemeClr val="tx1"/>
                            </a:solidFill>
                          </a:ln>
                          <a:solidFill>
                            <a:schemeClr val="tx1"/>
                          </a:solidFill>
                          <a:effectLst/>
                          <a:uLnTx/>
                          <a:uFillTx/>
                          <a:latin typeface="Wingdings" charset="2"/>
                          <a:ea typeface="Wingdings" charset="2"/>
                          <a:cs typeface="Wingdings" charset="2"/>
                        </a:rPr>
                        <a:t>l</a:t>
                      </a:r>
                      <a:endParaRPr lang="en-US" sz="4800">
                        <a:ln w="3175">
                          <a:solidFill>
                            <a:schemeClr val="tx1"/>
                          </a:solidFill>
                        </a:ln>
                        <a:solidFill>
                          <a:schemeClr val="tx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tc>
                  <a:txBody>
                    <a:bodyPr/>
                    <a:lstStyle/>
                    <a:p>
                      <a:pPr marL="0" marR="0" indent="0" algn="ctr" defTabSz="914377"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w="19050">
                            <a:solidFill>
                              <a:schemeClr val="accent6"/>
                            </a:solidFill>
                          </a:ln>
                          <a:solidFill>
                            <a:srgbClr val="000000"/>
                          </a:solidFill>
                          <a:effectLst/>
                          <a:uLnTx/>
                          <a:uFillTx/>
                          <a:latin typeface="Wingdings" charset="2"/>
                          <a:ea typeface="Wingdings" charset="2"/>
                          <a:cs typeface="Wingdings" charset="2"/>
                        </a:rPr>
                        <a:t>l</a:t>
                      </a:r>
                      <a:endParaRPr lang="en-US" sz="4800">
                        <a:ln w="19050">
                          <a:solidFill>
                            <a:schemeClr val="accent6"/>
                          </a:solidFill>
                        </a:ln>
                        <a:solidFill>
                          <a:srgbClr val="748181"/>
                        </a:solidFill>
                        <a:effectLst/>
                        <a:latin typeface="Wingdings" charset="2"/>
                        <a:ea typeface="Wingdings" charset="2"/>
                        <a:cs typeface="Wingdings" charset="2"/>
                      </a:endParaRPr>
                    </a:p>
                  </a:txBody>
                  <a:tcPr marL="0" marR="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tx1">
                        <a:alpha val="0"/>
                      </a:schemeClr>
                    </a:solidFill>
                  </a:tcPr>
                </a:tc>
                <a:extLst>
                  <a:ext uri="{0D108BD9-81ED-4DB2-BD59-A6C34878D82A}">
                    <a16:rowId xmlns:a16="http://schemas.microsoft.com/office/drawing/2014/main" val="10000"/>
                  </a:ext>
                </a:extLst>
              </a:tr>
            </a:tbl>
          </a:graphicData>
        </a:graphic>
      </p:graphicFrame>
      <p:graphicFrame>
        <p:nvGraphicFramePr>
          <p:cNvPr id="28" name="Table 27">
            <a:extLst>
              <a:ext uri="{FF2B5EF4-FFF2-40B4-BE49-F238E27FC236}">
                <a16:creationId xmlns:a16="http://schemas.microsoft.com/office/drawing/2014/main" id="{288CD8DB-0478-B56A-44C6-23C56AD6367C}"/>
              </a:ext>
            </a:extLst>
          </p:cNvPr>
          <p:cNvGraphicFramePr>
            <a:graphicFrameLocks noGrp="1"/>
          </p:cNvGraphicFramePr>
          <p:nvPr>
            <p:extLst>
              <p:ext uri="{D42A27DB-BD31-4B8C-83A1-F6EECF244321}">
                <p14:modId xmlns:p14="http://schemas.microsoft.com/office/powerpoint/2010/main" val="4125944120"/>
              </p:ext>
            </p:extLst>
          </p:nvPr>
        </p:nvGraphicFramePr>
        <p:xfrm>
          <a:off x="2715283" y="4521206"/>
          <a:ext cx="7739108" cy="158750"/>
        </p:xfrm>
        <a:graphic>
          <a:graphicData uri="http://schemas.openxmlformats.org/drawingml/2006/table">
            <a:tbl>
              <a:tblPr firstRow="1" bandRow="1">
                <a:tableStyleId>{5C22544A-7EE6-4342-B048-85BDC9FD1C3A}</a:tableStyleId>
              </a:tblPr>
              <a:tblGrid>
                <a:gridCol w="1934777">
                  <a:extLst>
                    <a:ext uri="{9D8B030D-6E8A-4147-A177-3AD203B41FA5}">
                      <a16:colId xmlns:a16="http://schemas.microsoft.com/office/drawing/2014/main" val="2260183026"/>
                    </a:ext>
                  </a:extLst>
                </a:gridCol>
                <a:gridCol w="1934777">
                  <a:extLst>
                    <a:ext uri="{9D8B030D-6E8A-4147-A177-3AD203B41FA5}">
                      <a16:colId xmlns:a16="http://schemas.microsoft.com/office/drawing/2014/main" val="20003"/>
                    </a:ext>
                  </a:extLst>
                </a:gridCol>
                <a:gridCol w="1934777">
                  <a:extLst>
                    <a:ext uri="{9D8B030D-6E8A-4147-A177-3AD203B41FA5}">
                      <a16:colId xmlns:a16="http://schemas.microsoft.com/office/drawing/2014/main" val="20004"/>
                    </a:ext>
                  </a:extLst>
                </a:gridCol>
                <a:gridCol w="1934777">
                  <a:extLst>
                    <a:ext uri="{9D8B030D-6E8A-4147-A177-3AD203B41FA5}">
                      <a16:colId xmlns:a16="http://schemas.microsoft.com/office/drawing/2014/main" val="20005"/>
                    </a:ext>
                  </a:extLst>
                </a:gridCol>
              </a:tblGrid>
              <a:tr h="0">
                <a:tc>
                  <a:txBody>
                    <a:bodyPr/>
                    <a:lstStyle/>
                    <a:p>
                      <a:pPr algn="ctr" fontAlgn="ctr"/>
                      <a:r>
                        <a:rPr lang="en-US" sz="700" b="0" i="0" u="none" strike="noStrike">
                          <a:solidFill>
                            <a:schemeClr val="bg1"/>
                          </a:solidFill>
                          <a:effectLst/>
                          <a:latin typeface="Arial" panose="020B0604020202020204" pitchFamily="34" charset="0"/>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700" b="0" i="0" u="none" strike="noStrike">
                          <a:solidFill>
                            <a:schemeClr val="bg1"/>
                          </a:solidFill>
                          <a:effectLst/>
                          <a:latin typeface="Arial" panose="020B0604020202020204" pitchFamily="34" charset="0"/>
                          <a:cs typeface="Arial" panose="020B0604020202020204" pitchFamily="34" charset="0"/>
                        </a:rPr>
                        <a:t>-1</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ctr" fontAlgn="ctr"/>
                      <a:r>
                        <a:rPr lang="en-US" sz="1000" b="1" i="0" u="none" strike="noStrike">
                          <a:solidFill>
                            <a:schemeClr val="bg1"/>
                          </a:solidFill>
                          <a:effectLst/>
                          <a:latin typeface="Arial" panose="020B0604020202020204" pitchFamily="34" charset="0"/>
                          <a:cs typeface="Arial" panose="020B0604020202020204" pitchFamily="34" charset="0"/>
                        </a:rPr>
                        <a:t>-2</a:t>
                      </a:r>
                    </a:p>
                  </a:txBody>
                  <a:tcPr marL="6350" marR="6350" marT="6350" marB="0"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10000"/>
                  </a:ext>
                </a:extLst>
              </a:tr>
            </a:tbl>
          </a:graphicData>
        </a:graphic>
      </p:graphicFrame>
      <p:graphicFrame>
        <p:nvGraphicFramePr>
          <p:cNvPr id="55" name="Table 54" hidden="1">
            <a:extLst>
              <a:ext uri="{FF2B5EF4-FFF2-40B4-BE49-F238E27FC236}">
                <a16:creationId xmlns:a16="http://schemas.microsoft.com/office/drawing/2014/main" id="{0D3EF0AA-5537-7179-0FDB-02F57A879D70}"/>
              </a:ext>
            </a:extLst>
          </p:cNvPr>
          <p:cNvGraphicFramePr>
            <a:graphicFrameLocks noGrp="1"/>
          </p:cNvGraphicFramePr>
          <p:nvPr>
            <p:extLst>
              <p:ext uri="{D42A27DB-BD31-4B8C-83A1-F6EECF244321}">
                <p14:modId xmlns:p14="http://schemas.microsoft.com/office/powerpoint/2010/main" val="3691002056"/>
              </p:ext>
            </p:extLst>
          </p:nvPr>
        </p:nvGraphicFramePr>
        <p:xfrm>
          <a:off x="3979908" y="2139696"/>
          <a:ext cx="1737360" cy="143510"/>
        </p:xfrm>
        <a:graphic>
          <a:graphicData uri="http://schemas.openxmlformats.org/drawingml/2006/table">
            <a:tbl>
              <a:tblPr firstRow="1" bandRow="1">
                <a:tableStyleId>{5C22544A-7EE6-4342-B048-85BDC9FD1C3A}</a:tableStyleId>
              </a:tblPr>
              <a:tblGrid>
                <a:gridCol w="822960">
                  <a:extLst>
                    <a:ext uri="{9D8B030D-6E8A-4147-A177-3AD203B41FA5}">
                      <a16:colId xmlns:a16="http://schemas.microsoft.com/office/drawing/2014/main" val="1875948345"/>
                    </a:ext>
                  </a:extLst>
                </a:gridCol>
                <a:gridCol w="914400">
                  <a:extLst>
                    <a:ext uri="{9D8B030D-6E8A-4147-A177-3AD203B41FA5}">
                      <a16:colId xmlns:a16="http://schemas.microsoft.com/office/drawing/2014/main" val="1291562353"/>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kern="1200">
                          <a:solidFill>
                            <a:schemeClr val="tx1"/>
                          </a:solidFill>
                          <a:effectLst/>
                          <a:latin typeface="+mj-lt"/>
                          <a:ea typeface="+mn-ea"/>
                          <a:cs typeface="+mn-cs"/>
                        </a:rPr>
                        <a:t>Significant chg</a:t>
                      </a:r>
                    </a:p>
                  </a:txBody>
                  <a:tcPr marL="6350" marR="6350" marT="635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tc>
                  <a:txBody>
                    <a:bodyPr/>
                    <a:lstStyle/>
                    <a:p>
                      <a:pPr algn="l" defTabSz="914400"/>
                      <a:r>
                        <a:rPr lang="en-US" sz="700" b="0" i="0" kern="0">
                          <a:solidFill>
                            <a:schemeClr val="tx1"/>
                          </a:solidFill>
                          <a:latin typeface="Arial" panose="020B0604020202020204" pitchFamily="34" charset="0"/>
                          <a:ea typeface="Inter Tight ExtraLight" pitchFamily="2" charset="0"/>
                          <a:cs typeface="Arial" panose="020B0604020202020204" pitchFamily="34" charset="0"/>
                        </a:rPr>
                        <a:t>Not significant chg</a:t>
                      </a:r>
                    </a:p>
                  </a:txBody>
                  <a:tcPr marL="6350" marR="6350" marT="6350" marB="0" anchor="b">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FFFFFF">
                        <a:alpha val="0"/>
                      </a:srgbClr>
                    </a:solidFill>
                  </a:tcPr>
                </a:tc>
                <a:extLst>
                  <a:ext uri="{0D108BD9-81ED-4DB2-BD59-A6C34878D82A}">
                    <a16:rowId xmlns:a16="http://schemas.microsoft.com/office/drawing/2014/main" val="99704640"/>
                  </a:ext>
                </a:extLst>
              </a:tr>
            </a:tbl>
          </a:graphicData>
        </a:graphic>
      </p:graphicFrame>
      <p:sp>
        <p:nvSpPr>
          <p:cNvPr id="49" name="object 50">
            <a:extLst>
              <a:ext uri="{FF2B5EF4-FFF2-40B4-BE49-F238E27FC236}">
                <a16:creationId xmlns:a16="http://schemas.microsoft.com/office/drawing/2014/main" id="{577651BF-D0FF-7C5F-F800-FB0544FCBED8}"/>
              </a:ext>
            </a:extLst>
          </p:cNvPr>
          <p:cNvSpPr txBox="1"/>
          <p:nvPr/>
        </p:nvSpPr>
        <p:spPr>
          <a:xfrm>
            <a:off x="2230044" y="4481861"/>
            <a:ext cx="1061364" cy="307777"/>
          </a:xfrm>
          <a:prstGeom prst="rect">
            <a:avLst/>
          </a:prstGeom>
        </p:spPr>
        <p:txBody>
          <a:bodyPr vert="horz" wrap="square" lIns="0" tIns="0" rIns="0" bIns="0"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a:latin typeface="Arial" panose="020B0604020202020204" pitchFamily="34" charset="0"/>
                <a:ea typeface="Inter Tight Light" pitchFamily="2" charset="0"/>
                <a:cs typeface="Arial" panose="020B0604020202020204" pitchFamily="34" charset="0"/>
              </a:rPr>
              <a:t>Change, </a:t>
            </a:r>
            <a:br>
              <a:rPr lang="en-US" sz="1000">
                <a:latin typeface="Arial" panose="020B0604020202020204" pitchFamily="34" charset="0"/>
                <a:ea typeface="Inter Tight Light" pitchFamily="2" charset="0"/>
                <a:cs typeface="Arial" panose="020B0604020202020204" pitchFamily="34" charset="0"/>
              </a:rPr>
            </a:br>
            <a:r>
              <a:rPr lang="en-US" sz="1000">
                <a:latin typeface="Arial" panose="020B0604020202020204" pitchFamily="34" charset="0"/>
                <a:ea typeface="Inter Tight Light" pitchFamily="2" charset="0"/>
                <a:cs typeface="Arial" panose="020B0604020202020204" pitchFamily="34" charset="0"/>
              </a:rPr>
              <a:t>2022 to 2023</a:t>
            </a:r>
          </a:p>
        </p:txBody>
      </p:sp>
      <p:sp>
        <p:nvSpPr>
          <p:cNvPr id="2" name="Text Placeholder 34">
            <a:extLst>
              <a:ext uri="{FF2B5EF4-FFF2-40B4-BE49-F238E27FC236}">
                <a16:creationId xmlns:a16="http://schemas.microsoft.com/office/drawing/2014/main" id="{9E2A9743-A7E9-54F7-C201-4C39D4820ECD}"/>
              </a:ext>
            </a:extLst>
          </p:cNvPr>
          <p:cNvSpPr txBox="1">
            <a:spLocks/>
          </p:cNvSpPr>
          <p:nvPr/>
        </p:nvSpPr>
        <p:spPr>
          <a:xfrm>
            <a:off x="271404" y="6217920"/>
            <a:ext cx="10396596" cy="332399"/>
          </a:xfrm>
          <a:prstGeom prst="rect">
            <a:avLst/>
          </a:prstGeom>
        </p:spPr>
        <p:txBody>
          <a:bodyPr wrap="square" lIns="0" tIns="0" rIns="0" bIns="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800" b="0" i="0" kern="1200" spc="-30" dirty="0">
                <a:solidFill>
                  <a:schemeClr val="tx2"/>
                </a:solidFill>
                <a:latin typeface="Arial" panose="020B0604020202020204" pitchFamily="34" charset="0"/>
                <a:ea typeface="Inter Tight Light" pitchFamily="2" charset="0"/>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b="1"/>
              <a:t>2023 Edelman Trust Barometer. </a:t>
            </a:r>
            <a:r>
              <a:rPr lang="en-US"/>
              <a:t>TRU_INS. Below is a list of institutions. For each one, please indicate how much you trust that institution to do what is right. 9-point scale; top 4 box, trust. General population, 26-mkt avg. *Sweden is not included in the global average. Year-over-year changes were tested for significance using a t-test set at the 99%+ confidence level.</a:t>
            </a:r>
          </a:p>
          <a:p>
            <a:pPr marL="0" indent="0">
              <a:lnSpc>
                <a:spcPct val="100000"/>
              </a:lnSpc>
              <a:buNone/>
            </a:pPr>
            <a:r>
              <a:rPr lang="en-US"/>
              <a:t>Due to a translation inconsistency, the France data was removed from this slide. For more details contact the Trust Barometer research team.</a:t>
            </a:r>
          </a:p>
        </p:txBody>
      </p:sp>
      <p:grpSp>
        <p:nvGrpSpPr>
          <p:cNvPr id="26" name="Group 25">
            <a:extLst>
              <a:ext uri="{FF2B5EF4-FFF2-40B4-BE49-F238E27FC236}">
                <a16:creationId xmlns:a16="http://schemas.microsoft.com/office/drawing/2014/main" id="{CE63065A-DC8C-194A-B172-3A6389A9BBFB}"/>
              </a:ext>
            </a:extLst>
          </p:cNvPr>
          <p:cNvGrpSpPr/>
          <p:nvPr/>
        </p:nvGrpSpPr>
        <p:grpSpPr>
          <a:xfrm>
            <a:off x="2028250" y="2147300"/>
            <a:ext cx="1506951" cy="491630"/>
            <a:chOff x="1468025" y="2182469"/>
            <a:chExt cx="1506951" cy="491630"/>
          </a:xfrm>
        </p:grpSpPr>
        <p:sp>
          <p:nvSpPr>
            <p:cNvPr id="43" name="Content Placeholder 20">
              <a:extLst>
                <a:ext uri="{FF2B5EF4-FFF2-40B4-BE49-F238E27FC236}">
                  <a16:creationId xmlns:a16="http://schemas.microsoft.com/office/drawing/2014/main" id="{016D468E-E849-0DAB-22E7-AAABD32B07DF}"/>
                </a:ext>
              </a:extLst>
            </p:cNvPr>
            <p:cNvSpPr txBox="1">
              <a:spLocks/>
            </p:cNvSpPr>
            <p:nvPr/>
          </p:nvSpPr>
          <p:spPr bwMode="gray">
            <a:xfrm>
              <a:off x="1468025" y="2412489"/>
              <a:ext cx="634417" cy="261610"/>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Distrust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(1-49) </a:t>
              </a:r>
            </a:p>
          </p:txBody>
        </p:sp>
        <p:sp>
          <p:nvSpPr>
            <p:cNvPr id="44" name="Content Placeholder 20">
              <a:extLst>
                <a:ext uri="{FF2B5EF4-FFF2-40B4-BE49-F238E27FC236}">
                  <a16:creationId xmlns:a16="http://schemas.microsoft.com/office/drawing/2014/main" id="{47B3B551-A7E6-8074-E122-863D54FACBCC}"/>
                </a:ext>
              </a:extLst>
            </p:cNvPr>
            <p:cNvSpPr txBox="1">
              <a:spLocks/>
            </p:cNvSpPr>
            <p:nvPr/>
          </p:nvSpPr>
          <p:spPr bwMode="gray">
            <a:xfrm>
              <a:off x="2008994" y="2412489"/>
              <a:ext cx="634417" cy="261610"/>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Neutral</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(50-59)  </a:t>
              </a:r>
            </a:p>
          </p:txBody>
        </p:sp>
        <p:sp>
          <p:nvSpPr>
            <p:cNvPr id="45" name="Content Placeholder 20">
              <a:extLst>
                <a:ext uri="{FF2B5EF4-FFF2-40B4-BE49-F238E27FC236}">
                  <a16:creationId xmlns:a16="http://schemas.microsoft.com/office/drawing/2014/main" id="{8A3E59C9-BBAA-A17F-2C44-0CE60EE1B954}"/>
                </a:ext>
              </a:extLst>
            </p:cNvPr>
            <p:cNvSpPr txBox="1">
              <a:spLocks/>
            </p:cNvSpPr>
            <p:nvPr/>
          </p:nvSpPr>
          <p:spPr bwMode="gray">
            <a:xfrm>
              <a:off x="2544170" y="2412489"/>
              <a:ext cx="430806" cy="261610"/>
            </a:xfrm>
            <a:prstGeom prst="rect">
              <a:avLst/>
            </a:prstGeom>
          </p:spPr>
          <p:txBody>
            <a:bodyPr wrap="square" lIns="0" tIns="0" rIns="0" bIns="0">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9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Trust</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800" u="none" strike="noStrike" kern="1200" cap="none" spc="0" normalizeH="0" baseline="0" noProof="0">
                  <a:ln>
                    <a:noFill/>
                  </a:ln>
                  <a:effectLst/>
                  <a:uLnTx/>
                  <a:uFillTx/>
                  <a:latin typeface="Arial" panose="020B0604020202020204" pitchFamily="34" charset="0"/>
                  <a:ea typeface="Inter Tight Light" pitchFamily="2" charset="0"/>
                  <a:cs typeface="Arial" panose="020B0604020202020204" pitchFamily="34" charset="0"/>
                </a:rPr>
                <a:t>(60-100)</a:t>
              </a:r>
            </a:p>
          </p:txBody>
        </p:sp>
        <p:grpSp>
          <p:nvGrpSpPr>
            <p:cNvPr id="46" name="Group 45">
              <a:extLst>
                <a:ext uri="{FF2B5EF4-FFF2-40B4-BE49-F238E27FC236}">
                  <a16:creationId xmlns:a16="http://schemas.microsoft.com/office/drawing/2014/main" id="{2DF248FA-9924-6D9C-F1C6-3F021129900F}"/>
                </a:ext>
              </a:extLst>
            </p:cNvPr>
            <p:cNvGrpSpPr/>
            <p:nvPr/>
          </p:nvGrpSpPr>
          <p:grpSpPr>
            <a:xfrm>
              <a:off x="1468025" y="2182469"/>
              <a:ext cx="1217907" cy="146304"/>
              <a:chOff x="1315174" y="2182469"/>
              <a:chExt cx="1217907" cy="146304"/>
            </a:xfrm>
          </p:grpSpPr>
          <p:sp>
            <p:nvSpPr>
              <p:cNvPr id="47" name="Rectangle 46">
                <a:extLst>
                  <a:ext uri="{FF2B5EF4-FFF2-40B4-BE49-F238E27FC236}">
                    <a16:creationId xmlns:a16="http://schemas.microsoft.com/office/drawing/2014/main" id="{887609D3-9019-1B65-E44E-8D1448ED3BAD}"/>
                  </a:ext>
                </a:extLst>
              </p:cNvPr>
              <p:cNvSpPr/>
              <p:nvPr/>
            </p:nvSpPr>
            <p:spPr>
              <a:xfrm>
                <a:off x="1315174" y="2182469"/>
                <a:ext cx="146304" cy="14630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Rectangle 47">
                <a:extLst>
                  <a:ext uri="{FF2B5EF4-FFF2-40B4-BE49-F238E27FC236}">
                    <a16:creationId xmlns:a16="http://schemas.microsoft.com/office/drawing/2014/main" id="{1DADD2AD-6113-5C1A-8A68-AC5642FC03C1}"/>
                  </a:ext>
                </a:extLst>
              </p:cNvPr>
              <p:cNvSpPr/>
              <p:nvPr/>
            </p:nvSpPr>
            <p:spPr>
              <a:xfrm>
                <a:off x="1850975" y="2182469"/>
                <a:ext cx="146304" cy="146304"/>
              </a:xfrm>
              <a:prstGeom prst="rect">
                <a:avLst/>
              </a:prstGeom>
              <a:solidFill>
                <a:srgbClr val="91B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Rectangle 49">
                <a:extLst>
                  <a:ext uri="{FF2B5EF4-FFF2-40B4-BE49-F238E27FC236}">
                    <a16:creationId xmlns:a16="http://schemas.microsoft.com/office/drawing/2014/main" id="{82C73408-00FA-90E8-F09B-A49AC9D95822}"/>
                  </a:ext>
                </a:extLst>
              </p:cNvPr>
              <p:cNvSpPr/>
              <p:nvPr/>
            </p:nvSpPr>
            <p:spPr>
              <a:xfrm>
                <a:off x="2386777" y="2182469"/>
                <a:ext cx="146304" cy="14630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cxnSp>
            <p:nvCxnSpPr>
              <p:cNvPr id="51" name="Straight Connector 50">
                <a:extLst>
                  <a:ext uri="{FF2B5EF4-FFF2-40B4-BE49-F238E27FC236}">
                    <a16:creationId xmlns:a16="http://schemas.microsoft.com/office/drawing/2014/main" id="{CEDB35B5-9FA0-3542-49E5-DA09C5E9E740}"/>
                  </a:ext>
                </a:extLst>
              </p:cNvPr>
              <p:cNvCxnSpPr>
                <a:cxnSpLocks/>
              </p:cNvCxnSpPr>
              <p:nvPr/>
            </p:nvCxnSpPr>
            <p:spPr>
              <a:xfrm>
                <a:off x="1461478" y="2255621"/>
                <a:ext cx="389497"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C34F1018-3DB1-E390-0736-DC6B52855CE6}"/>
                  </a:ext>
                </a:extLst>
              </p:cNvPr>
              <p:cNvCxnSpPr>
                <a:cxnSpLocks/>
              </p:cNvCxnSpPr>
              <p:nvPr/>
            </p:nvCxnSpPr>
            <p:spPr>
              <a:xfrm>
                <a:off x="1997279" y="2255621"/>
                <a:ext cx="389498"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grpSp>
      <p:grpSp>
        <p:nvGrpSpPr>
          <p:cNvPr id="30" name="Group 29">
            <a:extLst>
              <a:ext uri="{FF2B5EF4-FFF2-40B4-BE49-F238E27FC236}">
                <a16:creationId xmlns:a16="http://schemas.microsoft.com/office/drawing/2014/main" id="{B452FA6A-8D79-19A5-02AC-7649FCBB10D4}"/>
              </a:ext>
            </a:extLst>
          </p:cNvPr>
          <p:cNvGrpSpPr/>
          <p:nvPr/>
        </p:nvGrpSpPr>
        <p:grpSpPr>
          <a:xfrm>
            <a:off x="4713042" y="2154169"/>
            <a:ext cx="1610605" cy="138499"/>
            <a:chOff x="2540228" y="1183067"/>
            <a:chExt cx="1610605" cy="138499"/>
          </a:xfrm>
        </p:grpSpPr>
        <p:sp>
          <p:nvSpPr>
            <p:cNvPr id="31" name="Oval 30">
              <a:extLst>
                <a:ext uri="{FF2B5EF4-FFF2-40B4-BE49-F238E27FC236}">
                  <a16:creationId xmlns:a16="http://schemas.microsoft.com/office/drawing/2014/main" id="{89E4FC89-DAD1-9988-2C03-7F7CCC88EE69}"/>
                </a:ext>
              </a:extLst>
            </p:cNvPr>
            <p:cNvSpPr/>
            <p:nvPr/>
          </p:nvSpPr>
          <p:spPr>
            <a:xfrm>
              <a:off x="2540228" y="1192880"/>
              <a:ext cx="118872" cy="118872"/>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bg1"/>
                </a:solidFill>
                <a:latin typeface="Arial" panose="020B0604020202020204" pitchFamily="34" charset="0"/>
              </a:endParaRPr>
            </a:p>
          </p:txBody>
        </p:sp>
        <p:sp>
          <p:nvSpPr>
            <p:cNvPr id="34" name="Rectangle 33">
              <a:extLst>
                <a:ext uri="{FF2B5EF4-FFF2-40B4-BE49-F238E27FC236}">
                  <a16:creationId xmlns:a16="http://schemas.microsoft.com/office/drawing/2014/main" id="{481B5B1A-72B3-A2FD-F4D6-337337594821}"/>
                </a:ext>
              </a:extLst>
            </p:cNvPr>
            <p:cNvSpPr/>
            <p:nvPr/>
          </p:nvSpPr>
          <p:spPr>
            <a:xfrm>
              <a:off x="2722270" y="1183067"/>
              <a:ext cx="1428563" cy="1384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spAutoFit/>
            </a:bodyPr>
            <a:lstStyle/>
            <a:p>
              <a:r>
                <a:rPr lang="en-US" sz="900" b="1">
                  <a:solidFill>
                    <a:schemeClr val="tx1"/>
                  </a:solidFill>
                  <a:latin typeface="Arial" panose="020B0604020202020204" pitchFamily="34" charset="0"/>
                  <a:cs typeface="Arial" panose="020B0604020202020204" pitchFamily="34" charset="0"/>
                </a:rPr>
                <a:t>Significant change</a:t>
              </a:r>
            </a:p>
          </p:txBody>
        </p:sp>
      </p:grpSp>
      <p:grpSp>
        <p:nvGrpSpPr>
          <p:cNvPr id="16" name="Group 15">
            <a:extLst>
              <a:ext uri="{FF2B5EF4-FFF2-40B4-BE49-F238E27FC236}">
                <a16:creationId xmlns:a16="http://schemas.microsoft.com/office/drawing/2014/main" id="{12BB445E-B847-5080-A8B9-07AC1D605A59}"/>
              </a:ext>
            </a:extLst>
          </p:cNvPr>
          <p:cNvGrpSpPr/>
          <p:nvPr/>
        </p:nvGrpSpPr>
        <p:grpSpPr>
          <a:xfrm>
            <a:off x="3557746" y="2147300"/>
            <a:ext cx="833407" cy="146306"/>
            <a:chOff x="3005506" y="2118196"/>
            <a:chExt cx="833407" cy="146306"/>
          </a:xfrm>
        </p:grpSpPr>
        <p:sp>
          <p:nvSpPr>
            <p:cNvPr id="19" name="Oval 18">
              <a:extLst>
                <a:ext uri="{FF2B5EF4-FFF2-40B4-BE49-F238E27FC236}">
                  <a16:creationId xmlns:a16="http://schemas.microsoft.com/office/drawing/2014/main" id="{9A5E257E-782B-ABCF-0950-0D20B676BFFF}"/>
                </a:ext>
              </a:extLst>
            </p:cNvPr>
            <p:cNvSpPr/>
            <p:nvPr/>
          </p:nvSpPr>
          <p:spPr>
            <a:xfrm>
              <a:off x="3692608" y="2118196"/>
              <a:ext cx="146305" cy="146306"/>
            </a:xfrm>
            <a:prstGeom prst="ellipse">
              <a:avLst/>
            </a:prstGeom>
            <a:solidFill>
              <a:srgbClr val="FFFFFF"/>
            </a:solidFill>
            <a:ln w="3175">
              <a:solidFill>
                <a:schemeClr val="tx1"/>
              </a:solidFill>
            </a:ln>
          </p:spPr>
          <p:txBody>
            <a:bodyPr wrap="square" lIns="0" tIns="0" rIns="0" bIns="18288"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prstClr val="black"/>
                  </a:solidFill>
                  <a:effectLst/>
                  <a:uLnTx/>
                  <a:uFillTx/>
                  <a:latin typeface="Arial" panose="020B0604020202020204" pitchFamily="34" charset="0"/>
                  <a:ea typeface="Inter Tight Medium" pitchFamily="2" charset="0"/>
                  <a:cs typeface="Arial" panose="020B0604020202020204" pitchFamily="34" charset="0"/>
                </a:rPr>
                <a:t>+</a:t>
              </a:r>
            </a:p>
          </p:txBody>
        </p:sp>
        <p:sp>
          <p:nvSpPr>
            <p:cNvPr id="20" name="Oval 19">
              <a:extLst>
                <a:ext uri="{FF2B5EF4-FFF2-40B4-BE49-F238E27FC236}">
                  <a16:creationId xmlns:a16="http://schemas.microsoft.com/office/drawing/2014/main" id="{9714AC81-A81D-E826-9D38-B7FC88888511}"/>
                </a:ext>
              </a:extLst>
            </p:cNvPr>
            <p:cNvSpPr/>
            <p:nvPr/>
          </p:nvSpPr>
          <p:spPr>
            <a:xfrm>
              <a:off x="3347033" y="2118197"/>
              <a:ext cx="146304" cy="146305"/>
            </a:xfrm>
            <a:prstGeom prst="ellipse">
              <a:avLst/>
            </a:prstGeom>
            <a:solidFill>
              <a:schemeClr val="tx2"/>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9144"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0</a:t>
              </a:r>
            </a:p>
          </p:txBody>
        </p:sp>
        <p:sp>
          <p:nvSpPr>
            <p:cNvPr id="21" name="Oval 20">
              <a:extLst>
                <a:ext uri="{FF2B5EF4-FFF2-40B4-BE49-F238E27FC236}">
                  <a16:creationId xmlns:a16="http://schemas.microsoft.com/office/drawing/2014/main" id="{2D623548-F2A2-CD81-80FE-6AAC8554F44A}"/>
                </a:ext>
              </a:extLst>
            </p:cNvPr>
            <p:cNvSpPr/>
            <p:nvPr/>
          </p:nvSpPr>
          <p:spPr>
            <a:xfrm>
              <a:off x="3005506" y="2118197"/>
              <a:ext cx="146304" cy="146305"/>
            </a:xfrm>
            <a:prstGeom prst="ellipse">
              <a:avLst/>
            </a:prstGeom>
            <a:solidFill>
              <a:schemeClr val="tx1">
                <a:lumMod val="95000"/>
                <a:lumOff val="5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2743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u="none" strike="noStrike" kern="0" cap="none" spc="0" normalizeH="0" baseline="0" noProof="0">
                  <a:ln>
                    <a:noFill/>
                  </a:ln>
                  <a:solidFill>
                    <a:prstClr val="white"/>
                  </a:solidFill>
                  <a:effectLst/>
                  <a:uLnTx/>
                  <a:uFillTx/>
                  <a:latin typeface="Arial" panose="020B0604020202020204" pitchFamily="34" charset="0"/>
                  <a:ea typeface="Inter Tight Medium" pitchFamily="2" charset="0"/>
                  <a:cs typeface="Arial" panose="020B0604020202020204" pitchFamily="34" charset="0"/>
                </a:rPr>
                <a:t>-</a:t>
              </a:r>
            </a:p>
          </p:txBody>
        </p:sp>
        <p:cxnSp>
          <p:nvCxnSpPr>
            <p:cNvPr id="22" name="Straight Connector 21">
              <a:extLst>
                <a:ext uri="{FF2B5EF4-FFF2-40B4-BE49-F238E27FC236}">
                  <a16:creationId xmlns:a16="http://schemas.microsoft.com/office/drawing/2014/main" id="{6000DAFF-CA1B-7225-67DA-A2A8E4EAC7C6}"/>
                </a:ext>
              </a:extLst>
            </p:cNvPr>
            <p:cNvCxnSpPr>
              <a:cxnSpLocks/>
              <a:stCxn id="21" idx="6"/>
              <a:endCxn id="20" idx="2"/>
            </p:cNvCxnSpPr>
            <p:nvPr/>
          </p:nvCxnSpPr>
          <p:spPr>
            <a:xfrm>
              <a:off x="3151810" y="2191350"/>
              <a:ext cx="195223"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483FEDE2-16A0-6FD9-40E8-D01751437A95}"/>
                </a:ext>
              </a:extLst>
            </p:cNvPr>
            <p:cNvCxnSpPr>
              <a:cxnSpLocks/>
              <a:endCxn id="19" idx="2"/>
            </p:cNvCxnSpPr>
            <p:nvPr/>
          </p:nvCxnSpPr>
          <p:spPr>
            <a:xfrm>
              <a:off x="3493337" y="2191349"/>
              <a:ext cx="199271" cy="0"/>
            </a:xfrm>
            <a:prstGeom prst="line">
              <a:avLst/>
            </a:prstGeom>
            <a:ln w="6350">
              <a:solidFill>
                <a:schemeClr val="tx1">
                  <a:lumMod val="95000"/>
                  <a:lumOff val="5000"/>
                </a:schemeClr>
              </a:solidFill>
            </a:ln>
          </p:spPr>
          <p:style>
            <a:lnRef idx="1">
              <a:schemeClr val="accent1"/>
            </a:lnRef>
            <a:fillRef idx="0">
              <a:schemeClr val="accent1"/>
            </a:fillRef>
            <a:effectRef idx="0">
              <a:schemeClr val="accent1"/>
            </a:effectRef>
            <a:fontRef idx="minor">
              <a:schemeClr val="tx1"/>
            </a:fontRef>
          </p:style>
        </p:cxnSp>
      </p:grpSp>
      <p:sp>
        <p:nvSpPr>
          <p:cNvPr id="5" name="object 8">
            <a:extLst>
              <a:ext uri="{FF2B5EF4-FFF2-40B4-BE49-F238E27FC236}">
                <a16:creationId xmlns:a16="http://schemas.microsoft.com/office/drawing/2014/main" id="{FE1CD3B2-92C7-3195-E2B8-F31273436A58}"/>
              </a:ext>
            </a:extLst>
          </p:cNvPr>
          <p:cNvSpPr/>
          <p:nvPr/>
        </p:nvSpPr>
        <p:spPr>
          <a:xfrm>
            <a:off x="277935" y="2104001"/>
            <a:ext cx="1555627" cy="228600"/>
          </a:xfrm>
          <a:prstGeom prst="rect">
            <a:avLst/>
          </a:prstGeom>
          <a:noFill/>
          <a:ln>
            <a:solidFill>
              <a:schemeClr val="tx1"/>
            </a:solidFill>
          </a:ln>
        </p:spPr>
        <p:txBody>
          <a:bodyPr wrap="square"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u="none" strike="noStrike" kern="0" cap="none" spc="0" normalizeH="0" baseline="0" noProof="0">
                <a:ln>
                  <a:noFill/>
                </a:ln>
                <a:solidFill>
                  <a:prstClr val="black"/>
                </a:solidFill>
                <a:effectLst/>
                <a:uLnTx/>
                <a:uFillTx/>
                <a:latin typeface="Arial" panose="020B0604020202020204" pitchFamily="34" charset="0"/>
                <a:ea typeface="Inter Tight SemiBold" pitchFamily="2" charset="0"/>
                <a:cs typeface="Arial" panose="020B0604020202020204" pitchFamily="34" charset="0"/>
              </a:rPr>
              <a:t>GLOBAL 26 </a:t>
            </a:r>
            <a:r>
              <a:rPr lang="en-US" sz="800" kern="0">
                <a:latin typeface="Arial" panose="020B0604020202020204" pitchFamily="34" charset="0"/>
                <a:ea typeface="Inter Tight SemiBold" pitchFamily="2" charset="0"/>
                <a:cs typeface="Arial" panose="020B0604020202020204" pitchFamily="34" charset="0"/>
              </a:rPr>
              <a:t>excludes France</a:t>
            </a:r>
          </a:p>
        </p:txBody>
      </p:sp>
    </p:spTree>
    <p:extLst>
      <p:ext uri="{BB962C8B-B14F-4D97-AF65-F5344CB8AC3E}">
        <p14:creationId xmlns:p14="http://schemas.microsoft.com/office/powerpoint/2010/main" val="6824493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06C6C2A9-6326-2DF5-6300-7736C8BE8442}"/>
              </a:ext>
            </a:extLst>
          </p:cNvPr>
          <p:cNvSpPr>
            <a:spLocks noGrp="1"/>
          </p:cNvSpPr>
          <p:nvPr>
            <p:ph type="body" sz="quarter" idx="13"/>
          </p:nvPr>
        </p:nvSpPr>
        <p:spPr>
          <a:xfrm>
            <a:off x="274320" y="2514600"/>
            <a:ext cx="4489704" cy="221599"/>
          </a:xfrm>
        </p:spPr>
        <p:txBody>
          <a:bodyPr/>
          <a:lstStyle/>
          <a:p>
            <a:pPr marL="0" indent="0">
              <a:buNone/>
            </a:pPr>
            <a:r>
              <a:rPr lang="en-US"/>
              <a:t>These institutions are </a:t>
            </a:r>
          </a:p>
        </p:txBody>
      </p:sp>
      <p:sp>
        <p:nvSpPr>
          <p:cNvPr id="21" name="Text Placeholder 20">
            <a:extLst>
              <a:ext uri="{FF2B5EF4-FFF2-40B4-BE49-F238E27FC236}">
                <a16:creationId xmlns:a16="http://schemas.microsoft.com/office/drawing/2014/main" id="{25F19C0A-ACE0-2D64-DC64-D792A429B8CE}"/>
              </a:ext>
            </a:extLst>
          </p:cNvPr>
          <p:cNvSpPr>
            <a:spLocks noGrp="1"/>
          </p:cNvSpPr>
          <p:nvPr>
            <p:ph type="body" sz="quarter" idx="10"/>
          </p:nvPr>
        </p:nvSpPr>
        <p:spPr>
          <a:xfrm>
            <a:off x="271404" y="621792"/>
            <a:ext cx="11653896" cy="664797"/>
          </a:xfrm>
        </p:spPr>
        <p:txBody>
          <a:bodyPr lIns="0" tIns="0" rIns="0" bIns="0"/>
          <a:lstStyle/>
          <a:p>
            <a:pPr>
              <a:spcBef>
                <a:spcPts val="0"/>
              </a:spcBef>
              <a:buNone/>
            </a:pPr>
            <a:r>
              <a:rPr lang="en-US"/>
              <a:t>Government and Media Fuel Cycle of Distrust,  </a:t>
            </a:r>
            <a:br>
              <a:rPr lang="en-US"/>
            </a:br>
            <a:r>
              <a:rPr lang="en-US"/>
              <a:t>Seen as Sources of Misleading Information</a:t>
            </a:r>
          </a:p>
        </p:txBody>
      </p:sp>
      <p:sp>
        <p:nvSpPr>
          <p:cNvPr id="23" name="Text Placeholder 22">
            <a:extLst>
              <a:ext uri="{FF2B5EF4-FFF2-40B4-BE49-F238E27FC236}">
                <a16:creationId xmlns:a16="http://schemas.microsoft.com/office/drawing/2014/main" id="{4A36C39F-849E-81B9-6744-BBBB794E7586}"/>
              </a:ext>
            </a:extLst>
          </p:cNvPr>
          <p:cNvSpPr>
            <a:spLocks noGrp="1"/>
          </p:cNvSpPr>
          <p:nvPr>
            <p:ph type="body" sz="quarter" idx="11"/>
          </p:nvPr>
        </p:nvSpPr>
        <p:spPr/>
        <p:txBody>
          <a:bodyPr/>
          <a:lstStyle/>
          <a:p>
            <a:pPr marL="0" indent="0">
              <a:buNone/>
            </a:pPr>
            <a:r>
              <a:rPr lang="en-US"/>
              <a:t>Percent who say</a:t>
            </a:r>
          </a:p>
        </p:txBody>
      </p:sp>
      <p:sp>
        <p:nvSpPr>
          <p:cNvPr id="29" name="Content Placeholder 20">
            <a:extLst>
              <a:ext uri="{FF2B5EF4-FFF2-40B4-BE49-F238E27FC236}">
                <a16:creationId xmlns:a16="http://schemas.microsoft.com/office/drawing/2014/main" id="{28A8555A-EB04-CA36-E551-D016B3F2A125}"/>
              </a:ext>
            </a:extLst>
          </p:cNvPr>
          <p:cNvSpPr txBox="1">
            <a:spLocks/>
          </p:cNvSpPr>
          <p:nvPr/>
        </p:nvSpPr>
        <p:spPr>
          <a:xfrm>
            <a:off x="276258" y="3207908"/>
            <a:ext cx="1700499" cy="369332"/>
          </a:xfrm>
          <a:prstGeom prst="rect">
            <a:avLst/>
          </a:prstGeom>
        </p:spPr>
        <p:txBody>
          <a:bodyPr wrap="square" lIns="0" tIns="0" rIns="0" bIns="0" anchor="t">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u="none" strike="noStrike" kern="1200" cap="none" spc="0" normalizeH="0" baseline="0" noProof="0">
                <a:ln>
                  <a:noFill/>
                </a:ln>
                <a:solidFill>
                  <a:srgbClr val="000000"/>
                </a:solidFill>
                <a:effectLst/>
                <a:uLnTx/>
                <a:uFillTx/>
                <a:latin typeface="Arial" panose="020B0604020202020204" pitchFamily="34" charset="0"/>
                <a:ea typeface="Inter Tight Light" pitchFamily="2" charset="0"/>
                <a:cs typeface="Arial" panose="020B0604020202020204" pitchFamily="34" charset="0"/>
              </a:rPr>
              <a:t>a </a:t>
            </a:r>
            <a:r>
              <a:rPr lang="en-US">
                <a:solidFill>
                  <a:srgbClr val="000000"/>
                </a:solidFill>
                <a:latin typeface="Arial" panose="020B0604020202020204" pitchFamily="34" charset="0"/>
                <a:ea typeface="Inter Tight Light" pitchFamily="2" charset="0"/>
                <a:cs typeface="Arial" panose="020B0604020202020204" pitchFamily="34" charset="0"/>
              </a:rPr>
              <a:t>source of </a:t>
            </a:r>
            <a:r>
              <a:rPr kumimoji="0" lang="en-US" b="1" u="none" strike="noStrike" kern="1200" cap="none" spc="0" normalizeH="0" baseline="0" noProof="0">
                <a:ln>
                  <a:noFill/>
                </a:ln>
                <a:solidFill>
                  <a:srgbClr val="000000"/>
                </a:solidFill>
                <a:effectLst/>
                <a:uLnTx/>
                <a:uFillTx/>
                <a:latin typeface="Arial" panose="020B0604020202020204" pitchFamily="34" charset="0"/>
                <a:ea typeface="Inter Tight Light" pitchFamily="2" charset="0"/>
                <a:cs typeface="Arial" panose="020B0604020202020204" pitchFamily="34" charset="0"/>
              </a:rPr>
              <a:t>false </a:t>
            </a:r>
            <a:r>
              <a:rPr lang="en-US" b="1">
                <a:solidFill>
                  <a:srgbClr val="000000"/>
                </a:solidFill>
                <a:latin typeface="Arial" panose="020B0604020202020204" pitchFamily="34" charset="0"/>
                <a:ea typeface="Inter Tight Light" pitchFamily="2" charset="0"/>
                <a:cs typeface="Arial" panose="020B0604020202020204" pitchFamily="34" charset="0"/>
              </a:rPr>
              <a:t>or</a:t>
            </a:r>
            <a:r>
              <a:rPr kumimoji="0" lang="en-US" b="1" u="none" strike="noStrike" kern="1200" cap="none" spc="0" normalizeH="0" baseline="0" noProof="0">
                <a:ln>
                  <a:noFill/>
                </a:ln>
                <a:solidFill>
                  <a:srgbClr val="000000"/>
                </a:solidFill>
                <a:effectLst/>
                <a:uLnTx/>
                <a:uFillTx/>
                <a:latin typeface="Arial" panose="020B0604020202020204" pitchFamily="34" charset="0"/>
                <a:ea typeface="Inter Tight Light" pitchFamily="2" charset="0"/>
                <a:cs typeface="Arial" panose="020B0604020202020204" pitchFamily="34" charset="0"/>
              </a:rPr>
              <a:t> misleading</a:t>
            </a:r>
            <a:r>
              <a:rPr kumimoji="0" lang="en-US" u="none" strike="noStrike" kern="1200" cap="none" spc="0" normalizeH="0" baseline="0" noProof="0">
                <a:ln>
                  <a:noFill/>
                </a:ln>
                <a:solidFill>
                  <a:srgbClr val="000000"/>
                </a:solidFill>
                <a:effectLst/>
                <a:uLnTx/>
                <a:uFillTx/>
                <a:latin typeface="+mj-lt"/>
                <a:ea typeface="Inter Tight Light" pitchFamily="2" charset="0"/>
                <a:cs typeface="Arial" panose="020B0604020202020204" pitchFamily="34" charset="0"/>
              </a:rPr>
              <a:t> </a:t>
            </a:r>
            <a:r>
              <a:rPr lang="en-US">
                <a:solidFill>
                  <a:srgbClr val="000000"/>
                </a:solidFill>
                <a:latin typeface="Arial" panose="020B0604020202020204" pitchFamily="34" charset="0"/>
                <a:ea typeface="Inter Tight Light" pitchFamily="2" charset="0"/>
                <a:cs typeface="Arial" panose="020B0604020202020204" pitchFamily="34" charset="0"/>
              </a:rPr>
              <a:t>information</a:t>
            </a:r>
          </a:p>
        </p:txBody>
      </p:sp>
      <p:sp>
        <p:nvSpPr>
          <p:cNvPr id="30" name="Content Placeholder 20">
            <a:extLst>
              <a:ext uri="{FF2B5EF4-FFF2-40B4-BE49-F238E27FC236}">
                <a16:creationId xmlns:a16="http://schemas.microsoft.com/office/drawing/2014/main" id="{0C96947F-8EE6-47DA-DB0D-3FFF941A8EC4}"/>
              </a:ext>
            </a:extLst>
          </p:cNvPr>
          <p:cNvSpPr txBox="1">
            <a:spLocks/>
          </p:cNvSpPr>
          <p:nvPr/>
        </p:nvSpPr>
        <p:spPr>
          <a:xfrm>
            <a:off x="2184459" y="3207908"/>
            <a:ext cx="1972460" cy="553998"/>
          </a:xfrm>
          <a:prstGeom prst="rect">
            <a:avLst/>
          </a:prstGeom>
        </p:spPr>
        <p:txBody>
          <a:bodyPr wrap="square" lIns="0" tIns="0" rIns="0" bIns="0" anchor="t">
            <a:spAutoFit/>
          </a:bodyPr>
          <a:lstStyle>
            <a:lvl1pPr marL="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1pPr>
            <a:lvl2pPr marL="3429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2pPr>
            <a:lvl3pPr marL="6858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3pPr>
            <a:lvl4pPr marL="10287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4pPr>
            <a:lvl5pPr marL="1371600" indent="0" algn="l" defTabSz="685800" rtl="0" eaLnBrk="1" latinLnBrk="0" hangingPunct="1">
              <a:lnSpc>
                <a:spcPct val="100000"/>
              </a:lnSpc>
              <a:spcBef>
                <a:spcPts val="0"/>
              </a:spcBef>
              <a:spcAft>
                <a:spcPts val="900"/>
              </a:spcAft>
              <a:buFont typeface="Arial" panose="020B0604020202020204" pitchFamily="34" charset="0"/>
              <a:buNone/>
              <a:defRPr sz="1200" b="0" i="0" kern="1200" baseline="0">
                <a:solidFill>
                  <a:schemeClr val="tx1"/>
                </a:solidFill>
                <a:latin typeface="+mn-lt"/>
                <a:ea typeface="+mn-ea"/>
                <a:cs typeface="Helvetica Neue Light"/>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rgbClr val="000000"/>
                </a:solidFill>
                <a:latin typeface="Arial" panose="020B0604020202020204" pitchFamily="34" charset="0"/>
                <a:ea typeface="Inter Tight Light" pitchFamily="2" charset="0"/>
                <a:cs typeface="Arial" panose="020B0604020202020204" pitchFamily="34" charset="0"/>
              </a:rPr>
              <a:t>a reliable source of </a:t>
            </a:r>
            <a:br>
              <a:rPr lang="en-US">
                <a:solidFill>
                  <a:srgbClr val="000000"/>
                </a:solidFill>
                <a:latin typeface="Arial" panose="020B0604020202020204" pitchFamily="34" charset="0"/>
                <a:ea typeface="Inter Tight Light" pitchFamily="2" charset="0"/>
                <a:cs typeface="Arial" panose="020B0604020202020204" pitchFamily="34" charset="0"/>
              </a:rPr>
            </a:br>
            <a:r>
              <a:rPr lang="en-US" b="1">
                <a:solidFill>
                  <a:srgbClr val="000000"/>
                </a:solidFill>
                <a:latin typeface="Arial" panose="020B0604020202020204" pitchFamily="34" charset="0"/>
                <a:ea typeface="Inter Tight Light" pitchFamily="2" charset="0"/>
                <a:cs typeface="Arial" panose="020B0604020202020204" pitchFamily="34" charset="0"/>
              </a:rPr>
              <a:t>trustworthy</a:t>
            </a:r>
            <a:r>
              <a:rPr lang="en-US">
                <a:solidFill>
                  <a:srgbClr val="000000"/>
                </a:solidFill>
                <a:latin typeface="Arial" panose="020B0604020202020204" pitchFamily="34" charset="0"/>
                <a:ea typeface="Inter Tight Light" pitchFamily="2" charset="0"/>
                <a:cs typeface="Arial" panose="020B0604020202020204" pitchFamily="34" charset="0"/>
              </a:rPr>
              <a:t> information</a:t>
            </a:r>
          </a:p>
          <a:p>
            <a:pPr marL="0" marR="0" lvl="0" indent="0" algn="l" defTabSz="6858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solidFill>
                  <a:srgbClr val="000000"/>
                </a:solidFill>
                <a:latin typeface="Arial" panose="020B0604020202020204" pitchFamily="34" charset="0"/>
                <a:ea typeface="Inter Tight Light" pitchFamily="2" charset="0"/>
                <a:cs typeface="Arial" panose="020B0604020202020204" pitchFamily="34" charset="0"/>
              </a:rPr>
              <a:t> </a:t>
            </a:r>
          </a:p>
        </p:txBody>
      </p:sp>
      <p:grpSp>
        <p:nvGrpSpPr>
          <p:cNvPr id="4" name="Group 3">
            <a:extLst>
              <a:ext uri="{FF2B5EF4-FFF2-40B4-BE49-F238E27FC236}">
                <a16:creationId xmlns:a16="http://schemas.microsoft.com/office/drawing/2014/main" id="{1E6FF5CB-B758-91D9-02A4-6FC247BA1E6A}"/>
              </a:ext>
            </a:extLst>
          </p:cNvPr>
          <p:cNvGrpSpPr/>
          <p:nvPr/>
        </p:nvGrpSpPr>
        <p:grpSpPr>
          <a:xfrm>
            <a:off x="277349" y="2993129"/>
            <a:ext cx="2044271" cy="138731"/>
            <a:chOff x="277349" y="2993129"/>
            <a:chExt cx="2044271" cy="138731"/>
          </a:xfrm>
        </p:grpSpPr>
        <p:cxnSp>
          <p:nvCxnSpPr>
            <p:cNvPr id="28" name="Straight Connector 27">
              <a:extLst>
                <a:ext uri="{FF2B5EF4-FFF2-40B4-BE49-F238E27FC236}">
                  <a16:creationId xmlns:a16="http://schemas.microsoft.com/office/drawing/2014/main" id="{D8D3276A-A2AF-659D-2315-A3D85628BFAB}"/>
                </a:ext>
              </a:extLst>
            </p:cNvPr>
            <p:cNvCxnSpPr/>
            <p:nvPr/>
          </p:nvCxnSpPr>
          <p:spPr>
            <a:xfrm>
              <a:off x="330491" y="3058708"/>
              <a:ext cx="1920240" cy="0"/>
            </a:xfrm>
            <a:prstGeom prst="line">
              <a:avLst/>
            </a:prstGeom>
            <a:ln w="12700">
              <a:solidFill>
                <a:schemeClr val="bg2">
                  <a:lumMod val="75000"/>
                </a:schemeClr>
              </a:solidFill>
            </a:ln>
          </p:spPr>
          <p:style>
            <a:lnRef idx="1">
              <a:schemeClr val="accent1"/>
            </a:lnRef>
            <a:fillRef idx="0">
              <a:schemeClr val="accent1"/>
            </a:fillRef>
            <a:effectRef idx="0">
              <a:schemeClr val="accent1"/>
            </a:effectRef>
            <a:fontRef idx="minor">
              <a:schemeClr val="tx1"/>
            </a:fontRef>
          </p:style>
        </p:cxnSp>
        <p:sp>
          <p:nvSpPr>
            <p:cNvPr id="31" name="Rectangle 30">
              <a:extLst>
                <a:ext uri="{FF2B5EF4-FFF2-40B4-BE49-F238E27FC236}">
                  <a16:creationId xmlns:a16="http://schemas.microsoft.com/office/drawing/2014/main" id="{DD3721B1-B521-2F6A-791D-C661F785880B}"/>
                </a:ext>
              </a:extLst>
            </p:cNvPr>
            <p:cNvSpPr>
              <a:spLocks noChangeAspect="1"/>
            </p:cNvSpPr>
            <p:nvPr/>
          </p:nvSpPr>
          <p:spPr>
            <a:xfrm>
              <a:off x="277349" y="2993129"/>
              <a:ext cx="137160" cy="13716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Rectangle 31">
              <a:extLst>
                <a:ext uri="{FF2B5EF4-FFF2-40B4-BE49-F238E27FC236}">
                  <a16:creationId xmlns:a16="http://schemas.microsoft.com/office/drawing/2014/main" id="{5C72A429-46B6-88BF-E6BB-A5A311984F40}"/>
                </a:ext>
              </a:extLst>
            </p:cNvPr>
            <p:cNvSpPr>
              <a:spLocks noChangeAspect="1"/>
            </p:cNvSpPr>
            <p:nvPr/>
          </p:nvSpPr>
          <p:spPr>
            <a:xfrm>
              <a:off x="2184460" y="2994700"/>
              <a:ext cx="137160" cy="13716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grpSp>
      <p:graphicFrame>
        <p:nvGraphicFramePr>
          <p:cNvPr id="9" name="Chart 8">
            <a:extLst>
              <a:ext uri="{FF2B5EF4-FFF2-40B4-BE49-F238E27FC236}">
                <a16:creationId xmlns:a16="http://schemas.microsoft.com/office/drawing/2014/main" id="{9AFD028F-52DA-F9A5-52AE-12C773F99F51}"/>
              </a:ext>
            </a:extLst>
          </p:cNvPr>
          <p:cNvGraphicFramePr/>
          <p:nvPr>
            <p:extLst>
              <p:ext uri="{D42A27DB-BD31-4B8C-83A1-F6EECF244321}">
                <p14:modId xmlns:p14="http://schemas.microsoft.com/office/powerpoint/2010/main" val="2240727586"/>
              </p:ext>
            </p:extLst>
          </p:nvPr>
        </p:nvGraphicFramePr>
        <p:xfrm>
          <a:off x="4517678" y="2715768"/>
          <a:ext cx="7217121" cy="3269684"/>
        </p:xfrm>
        <a:graphic>
          <a:graphicData uri="http://schemas.openxmlformats.org/drawingml/2006/chart">
            <c:chart xmlns:c="http://schemas.openxmlformats.org/drawingml/2006/chart" xmlns:r="http://schemas.openxmlformats.org/officeDocument/2006/relationships" r:id="rId3"/>
          </a:graphicData>
        </a:graphic>
      </p:graphicFrame>
      <p:sp>
        <p:nvSpPr>
          <p:cNvPr id="11" name="Text Placeholder 34">
            <a:extLst>
              <a:ext uri="{FF2B5EF4-FFF2-40B4-BE49-F238E27FC236}">
                <a16:creationId xmlns:a16="http://schemas.microsoft.com/office/drawing/2014/main" id="{EE790CB9-CB24-F263-4B7A-B94F05847362}"/>
              </a:ext>
            </a:extLst>
          </p:cNvPr>
          <p:cNvSpPr>
            <a:spLocks noGrp="1"/>
          </p:cNvSpPr>
          <p:nvPr>
            <p:ph type="body" sz="quarter" idx="12"/>
          </p:nvPr>
        </p:nvSpPr>
        <p:spPr>
          <a:xfrm>
            <a:off x="271404" y="6217920"/>
            <a:ext cx="10396596" cy="221599"/>
          </a:xfrm>
        </p:spPr>
        <p:txBody>
          <a:bodyPr anchor="t"/>
          <a:lstStyle/>
          <a:p>
            <a:pPr marL="0" indent="0">
              <a:lnSpc>
                <a:spcPct val="100000"/>
              </a:lnSpc>
              <a:spcBef>
                <a:spcPts val="0"/>
              </a:spcBef>
              <a:buNone/>
            </a:pPr>
            <a:r>
              <a:rPr lang="en-US" b="1"/>
              <a:t>2023 Edelman Trust Barometer. </a:t>
            </a:r>
            <a:r>
              <a:rPr lang="en-US"/>
              <a:t>[INS]_PER_DIM. In thinking about why you do or do not trust [institution], please specify where you think they fall on the scale between the two opposing descriptions. 11-point scale; top 5 box, positive; bottom 5 box, negative. Media and NGOs shown to half of the sample. General population, 25-mkt avg. Data not collected in China and Thailand.</a:t>
            </a:r>
          </a:p>
        </p:txBody>
      </p:sp>
      <p:sp>
        <p:nvSpPr>
          <p:cNvPr id="2" name="object 8">
            <a:extLst>
              <a:ext uri="{FF2B5EF4-FFF2-40B4-BE49-F238E27FC236}">
                <a16:creationId xmlns:a16="http://schemas.microsoft.com/office/drawing/2014/main" id="{D04A210C-8551-F095-53D2-476D19CD65D6}"/>
              </a:ext>
            </a:extLst>
          </p:cNvPr>
          <p:cNvSpPr/>
          <p:nvPr/>
        </p:nvSpPr>
        <p:spPr>
          <a:xfrm>
            <a:off x="271405" y="2103120"/>
            <a:ext cx="2169578" cy="246888"/>
          </a:xfrm>
          <a:prstGeom prst="rect">
            <a:avLst/>
          </a:prstGeom>
          <a:noFill/>
          <a:ln>
            <a:solidFill>
              <a:schemeClr val="tx1"/>
            </a:solidFill>
          </a:ln>
        </p:spPr>
        <p:txBody>
          <a:bodyPr wrap="square" lIns="45720" tIns="27432" rIns="0" bIns="4572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000" b="1" kern="0">
                <a:latin typeface="Arial" panose="020B0604020202020204" pitchFamily="34" charset="0"/>
                <a:ea typeface="Inter Tight SemiBold" pitchFamily="2" charset="0"/>
                <a:cs typeface="Arial" panose="020B0604020202020204" pitchFamily="34" charset="0"/>
              </a:rPr>
              <a:t>GLOBAL 25 </a:t>
            </a:r>
            <a:r>
              <a:rPr lang="en-US" sz="800" kern="0">
                <a:latin typeface="Arial" panose="020B0604020202020204" pitchFamily="34" charset="0"/>
                <a:ea typeface="Inter Tight SemiBold" pitchFamily="2" charset="0"/>
                <a:cs typeface="Arial" panose="020B0604020202020204" pitchFamily="34" charset="0"/>
              </a:rPr>
              <a:t>Excludes China and Thailand</a:t>
            </a:r>
          </a:p>
        </p:txBody>
      </p:sp>
    </p:spTree>
    <p:extLst>
      <p:ext uri="{BB962C8B-B14F-4D97-AF65-F5344CB8AC3E}">
        <p14:creationId xmlns:p14="http://schemas.microsoft.com/office/powerpoint/2010/main" val="12806176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52FE9-80D8-ACB2-44E3-403D69E7BC69}"/>
              </a:ext>
            </a:extLst>
          </p:cNvPr>
          <p:cNvSpPr>
            <a:spLocks noGrp="1"/>
          </p:cNvSpPr>
          <p:nvPr>
            <p:ph type="title"/>
          </p:nvPr>
        </p:nvSpPr>
        <p:spPr>
          <a:xfrm>
            <a:off x="875654" y="1641964"/>
            <a:ext cx="4968139" cy="1325563"/>
          </a:xfrm>
        </p:spPr>
        <p:txBody>
          <a:bodyPr/>
          <a:lstStyle/>
          <a:p>
            <a:r>
              <a:rPr lang="en-US" spc="-80">
                <a:latin typeface="Times New Roman" panose="02020603050405020304" pitchFamily="18" charset="0"/>
                <a:cs typeface="Times New Roman" panose="02020603050405020304" pitchFamily="18" charset="0"/>
              </a:rPr>
              <a:t>Great Expectations, Heightened Risk </a:t>
            </a:r>
            <a:br>
              <a:rPr lang="en-US" spc="-80">
                <a:latin typeface="Times New Roman" panose="02020603050405020304" pitchFamily="18" charset="0"/>
                <a:cs typeface="Times New Roman" panose="02020603050405020304" pitchFamily="18" charset="0"/>
              </a:rPr>
            </a:br>
            <a:r>
              <a:rPr lang="en-US" spc="-80">
                <a:latin typeface="Times New Roman" panose="02020603050405020304" pitchFamily="18" charset="0"/>
                <a:cs typeface="Times New Roman" panose="02020603050405020304" pitchFamily="18" charset="0"/>
              </a:rPr>
              <a:t>for Business</a:t>
            </a:r>
          </a:p>
        </p:txBody>
      </p:sp>
      <p:pic>
        <p:nvPicPr>
          <p:cNvPr id="9" name="Picture Placeholder 7">
            <a:extLst>
              <a:ext uri="{FF2B5EF4-FFF2-40B4-BE49-F238E27FC236}">
                <a16:creationId xmlns:a16="http://schemas.microsoft.com/office/drawing/2014/main" id="{B005E800-3580-5223-2298-A8DA35AABC70}"/>
              </a:ext>
            </a:extLst>
          </p:cNvPr>
          <p:cNvPicPr>
            <a:picLocks noGrp="1" noChangeAspect="1"/>
          </p:cNvPicPr>
          <p:nvPr>
            <p:ph type="pic" sz="quarter" idx="10"/>
          </p:nvPr>
        </p:nvPicPr>
        <p:blipFill>
          <a:blip r:embed="rId3">
            <a:grayscl/>
          </a:blip>
          <a:srcRect l="16692" r="16692"/>
          <a:stretch>
            <a:fillRect/>
          </a:stretch>
        </p:blipFill>
        <p:spPr>
          <a:xfrm>
            <a:off x="3827316" y="1176709"/>
            <a:ext cx="4510672" cy="4510672"/>
          </a:xfrm>
        </p:spPr>
      </p:pic>
    </p:spTree>
    <p:extLst>
      <p:ext uri="{BB962C8B-B14F-4D97-AF65-F5344CB8AC3E}">
        <p14:creationId xmlns:p14="http://schemas.microsoft.com/office/powerpoint/2010/main" val="3360701090"/>
      </p:ext>
    </p:extLst>
  </p:cSld>
  <p:clrMapOvr>
    <a:masterClrMapping/>
  </p:clrMapOvr>
</p:sld>
</file>

<file path=ppt/theme/theme1.xml><?xml version="1.0" encoding="utf-8"?>
<a:theme xmlns:a="http://schemas.openxmlformats.org/drawingml/2006/main" name="Trust 2023">
  <a:themeElements>
    <a:clrScheme name="Custom 16">
      <a:dk1>
        <a:srgbClr val="FFFFFF"/>
      </a:dk1>
      <a:lt1>
        <a:srgbClr val="0D0D0D"/>
      </a:lt1>
      <a:dk2>
        <a:srgbClr val="F7F7F7"/>
      </a:dk2>
      <a:lt2>
        <a:srgbClr val="A9A9A9"/>
      </a:lt2>
      <a:accent1>
        <a:srgbClr val="041CFF"/>
      </a:accent1>
      <a:accent2>
        <a:srgbClr val="91BAC0"/>
      </a:accent2>
      <a:accent3>
        <a:srgbClr val="FF3F3F"/>
      </a:accent3>
      <a:accent4>
        <a:srgbClr val="04004E"/>
      </a:accent4>
      <a:accent5>
        <a:srgbClr val="0E75FF"/>
      </a:accent5>
      <a:accent6>
        <a:srgbClr val="02FFD1"/>
      </a:accent6>
      <a:hlink>
        <a:srgbClr val="041CFF"/>
      </a:hlink>
      <a:folHlink>
        <a:srgbClr val="041CFF"/>
      </a:folHlink>
    </a:clrScheme>
    <a:fontScheme name="Custom 21">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200"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Custom 152">
    <a:dk1>
      <a:sysClr val="windowText" lastClr="000000"/>
    </a:dk1>
    <a:lt1>
      <a:sysClr val="window" lastClr="FFFFFF"/>
    </a:lt1>
    <a:dk2>
      <a:srgbClr val="0083CA"/>
    </a:dk2>
    <a:lt2>
      <a:srgbClr val="5A5A5A"/>
    </a:lt2>
    <a:accent1>
      <a:srgbClr val="143473"/>
    </a:accent1>
    <a:accent2>
      <a:srgbClr val="0B4BA6"/>
    </a:accent2>
    <a:accent3>
      <a:srgbClr val="3C709D"/>
    </a:accent3>
    <a:accent4>
      <a:srgbClr val="20708D"/>
    </a:accent4>
    <a:accent5>
      <a:srgbClr val="969696"/>
    </a:accent5>
    <a:accent6>
      <a:srgbClr val="BE283C"/>
    </a:accent6>
    <a:hlink>
      <a:srgbClr val="0070C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322569094B8D4488C57E6008141587" ma:contentTypeVersion="5" ma:contentTypeDescription="Create a new document." ma:contentTypeScope="" ma:versionID="c163f69e022ed708610860cdc9eea94f">
  <xsd:schema xmlns:xsd="http://www.w3.org/2001/XMLSchema" xmlns:xs="http://www.w3.org/2001/XMLSchema" xmlns:p="http://schemas.microsoft.com/office/2006/metadata/properties" xmlns:ns2="3cdb4b67-563d-41ec-9d6b-18351a48c87e" xmlns:ns3="268542a3-9080-4025-8d9c-6f8013077e27" targetNamespace="http://schemas.microsoft.com/office/2006/metadata/properties" ma:root="true" ma:fieldsID="e74f7b1ca1f72c01120b888308c36e30" ns2:_="" ns3:_="">
    <xsd:import namespace="3cdb4b67-563d-41ec-9d6b-18351a48c87e"/>
    <xsd:import namespace="268542a3-9080-4025-8d9c-6f8013077e2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db4b67-563d-41ec-9d6b-18351a48c8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68542a3-9080-4025-8d9c-6f8013077e27"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68542a3-9080-4025-8d9c-6f8013077e27">
      <UserInfo>
        <DisplayName>Potter, Adam</DisplayName>
        <AccountId>144</AccountId>
        <AccountType/>
      </UserInfo>
      <UserInfo>
        <DisplayName>Leiter, Lisa</DisplayName>
        <AccountId>23</AccountId>
        <AccountType/>
      </UserInfo>
    </SharedWithUsers>
  </documentManagement>
</p:properties>
</file>

<file path=customXml/itemProps1.xml><?xml version="1.0" encoding="utf-8"?>
<ds:datastoreItem xmlns:ds="http://schemas.openxmlformats.org/officeDocument/2006/customXml" ds:itemID="{2FDBF0AE-3EA8-4638-9759-62A27EA531DC}">
  <ds:schemaRefs>
    <ds:schemaRef ds:uri="http://schemas.microsoft.com/sharepoint/v3/contenttype/forms"/>
  </ds:schemaRefs>
</ds:datastoreItem>
</file>

<file path=customXml/itemProps2.xml><?xml version="1.0" encoding="utf-8"?>
<ds:datastoreItem xmlns:ds="http://schemas.openxmlformats.org/officeDocument/2006/customXml" ds:itemID="{3598911B-D515-421D-A38A-3F8B0C43FD42}">
  <ds:schemaRefs>
    <ds:schemaRef ds:uri="268542a3-9080-4025-8d9c-6f8013077e27"/>
    <ds:schemaRef ds:uri="3cdb4b67-563d-41ec-9d6b-18351a48c87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C03CC6C-E408-4F00-9633-540B216BB5DE}">
  <ds:schemaRefs>
    <ds:schemaRef ds:uri="http://www.w3.org/XML/1998/namespace"/>
    <ds:schemaRef ds:uri="http://purl.org/dc/terms/"/>
    <ds:schemaRef ds:uri="268542a3-9080-4025-8d9c-6f8013077e27"/>
    <ds:schemaRef ds:uri="http://purl.org/dc/dcmitype/"/>
    <ds:schemaRef ds:uri="http://schemas.microsoft.com/office/2006/metadata/properties"/>
    <ds:schemaRef ds:uri="http://schemas.microsoft.com/office/2006/documentManagement/types"/>
    <ds:schemaRef ds:uri="http://schemas.openxmlformats.org/package/2006/metadata/core-properties"/>
    <ds:schemaRef ds:uri="http://schemas.microsoft.com/office/infopath/2007/PartnerControls"/>
    <ds:schemaRef ds:uri="3cdb4b67-563d-41ec-9d6b-18351a48c87e"/>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0</TotalTime>
  <Words>5940</Words>
  <Application>Microsoft Macintosh PowerPoint</Application>
  <PresentationFormat>Widescreen</PresentationFormat>
  <Paragraphs>617</Paragraphs>
  <Slides>26</Slides>
  <Notes>26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26</vt:i4>
      </vt:variant>
    </vt:vector>
  </HeadingPairs>
  <TitlesOfParts>
    <vt:vector size="35" baseType="lpstr">
      <vt:lpstr>Wingdings</vt:lpstr>
      <vt:lpstr>Inter Tight Black</vt:lpstr>
      <vt:lpstr>Inter Tight SemiBold</vt:lpstr>
      <vt:lpstr>Inter Tight Light</vt:lpstr>
      <vt:lpstr>Arial</vt:lpstr>
      <vt:lpstr>Times New Roman</vt:lpstr>
      <vt:lpstr>Inter Tight Medium</vt:lpstr>
      <vt:lpstr>Calibri</vt:lpstr>
      <vt:lpstr>Trust 2023</vt:lpstr>
      <vt:lpstr>PowerPoint Presentation</vt:lpstr>
      <vt:lpstr>PowerPoint Presentation</vt:lpstr>
      <vt:lpstr>PowerPoint Presentation</vt:lpstr>
      <vt:lpstr>Facing Economic Fears Without a Trust Safety Net</vt:lpstr>
      <vt:lpstr>PowerPoint Presentation</vt:lpstr>
      <vt:lpstr>PowerPoint Presentation</vt:lpstr>
      <vt:lpstr>PowerPoint Presentation</vt:lpstr>
      <vt:lpstr>PowerPoint Presentation</vt:lpstr>
      <vt:lpstr>Great Expectations, Heightened Risk  for Business</vt:lpstr>
      <vt:lpstr>PowerPoint Presentation</vt:lpstr>
      <vt:lpstr>PowerPoint Presentation</vt:lpstr>
      <vt:lpstr>PowerPoint Presentation</vt:lpstr>
      <vt:lpstr>PowerPoint Presentation</vt:lpstr>
      <vt:lpstr>Economic Anxieties on the Rise  and Getting Personal</vt:lpstr>
      <vt:lpstr> </vt:lpstr>
      <vt:lpstr> </vt:lpstr>
      <vt:lpstr> </vt:lpstr>
      <vt:lpstr> </vt:lpstr>
      <vt:lpstr>Restoring Trust</vt:lpstr>
      <vt:lpstr>PowerPoint Presentation</vt:lpstr>
      <vt:lpstr>PowerPoint Presentation</vt:lpstr>
      <vt:lpstr> </vt:lpstr>
      <vt:lpstr>PowerPoint Presentation</vt:lpstr>
      <vt:lpstr> </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keywords/>
  <dc:description>generated using python-pptx</dc:description>
  <cp:lastModifiedBy>Leiter, Lisa</cp:lastModifiedBy>
  <cp:revision>2</cp:revision>
  <cp:lastPrinted>2023-01-13T16:27:59Z</cp:lastPrinted>
  <dcterms:created xsi:type="dcterms:W3CDTF">2013-01-27T09:14:16Z</dcterms:created>
  <dcterms:modified xsi:type="dcterms:W3CDTF">2023-06-06T14:44:47Z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0x01010081322569094B8D4488C57E6008141587</vt:lpwstr>
  </property>
  <property fmtid="{D5CDD505-2E9C-101B-9397-08002B2CF9AE}" pid="3" name="MediaServiceImageTags">
    <vt:lpwstr/>
  </property>
</Properties>
</file>